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6" r:id="rId4"/>
    <p:sldId id="280" r:id="rId5"/>
    <p:sldId id="258" r:id="rId6"/>
    <p:sldId id="259" r:id="rId7"/>
    <p:sldId id="276" r:id="rId8"/>
    <p:sldId id="260" r:id="rId9"/>
    <p:sldId id="261" r:id="rId10"/>
    <p:sldId id="262" r:id="rId11"/>
    <p:sldId id="283" r:id="rId12"/>
    <p:sldId id="263" r:id="rId13"/>
    <p:sldId id="266" r:id="rId14"/>
    <p:sldId id="267" r:id="rId15"/>
    <p:sldId id="282" r:id="rId16"/>
    <p:sldId id="268" r:id="rId17"/>
    <p:sldId id="269" r:id="rId18"/>
    <p:sldId id="270" r:id="rId19"/>
    <p:sldId id="278" r:id="rId20"/>
    <p:sldId id="271" r:id="rId21"/>
    <p:sldId id="285" r:id="rId22"/>
    <p:sldId id="272" r:id="rId23"/>
    <p:sldId id="274" r:id="rId24"/>
    <p:sldId id="287" r:id="rId25"/>
    <p:sldId id="275" r:id="rId26"/>
    <p:sldId id="286" r:id="rId27"/>
    <p:sldId id="305" r:id="rId28"/>
  </p:sldIdLst>
  <p:sldSz cx="10691495" cy="1511935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6" userDrawn="1">
          <p15:clr>
            <a:srgbClr val="A4A3A4"/>
          </p15:clr>
        </p15:guide>
        <p15:guide id="2" pos="3368" userDrawn="1">
          <p15:clr>
            <a:srgbClr val="A4A3A4"/>
          </p15:clr>
        </p15:guide>
        <p15:guide id="3" pos="306" userDrawn="1">
          <p15:clr>
            <a:srgbClr val="A4A3A4"/>
          </p15:clr>
        </p15:guide>
        <p15:guide id="4" pos="6429" userDrawn="1">
          <p15:clr>
            <a:srgbClr val="A4A3A4"/>
          </p15:clr>
        </p15:guide>
        <p15:guide id="5" orient="horz" pos="8958" userDrawn="1">
          <p15:clr>
            <a:srgbClr val="A4A3A4"/>
          </p15:clr>
        </p15:guide>
        <p15:guide id="6" orient="horz"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A5D1"/>
    <a:srgbClr val="D1E2FF"/>
    <a:srgbClr val="81BB7A"/>
    <a:srgbClr val="1F84B6"/>
    <a:srgbClr val="D1817F"/>
    <a:srgbClr val="F9B47C"/>
    <a:srgbClr val="108E8A"/>
    <a:srgbClr val="6FB7C5"/>
    <a:srgbClr val="BDD7EE"/>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51" d="100"/>
          <a:sy n="51" d="100"/>
        </p:scale>
        <p:origin x="2292" y="96"/>
      </p:cViewPr>
      <p:guideLst>
        <p:guide orient="horz" pos="566"/>
        <p:guide pos="3368"/>
        <p:guide pos="306"/>
        <p:guide pos="6429"/>
        <p:guide orient="horz" pos="8958"/>
        <p:guide orient="horz"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5"/>
            </a:lvl1pPr>
          </a:lstStyle>
          <a:p>
            <a:r>
              <a:rPr lang="zh-CN" altLang="en-US"/>
              <a:t>单击此处编辑母版标题样式</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5"/>
            </a:lvl1pPr>
            <a:lvl2pPr marL="534670" indent="0" algn="ctr">
              <a:buNone/>
              <a:defRPr sz="2340"/>
            </a:lvl2pPr>
            <a:lvl3pPr marL="1069340" indent="0" algn="ctr">
              <a:buNone/>
              <a:defRPr sz="2105"/>
            </a:lvl3pPr>
            <a:lvl4pPr marL="1604010" indent="0" algn="ctr">
              <a:buNone/>
              <a:defRPr sz="1870"/>
            </a:lvl4pPr>
            <a:lvl5pPr marL="2138680" indent="0" algn="ctr">
              <a:buNone/>
              <a:defRPr sz="1870"/>
            </a:lvl5pPr>
            <a:lvl6pPr marL="2672715" indent="0" algn="ctr">
              <a:buNone/>
              <a:defRPr sz="1870"/>
            </a:lvl6pPr>
            <a:lvl7pPr marL="3207385" indent="0" algn="ctr">
              <a:buNone/>
              <a:defRPr sz="1870"/>
            </a:lvl7pPr>
            <a:lvl8pPr marL="3742055" indent="0" algn="ctr">
              <a:buNone/>
              <a:defRPr sz="1870"/>
            </a:lvl8pPr>
            <a:lvl9pPr marL="4276725" indent="0" algn="ctr">
              <a:buNone/>
              <a:defRPr sz="187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5"/>
            </a:lvl1pPr>
          </a:lstStyle>
          <a:p>
            <a:r>
              <a:rPr lang="zh-CN" altLang="en-US"/>
              <a:t>单击此处编辑母版标题样式</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5">
                <a:solidFill>
                  <a:schemeClr val="tx1"/>
                </a:solidFill>
              </a:defRPr>
            </a:lvl1pPr>
            <a:lvl2pPr marL="534670" indent="0">
              <a:buNone/>
              <a:defRPr sz="2340">
                <a:solidFill>
                  <a:schemeClr val="tx1">
                    <a:tint val="75000"/>
                  </a:schemeClr>
                </a:solidFill>
              </a:defRPr>
            </a:lvl2pPr>
            <a:lvl3pPr marL="1069340" indent="0">
              <a:buNone/>
              <a:defRPr sz="2105">
                <a:solidFill>
                  <a:schemeClr val="tx1">
                    <a:tint val="75000"/>
                  </a:schemeClr>
                </a:solidFill>
              </a:defRPr>
            </a:lvl3pPr>
            <a:lvl4pPr marL="1604010" indent="0">
              <a:buNone/>
              <a:defRPr sz="1870">
                <a:solidFill>
                  <a:schemeClr val="tx1">
                    <a:tint val="75000"/>
                  </a:schemeClr>
                </a:solidFill>
              </a:defRPr>
            </a:lvl4pPr>
            <a:lvl5pPr marL="2138680" indent="0">
              <a:buNone/>
              <a:defRPr sz="1870">
                <a:solidFill>
                  <a:schemeClr val="tx1">
                    <a:tint val="75000"/>
                  </a:schemeClr>
                </a:solidFill>
              </a:defRPr>
            </a:lvl5pPr>
            <a:lvl6pPr marL="2672715" indent="0">
              <a:buNone/>
              <a:defRPr sz="1870">
                <a:solidFill>
                  <a:schemeClr val="tx1">
                    <a:tint val="75000"/>
                  </a:schemeClr>
                </a:solidFill>
              </a:defRPr>
            </a:lvl6pPr>
            <a:lvl7pPr marL="3207385" indent="0">
              <a:buNone/>
              <a:defRPr sz="1870">
                <a:solidFill>
                  <a:schemeClr val="tx1">
                    <a:tint val="75000"/>
                  </a:schemeClr>
                </a:solidFill>
              </a:defRPr>
            </a:lvl7pPr>
            <a:lvl8pPr marL="3742055" indent="0">
              <a:buNone/>
              <a:defRPr sz="1870">
                <a:solidFill>
                  <a:schemeClr val="tx1">
                    <a:tint val="75000"/>
                  </a:schemeClr>
                </a:solidFill>
              </a:defRPr>
            </a:lvl8pPr>
            <a:lvl9pPr marL="4276725" indent="0">
              <a:buNone/>
              <a:defRPr sz="187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736456" y="5522763"/>
            <a:ext cx="4523137" cy="812315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5412731" y="5522763"/>
            <a:ext cx="4545413" cy="812315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0"/>
            </a:lvl1pPr>
          </a:lstStyle>
          <a:p>
            <a:r>
              <a:rPr lang="zh-CN" altLang="en-US"/>
              <a:t>单击此处编辑母版标题样式</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0"/>
            </a:lvl1pPr>
            <a:lvl2pPr>
              <a:defRPr sz="3275"/>
            </a:lvl2pPr>
            <a:lvl3pPr>
              <a:defRPr sz="2805"/>
            </a:lvl3pPr>
            <a:lvl4pPr>
              <a:defRPr sz="2340"/>
            </a:lvl4pPr>
            <a:lvl5pPr>
              <a:defRPr sz="2340"/>
            </a:lvl5pPr>
            <a:lvl6pPr>
              <a:defRPr sz="2340"/>
            </a:lvl6pPr>
            <a:lvl7pPr>
              <a:defRPr sz="2340"/>
            </a:lvl7pPr>
            <a:lvl8pPr>
              <a:defRPr sz="2340"/>
            </a:lvl8pPr>
            <a:lvl9pPr>
              <a:defRPr sz="234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0"/>
            </a:lvl1pPr>
            <a:lvl2pPr marL="534670" indent="0">
              <a:buNone/>
              <a:defRPr sz="1635"/>
            </a:lvl2pPr>
            <a:lvl3pPr marL="1069340" indent="0">
              <a:buNone/>
              <a:defRPr sz="1405"/>
            </a:lvl3pPr>
            <a:lvl4pPr marL="1604010" indent="0">
              <a:buNone/>
              <a:defRPr sz="1170"/>
            </a:lvl4pPr>
            <a:lvl5pPr marL="2138680" indent="0">
              <a:buNone/>
              <a:defRPr sz="1170"/>
            </a:lvl5pPr>
            <a:lvl6pPr marL="2672715" indent="0">
              <a:buNone/>
              <a:defRPr sz="1170"/>
            </a:lvl6pPr>
            <a:lvl7pPr marL="3207385" indent="0">
              <a:buNone/>
              <a:defRPr sz="1170"/>
            </a:lvl7pPr>
            <a:lvl8pPr marL="3742055" indent="0">
              <a:buNone/>
              <a:defRPr sz="1170"/>
            </a:lvl8pPr>
            <a:lvl9pPr marL="4276725" indent="0">
              <a:buNone/>
              <a:defRPr sz="117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0"/>
            </a:lvl1pPr>
            <a:lvl2pPr marL="534670" indent="0">
              <a:buNone/>
              <a:defRPr sz="3275"/>
            </a:lvl2pPr>
            <a:lvl3pPr marL="1069340" indent="0">
              <a:buNone/>
              <a:defRPr sz="2805"/>
            </a:lvl3pPr>
            <a:lvl4pPr marL="1604010" indent="0">
              <a:buNone/>
              <a:defRPr sz="2340"/>
            </a:lvl4pPr>
            <a:lvl5pPr marL="2138680" indent="0">
              <a:buNone/>
              <a:defRPr sz="2340"/>
            </a:lvl5pPr>
            <a:lvl6pPr marL="2672715" indent="0">
              <a:buNone/>
              <a:defRPr sz="2340"/>
            </a:lvl6pPr>
            <a:lvl7pPr marL="3207385" indent="0">
              <a:buNone/>
              <a:defRPr sz="2340"/>
            </a:lvl7pPr>
            <a:lvl8pPr marL="3742055" indent="0">
              <a:buNone/>
              <a:defRPr sz="2340"/>
            </a:lvl8pPr>
            <a:lvl9pPr marL="4276725" indent="0">
              <a:buNone/>
              <a:defRPr sz="2340"/>
            </a:lvl9pPr>
          </a:lstStyle>
          <a:p>
            <a:r>
              <a:rPr lang="zh-CN" altLang="en-US"/>
              <a:t>单击图标添加图片</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0"/>
            </a:lvl1pPr>
            <a:lvl2pPr marL="534670" indent="0">
              <a:buNone/>
              <a:defRPr sz="1635"/>
            </a:lvl2pPr>
            <a:lvl3pPr marL="1069340" indent="0">
              <a:buNone/>
              <a:defRPr sz="1405"/>
            </a:lvl3pPr>
            <a:lvl4pPr marL="1604010" indent="0">
              <a:buNone/>
              <a:defRPr sz="1170"/>
            </a:lvl4pPr>
            <a:lvl5pPr marL="2138680" indent="0">
              <a:buNone/>
              <a:defRPr sz="1170"/>
            </a:lvl5pPr>
            <a:lvl6pPr marL="2672715" indent="0">
              <a:buNone/>
              <a:defRPr sz="1170"/>
            </a:lvl6pPr>
            <a:lvl7pPr marL="3207385" indent="0">
              <a:buNone/>
              <a:defRPr sz="1170"/>
            </a:lvl7pPr>
            <a:lvl8pPr marL="3742055" indent="0">
              <a:buNone/>
              <a:defRPr sz="1170"/>
            </a:lvl8pPr>
            <a:lvl9pPr marL="4276725" indent="0">
              <a:buNone/>
              <a:defRPr sz="117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C976C3AC-D4C4-437D-A80F-81C37381EF9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443BC5C-5158-45C6-AB74-19477E96418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5">
                <a:solidFill>
                  <a:schemeClr val="tx1">
                    <a:tint val="75000"/>
                  </a:schemeClr>
                </a:solidFill>
              </a:defRPr>
            </a:lvl1pPr>
          </a:lstStyle>
          <a:p>
            <a:fld id="{C976C3AC-D4C4-437D-A80F-81C37381EF92}" type="datetimeFigureOut">
              <a:rPr lang="zh-CN" altLang="en-US" smtClean="0"/>
            </a:fld>
            <a:endParaRPr lang="zh-CN"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5">
                <a:solidFill>
                  <a:schemeClr val="tx1">
                    <a:tint val="75000"/>
                  </a:schemeClr>
                </a:solidFill>
              </a:defRPr>
            </a:lvl1pPr>
          </a:lstStyle>
          <a:p>
            <a:fld id="{B443BC5C-5158-45C6-AB74-19477E96418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069340"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35" indent="-267335" algn="l" defTabSz="1069340" rtl="0" eaLnBrk="1" latinLnBrk="0" hangingPunct="1">
        <a:lnSpc>
          <a:spcPct val="90000"/>
        </a:lnSpc>
        <a:spcBef>
          <a:spcPts val="1170"/>
        </a:spcBef>
        <a:buFont typeface="Arial" panose="020B0604020202020204" pitchFamily="34" charset="0"/>
        <a:buChar char="•"/>
        <a:defRPr sz="3275" kern="1200">
          <a:solidFill>
            <a:schemeClr val="tx1"/>
          </a:solidFill>
          <a:latin typeface="+mn-lt"/>
          <a:ea typeface="+mn-ea"/>
          <a:cs typeface="+mn-cs"/>
        </a:defRPr>
      </a:lvl1pPr>
      <a:lvl2pPr marL="802005" indent="-267335" algn="l" defTabSz="1069340" rtl="0" eaLnBrk="1" latinLnBrk="0" hangingPunct="1">
        <a:lnSpc>
          <a:spcPct val="90000"/>
        </a:lnSpc>
        <a:spcBef>
          <a:spcPts val="585"/>
        </a:spcBef>
        <a:buFont typeface="Arial" panose="020B0604020202020204" pitchFamily="34" charset="0"/>
        <a:buChar char="•"/>
        <a:defRPr sz="2805" kern="1200">
          <a:solidFill>
            <a:schemeClr val="tx1"/>
          </a:solidFill>
          <a:latin typeface="+mn-lt"/>
          <a:ea typeface="+mn-ea"/>
          <a:cs typeface="+mn-cs"/>
        </a:defRPr>
      </a:lvl2pPr>
      <a:lvl3pPr marL="1336675" indent="-267335" algn="l" defTabSz="1069340" rtl="0" eaLnBrk="1" latinLnBrk="0" hangingPunct="1">
        <a:lnSpc>
          <a:spcPct val="90000"/>
        </a:lnSpc>
        <a:spcBef>
          <a:spcPts val="585"/>
        </a:spcBef>
        <a:buFont typeface="Arial" panose="020B0604020202020204" pitchFamily="34" charset="0"/>
        <a:buChar char="•"/>
        <a:defRPr sz="2340" kern="1200">
          <a:solidFill>
            <a:schemeClr val="tx1"/>
          </a:solidFill>
          <a:latin typeface="+mn-lt"/>
          <a:ea typeface="+mn-ea"/>
          <a:cs typeface="+mn-cs"/>
        </a:defRPr>
      </a:lvl3pPr>
      <a:lvl4pPr marL="187134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601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05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72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39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06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340" rtl="0" eaLnBrk="1" latinLnBrk="0" hangingPunct="1">
        <a:defRPr sz="2105" kern="1200">
          <a:solidFill>
            <a:schemeClr val="tx1"/>
          </a:solidFill>
          <a:latin typeface="+mn-lt"/>
          <a:ea typeface="+mn-ea"/>
          <a:cs typeface="+mn-cs"/>
        </a:defRPr>
      </a:lvl1pPr>
      <a:lvl2pPr marL="534670" algn="l" defTabSz="1069340" rtl="0" eaLnBrk="1" latinLnBrk="0" hangingPunct="1">
        <a:defRPr sz="2105" kern="1200">
          <a:solidFill>
            <a:schemeClr val="tx1"/>
          </a:solidFill>
          <a:latin typeface="+mn-lt"/>
          <a:ea typeface="+mn-ea"/>
          <a:cs typeface="+mn-cs"/>
        </a:defRPr>
      </a:lvl2pPr>
      <a:lvl3pPr marL="1069340" algn="l" defTabSz="1069340" rtl="0" eaLnBrk="1" latinLnBrk="0" hangingPunct="1">
        <a:defRPr sz="2105" kern="1200">
          <a:solidFill>
            <a:schemeClr val="tx1"/>
          </a:solidFill>
          <a:latin typeface="+mn-lt"/>
          <a:ea typeface="+mn-ea"/>
          <a:cs typeface="+mn-cs"/>
        </a:defRPr>
      </a:lvl3pPr>
      <a:lvl4pPr marL="1604010" algn="l" defTabSz="1069340" rtl="0" eaLnBrk="1" latinLnBrk="0" hangingPunct="1">
        <a:defRPr sz="2105" kern="1200">
          <a:solidFill>
            <a:schemeClr val="tx1"/>
          </a:solidFill>
          <a:latin typeface="+mn-lt"/>
          <a:ea typeface="+mn-ea"/>
          <a:cs typeface="+mn-cs"/>
        </a:defRPr>
      </a:lvl4pPr>
      <a:lvl5pPr marL="2138680" algn="l" defTabSz="1069340" rtl="0" eaLnBrk="1" latinLnBrk="0" hangingPunct="1">
        <a:defRPr sz="2105" kern="1200">
          <a:solidFill>
            <a:schemeClr val="tx1"/>
          </a:solidFill>
          <a:latin typeface="+mn-lt"/>
          <a:ea typeface="+mn-ea"/>
          <a:cs typeface="+mn-cs"/>
        </a:defRPr>
      </a:lvl5pPr>
      <a:lvl6pPr marL="2672715" algn="l" defTabSz="1069340" rtl="0" eaLnBrk="1" latinLnBrk="0" hangingPunct="1">
        <a:defRPr sz="2105" kern="1200">
          <a:solidFill>
            <a:schemeClr val="tx1"/>
          </a:solidFill>
          <a:latin typeface="+mn-lt"/>
          <a:ea typeface="+mn-ea"/>
          <a:cs typeface="+mn-cs"/>
        </a:defRPr>
      </a:lvl6pPr>
      <a:lvl7pPr marL="3207385" algn="l" defTabSz="1069340" rtl="0" eaLnBrk="1" latinLnBrk="0" hangingPunct="1">
        <a:defRPr sz="2105" kern="1200">
          <a:solidFill>
            <a:schemeClr val="tx1"/>
          </a:solidFill>
          <a:latin typeface="+mn-lt"/>
          <a:ea typeface="+mn-ea"/>
          <a:cs typeface="+mn-cs"/>
        </a:defRPr>
      </a:lvl7pPr>
      <a:lvl8pPr marL="3742055" algn="l" defTabSz="1069340" rtl="0" eaLnBrk="1" latinLnBrk="0" hangingPunct="1">
        <a:defRPr sz="2105" kern="1200">
          <a:solidFill>
            <a:schemeClr val="tx1"/>
          </a:solidFill>
          <a:latin typeface="+mn-lt"/>
          <a:ea typeface="+mn-ea"/>
          <a:cs typeface="+mn-cs"/>
        </a:defRPr>
      </a:lvl8pPr>
      <a:lvl9pPr marL="4276725" algn="l" defTabSz="1069340"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20.wdp"/><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7.png"/><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jpeg"/><Relationship Id="rId2" Type="http://schemas.microsoft.com/office/2007/relationships/hdphoto" Target="../media/image34.wdp"/><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6.wdp"/><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38.wdp"/><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1.jpeg"/><Relationship Id="rId2" Type="http://schemas.microsoft.com/office/2007/relationships/hdphoto" Target="../media/image40.wdp"/><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46.wdp"/><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xml"/><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2.wdp"/><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7.wdp"/><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Effect>
                      <a14:saturation sat="60000"/>
                    </a14:imgEffect>
                  </a14:imgLayer>
                </a14:imgProps>
              </a:ext>
              <a:ext uri="{28A0092B-C50C-407E-A947-70E740481C1C}">
                <a14:useLocalDpi xmlns:a14="http://schemas.microsoft.com/office/drawing/2010/main" val="0"/>
              </a:ext>
            </a:extLst>
          </a:blip>
          <a:srcRect t="20172"/>
          <a:stretch>
            <a:fillRect/>
          </a:stretch>
        </p:blipFill>
        <p:spPr>
          <a:xfrm>
            <a:off x="0" y="-1"/>
            <a:ext cx="10691020" cy="15172267"/>
          </a:xfrm>
          <a:prstGeom prst="rect">
            <a:avLst/>
          </a:prstGeom>
        </p:spPr>
      </p:pic>
      <p:sp>
        <p:nvSpPr>
          <p:cNvPr id="10" name="矩形 9"/>
          <p:cNvSpPr/>
          <p:nvPr/>
        </p:nvSpPr>
        <p:spPr>
          <a:xfrm>
            <a:off x="-1586" y="6088198"/>
            <a:ext cx="10692606" cy="4358648"/>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9"/>
          <p:cNvSpPr txBox="1"/>
          <p:nvPr/>
        </p:nvSpPr>
        <p:spPr>
          <a:xfrm>
            <a:off x="491109" y="6858339"/>
            <a:ext cx="9714929" cy="1503169"/>
          </a:xfrm>
          <a:prstGeom prst="rect">
            <a:avLst/>
          </a:prstGeom>
          <a:noFill/>
        </p:spPr>
        <p:txBody>
          <a:bodyPr wrap="square" lIns="147511" tIns="73756" rIns="147511" bIns="73756" rtlCol="0">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lang="zh-CN" altLang="en-US" sz="4400" dirty="0">
                <a:effectLst>
                  <a:outerShdw blurRad="38100" dist="38100" dir="2700000" algn="tl">
                    <a:srgbClr val="000000">
                      <a:alpha val="43137"/>
                    </a:srgbClr>
                  </a:outerShdw>
                </a:effectLst>
                <a:latin typeface="文鼎中特广告体" panose="020B0602010101010101" pitchFamily="33" charset="-122"/>
                <a:ea typeface="创艺简行楷" pitchFamily="2" charset="-122"/>
              </a:rPr>
              <a:t>巴彦淖尔市乌拉特中旗</a:t>
            </a:r>
            <a:endParaRPr lang="en-US" altLang="zh-CN" sz="4400" dirty="0">
              <a:effectLst>
                <a:outerShdw blurRad="38100" dist="38100" dir="2700000" algn="tl">
                  <a:srgbClr val="000000">
                    <a:alpha val="43137"/>
                  </a:srgbClr>
                </a:outerShdw>
              </a:effectLst>
              <a:latin typeface="文鼎中特广告体" panose="020B0602010101010101" pitchFamily="33" charset="-122"/>
              <a:ea typeface="创艺简行楷" pitchFamily="2" charset="-122"/>
            </a:endParaRPr>
          </a:p>
          <a:p>
            <a:pPr marL="0" marR="0" lvl="0" indent="0" algn="r" defTabSz="457200" rtl="0" eaLnBrk="1" fontAlgn="auto" latinLnBrk="0" hangingPunct="1">
              <a:lnSpc>
                <a:spcPct val="100000"/>
              </a:lnSpc>
              <a:spcBef>
                <a:spcPts val="0"/>
              </a:spcBef>
              <a:spcAft>
                <a:spcPts val="0"/>
              </a:spcAft>
              <a:buClrTx/>
              <a:buSzTx/>
              <a:buFontTx/>
              <a:buNone/>
              <a:defRPr/>
            </a:pPr>
            <a:r>
              <a:rPr lang="zh-CN" altLang="en-US" sz="4400" dirty="0">
                <a:effectLst>
                  <a:outerShdw blurRad="38100" dist="38100" dir="2700000" algn="tl">
                    <a:srgbClr val="000000">
                      <a:alpha val="43137"/>
                    </a:srgbClr>
                  </a:outerShdw>
                </a:effectLst>
                <a:latin typeface="文鼎中特广告体" panose="020B0602010101010101" pitchFamily="33" charset="-122"/>
                <a:ea typeface="创艺简行楷" pitchFamily="2" charset="-122"/>
              </a:rPr>
              <a:t>国土空间总体规划</a:t>
            </a:r>
            <a:r>
              <a:rPr lang="zh-CN" altLang="en-US" sz="3200" dirty="0">
                <a:effectLst>
                  <a:outerShdw blurRad="38100" dist="38100" dir="2700000" algn="tl">
                    <a:srgbClr val="000000">
                      <a:alpha val="43137"/>
                    </a:srgbClr>
                  </a:outerShdw>
                </a:effectLst>
                <a:latin typeface="文鼎中特广告体" panose="020B0602010101010101" pitchFamily="33" charset="-122"/>
                <a:ea typeface="创艺简行楷" pitchFamily="2" charset="-122"/>
              </a:rPr>
              <a:t>（</a:t>
            </a:r>
            <a:r>
              <a:rPr lang="en-US" altLang="zh-CN" sz="3200" dirty="0">
                <a:effectLst>
                  <a:outerShdw blurRad="38100" dist="38100" dir="2700000" algn="tl">
                    <a:srgbClr val="000000">
                      <a:alpha val="43137"/>
                    </a:srgbClr>
                  </a:outerShdw>
                </a:effectLst>
                <a:latin typeface="文鼎中特广告体" panose="020B0602010101010101" pitchFamily="33" charset="-122"/>
                <a:ea typeface="创艺简行楷" pitchFamily="2" charset="-122"/>
              </a:rPr>
              <a:t>2021-2035</a:t>
            </a:r>
            <a:r>
              <a:rPr lang="zh-CN" altLang="en-US" sz="3200" dirty="0">
                <a:effectLst>
                  <a:outerShdw blurRad="38100" dist="38100" dir="2700000" algn="tl">
                    <a:srgbClr val="000000">
                      <a:alpha val="43137"/>
                    </a:srgbClr>
                  </a:outerShdw>
                </a:effectLst>
                <a:latin typeface="文鼎中特广告体" panose="020B0602010101010101" pitchFamily="33" charset="-122"/>
                <a:ea typeface="创艺简行楷" pitchFamily="2" charset="-122"/>
              </a:rPr>
              <a:t>）</a:t>
            </a:r>
            <a:endParaRPr lang="zh-CN" altLang="en-US" sz="3200" dirty="0">
              <a:effectLst>
                <a:outerShdw blurRad="38100" dist="38100" dir="2700000" algn="tl">
                  <a:srgbClr val="000000">
                    <a:alpha val="43137"/>
                  </a:srgbClr>
                </a:outerShdw>
              </a:effectLst>
              <a:latin typeface="文鼎中特广告体" panose="020B0602010101010101" pitchFamily="33" charset="-122"/>
              <a:ea typeface="创艺简行楷" pitchFamily="2" charset="-122"/>
            </a:endParaRPr>
          </a:p>
        </p:txBody>
      </p:sp>
      <p:sp>
        <p:nvSpPr>
          <p:cNvPr id="12" name="TextBox 20"/>
          <p:cNvSpPr txBox="1"/>
          <p:nvPr/>
        </p:nvSpPr>
        <p:spPr>
          <a:xfrm>
            <a:off x="1062608" y="8361508"/>
            <a:ext cx="9145016" cy="379785"/>
          </a:xfrm>
          <a:prstGeom prst="rect">
            <a:avLst/>
          </a:prstGeom>
          <a:noFill/>
        </p:spPr>
        <p:txBody>
          <a:bodyPr wrap="square" lIns="147511" tIns="73756" rIns="147511" bIns="73756" rtlCol="0">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chemeClr val="tx1">
                    <a:lumMod val="50000"/>
                    <a:lumOff val="50000"/>
                  </a:schemeClr>
                </a:solidFill>
                <a:effectLst/>
                <a:uLnTx/>
                <a:uFillTx/>
                <a:latin typeface="文悦青龙体 (非商业使用) W5" pitchFamily="50" charset="-122"/>
                <a:ea typeface="文悦青龙体 (非商业使用) W5" pitchFamily="50" charset="-122"/>
                <a:cs typeface="+mn-cs"/>
              </a:rPr>
              <a:t>OVERALL PLANNING OF LAND SPACE OF URAT MIDDLE BANNER OF BAYANNUR CITY</a:t>
            </a:r>
            <a:endParaRPr kumimoji="0" lang="zh-CN" altLang="en-US" sz="1100" b="1" i="0" u="none" strike="noStrike" kern="1200" cap="none" spc="0" normalizeH="0" baseline="0" noProof="0" dirty="0">
              <a:ln>
                <a:noFill/>
              </a:ln>
              <a:solidFill>
                <a:schemeClr val="tx1">
                  <a:lumMod val="50000"/>
                  <a:lumOff val="50000"/>
                </a:schemeClr>
              </a:solidFill>
              <a:effectLst/>
              <a:uLnTx/>
              <a:uFillTx/>
              <a:latin typeface="文悦青龙体 (非商业使用) W5" pitchFamily="50" charset="-122"/>
              <a:ea typeface="文悦青龙体 (非商业使用) W5" pitchFamily="50" charset="-122"/>
              <a:cs typeface="+mn-cs"/>
            </a:endParaRPr>
          </a:p>
        </p:txBody>
      </p:sp>
      <p:sp>
        <p:nvSpPr>
          <p:cNvPr id="2" name="文本框 1"/>
          <p:cNvSpPr txBox="1"/>
          <p:nvPr/>
        </p:nvSpPr>
        <p:spPr>
          <a:xfrm>
            <a:off x="8226009" y="9040977"/>
            <a:ext cx="1960880" cy="521970"/>
          </a:xfrm>
          <a:prstGeom prst="rect">
            <a:avLst/>
          </a:prstGeom>
          <a:noFill/>
        </p:spPr>
        <p:txBody>
          <a:bodyPr wrap="none" rtlCol="0">
            <a:spAutoFit/>
          </a:bodyPr>
          <a:lstStyle/>
          <a:p>
            <a:r>
              <a:rPr lang="zh-CN" altLang="en-US" sz="2800" dirty="0">
                <a:effectLst>
                  <a:outerShdw blurRad="38100" dist="38100" dir="2700000" algn="tl">
                    <a:srgbClr val="000000">
                      <a:alpha val="43137"/>
                    </a:srgbClr>
                  </a:outerShdw>
                </a:effectLst>
                <a:latin typeface="文鼎中特广告体" panose="020B0602010101010101" pitchFamily="33" charset="-122"/>
                <a:ea typeface="文鼎中特广告体" panose="020B0602010101010101" pitchFamily="33" charset="-122"/>
              </a:rPr>
              <a:t>（公示稿）</a:t>
            </a:r>
            <a:endParaRPr lang="zh-CN" altLang="en-US" sz="2800" dirty="0">
              <a:effectLst>
                <a:outerShdw blurRad="38100" dist="38100" dir="2700000" algn="tl">
                  <a:srgbClr val="000000">
                    <a:alpha val="43137"/>
                  </a:srgbClr>
                </a:outerShdw>
              </a:effectLst>
              <a:latin typeface="文鼎中特广告体" panose="020B0602010101010101" pitchFamily="33" charset="-122"/>
              <a:ea typeface="文鼎中特广告体" panose="020B0602010101010101" pitchFamily="33"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10000"/>
                    </a14:imgEffect>
                  </a14:imgLayer>
                </a14:imgProps>
              </a:ext>
              <a:ext uri="{28A0092B-C50C-407E-A947-70E740481C1C}">
                <a14:useLocalDpi xmlns:a14="http://schemas.microsoft.com/office/drawing/2010/main" val="0"/>
              </a:ext>
            </a:extLst>
          </a:blip>
          <a:srcRect l="60265"/>
          <a:stretch>
            <a:fillRect/>
          </a:stretch>
        </p:blipFill>
        <p:spPr>
          <a:xfrm>
            <a:off x="-33244" y="0"/>
            <a:ext cx="10725057" cy="15119350"/>
          </a:xfrm>
          <a:prstGeom prst="rect">
            <a:avLst/>
          </a:prstGeom>
        </p:spPr>
      </p:pic>
      <p:pic>
        <p:nvPicPr>
          <p:cNvPr id="19" name="图片 18"/>
          <p:cNvPicPr>
            <a:picLocks noChangeAspect="1"/>
          </p:cNvPicPr>
          <p:nvPr/>
        </p:nvPicPr>
        <p:blipFill rotWithShape="1">
          <a:blip r:embed="rId3">
            <a:extLst>
              <a:ext uri="{BEBA8EAE-BF5A-486C-A8C5-ECC9F3942E4B}">
                <a14:imgProps xmlns:a14="http://schemas.microsoft.com/office/drawing/2010/main">
                  <a14:imgLayer r:embed="rId4">
                    <a14:imgEffect>
                      <a14:artisticPlasticWrap/>
                    </a14:imgEffect>
                    <a14:imgEffect>
                      <a14:brightnessContrast bright="80000"/>
                    </a14:imgEffect>
                  </a14:imgLayer>
                </a14:imgProps>
              </a:ext>
              <a:ext uri="{28A0092B-C50C-407E-A947-70E740481C1C}">
                <a14:useLocalDpi xmlns:a14="http://schemas.microsoft.com/office/drawing/2010/main" val="0"/>
              </a:ext>
            </a:extLst>
          </a:blip>
          <a:srcRect t="2434" r="28077" b="2317"/>
          <a:stretch>
            <a:fillRect/>
          </a:stretch>
        </p:blipFill>
        <p:spPr>
          <a:xfrm>
            <a:off x="2229445" y="70338"/>
            <a:ext cx="8462368" cy="6424247"/>
          </a:xfrm>
          <a:prstGeom prst="rect">
            <a:avLst/>
          </a:prstGeom>
        </p:spPr>
      </p:pic>
      <p:sp>
        <p:nvSpPr>
          <p:cNvPr id="11" name="文本框 10"/>
          <p:cNvSpPr txBox="1"/>
          <p:nvPr/>
        </p:nvSpPr>
        <p:spPr>
          <a:xfrm>
            <a:off x="5412462" y="1934042"/>
            <a:ext cx="2557110" cy="240065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5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15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7969572" y="2318762"/>
            <a:ext cx="1313180" cy="144655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目标</a:t>
            </a:r>
            <a:endParaRPr kumimoji="0" lang="en-US" altLang="zh-CN"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战略</a:t>
            </a:r>
            <a:endPar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6342995" y="4138748"/>
            <a:ext cx="3253154" cy="961289"/>
          </a:xfrm>
          <a:prstGeom prst="rect">
            <a:avLst/>
          </a:prstGeom>
          <a:noFill/>
        </p:spPr>
        <p:txBody>
          <a:bodyPr wrap="square">
            <a:spAutoFit/>
          </a:bodyPr>
          <a:lstStyle/>
          <a:p>
            <a:pPr marL="342900" indent="-342900">
              <a:lnSpc>
                <a:spcPct val="150000"/>
              </a:lnSpc>
              <a:buSzPct val="90000"/>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  目标愿景</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  国土空间开发保护策略</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3.1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目标愿景</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30" name="组合 29"/>
          <p:cNvGrpSpPr/>
          <p:nvPr/>
        </p:nvGrpSpPr>
        <p:grpSpPr>
          <a:xfrm>
            <a:off x="800849" y="2517906"/>
            <a:ext cx="9246164" cy="10892584"/>
            <a:chOff x="800849" y="2517906"/>
            <a:chExt cx="9246164" cy="10892584"/>
          </a:xfrm>
        </p:grpSpPr>
        <p:sp>
          <p:nvSpPr>
            <p:cNvPr id="29" name="矩形 28"/>
            <p:cNvSpPr/>
            <p:nvPr/>
          </p:nvSpPr>
          <p:spPr>
            <a:xfrm>
              <a:off x="3782125" y="11012820"/>
              <a:ext cx="6264887" cy="2397670"/>
            </a:xfrm>
            <a:prstGeom prst="rect">
              <a:avLst/>
            </a:prstGeom>
            <a:noFill/>
            <a:ln w="254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782126" y="6803239"/>
              <a:ext cx="6264886" cy="2397670"/>
            </a:xfrm>
            <a:prstGeom prst="rect">
              <a:avLst/>
            </a:prstGeom>
            <a:noFill/>
            <a:ln w="25400">
              <a:solidFill>
                <a:srgbClr val="F8C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782125" y="2964339"/>
              <a:ext cx="6264887" cy="2397670"/>
            </a:xfrm>
            <a:prstGeom prst="rect">
              <a:avLst/>
            </a:prstGeom>
            <a:noFill/>
            <a:ln w="254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p:cNvSpPr/>
            <p:nvPr/>
          </p:nvSpPr>
          <p:spPr>
            <a:xfrm>
              <a:off x="3942327" y="10572580"/>
              <a:ext cx="4467882" cy="511148"/>
            </a:xfrm>
            <a:prstGeom prst="round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文本框 9"/>
            <p:cNvSpPr txBox="1"/>
            <p:nvPr/>
          </p:nvSpPr>
          <p:spPr>
            <a:xfrm>
              <a:off x="3942327" y="3095820"/>
              <a:ext cx="6104686" cy="212090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以深化对蒙矿能和互联互通合作为重点，以中蒙国际产能合作园区建设为平台，探索赋予高水平开放的国际合作园区功能，深入实施口岸多式联运物流枢纽工程，加快进口资源加工转化园区建设，推动产业深度开放合作，努力建成向北开放桥头堡。</a:t>
              </a:r>
              <a:endParaRPr kumimoji="0" lang="zh-CN" altLang="en-US"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4495123" y="10643488"/>
              <a:ext cx="293646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内蒙古农牧区现代化示范区</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4020352" y="11382152"/>
              <a:ext cx="5948636" cy="1895519"/>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以实现农牧业现代化、嘎查村现代化和农牧民现代化为核心要求，适度高标准推进牧区现代化试点建设，走特色化、品牌化、规模化发展之路，健全牧业社会化综合服务体系，补齐民生公共服务短板，进一步加强草原生态保护建设，打造生态宜居美丽牧区，繁荣发展牧区文化，探索牧区高质量发展新路子。</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6" name="矩形: 圆角 15"/>
            <p:cNvSpPr/>
            <p:nvPr/>
          </p:nvSpPr>
          <p:spPr>
            <a:xfrm>
              <a:off x="3782126" y="2517906"/>
              <a:ext cx="4017843" cy="511148"/>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文本框 16"/>
            <p:cNvSpPr txBox="1"/>
            <p:nvPr/>
          </p:nvSpPr>
          <p:spPr>
            <a:xfrm>
              <a:off x="4305650" y="2596528"/>
              <a:ext cx="331541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国家重点开发开放试验区</a:t>
              </a:r>
              <a:endPar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0" name="矩形: 圆角 19"/>
            <p:cNvSpPr/>
            <p:nvPr/>
          </p:nvSpPr>
          <p:spPr>
            <a:xfrm>
              <a:off x="3929529" y="6206406"/>
              <a:ext cx="4831412" cy="716709"/>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文本框 21"/>
            <p:cNvSpPr txBox="1"/>
            <p:nvPr/>
          </p:nvSpPr>
          <p:spPr>
            <a:xfrm>
              <a:off x="3942327" y="6206406"/>
              <a:ext cx="4467882"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全域绿色有机高端农畜产品生产加工服务输出基地</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p:nvPr/>
          </p:nvSpPr>
          <p:spPr>
            <a:xfrm>
              <a:off x="4020351" y="7203360"/>
              <a:ext cx="5948636" cy="1526187"/>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以现代田牧园综合体建设为抓手，大力拓展农牧业产业链、提升价值链，重点培育一批绿色食品、地理标志“限量版”产品，建立集冷藏、保鲜、仓储、配送为一体的冷链物流体系，打造重要农畜产品生产保护区和特色农畜产品优势区。</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pic>
          <p:nvPicPr>
            <p:cNvPr id="24" name="图片 23"/>
            <p:cNvPicPr>
              <a:picLocks noChangeAspect="1"/>
            </p:cNvPicPr>
            <p:nvPr/>
          </p:nvPicPr>
          <p:blipFill rotWithShape="1">
            <a:blip r:embed="rId1">
              <a:extLst>
                <a:ext uri="{28A0092B-C50C-407E-A947-70E740481C1C}">
                  <a14:useLocalDpi xmlns:a14="http://schemas.microsoft.com/office/drawing/2010/main" val="0"/>
                </a:ext>
              </a:extLst>
            </a:blip>
            <a:srcRect l="20173" r="20173"/>
            <a:stretch>
              <a:fillRect/>
            </a:stretch>
          </p:blipFill>
          <p:spPr>
            <a:xfrm>
              <a:off x="800849" y="2742897"/>
              <a:ext cx="2665049" cy="2665049"/>
            </a:xfrm>
            <a:prstGeom prst="ellipse">
              <a:avLst/>
            </a:prstGeom>
          </p:spPr>
        </p:pic>
        <p:pic>
          <p:nvPicPr>
            <p:cNvPr id="25" name="图片 24"/>
            <p:cNvPicPr>
              <a:picLocks noChangeAspect="1"/>
            </p:cNvPicPr>
            <p:nvPr/>
          </p:nvPicPr>
          <p:blipFill rotWithShape="1">
            <a:blip r:embed="rId2">
              <a:extLst>
                <a:ext uri="{28A0092B-C50C-407E-A947-70E740481C1C}">
                  <a14:useLocalDpi xmlns:a14="http://schemas.microsoft.com/office/drawing/2010/main" val="0"/>
                </a:ext>
              </a:extLst>
            </a:blip>
            <a:srcRect l="20313" r="20313" b="7313"/>
            <a:stretch>
              <a:fillRect/>
            </a:stretch>
          </p:blipFill>
          <p:spPr>
            <a:xfrm>
              <a:off x="813425" y="10632915"/>
              <a:ext cx="2652473" cy="2652473"/>
            </a:xfrm>
            <a:prstGeom prst="ellipse">
              <a:avLst/>
            </a:prstGeom>
          </p:spPr>
        </p:pic>
        <p:pic>
          <p:nvPicPr>
            <p:cNvPr id="26" name="图片 25"/>
            <p:cNvPicPr>
              <a:picLocks noChangeAspect="1"/>
            </p:cNvPicPr>
            <p:nvPr/>
          </p:nvPicPr>
          <p:blipFill rotWithShape="1">
            <a:blip r:embed="rId3">
              <a:extLst>
                <a:ext uri="{28A0092B-C50C-407E-A947-70E740481C1C}">
                  <a14:useLocalDpi xmlns:a14="http://schemas.microsoft.com/office/drawing/2010/main" val="0"/>
                </a:ext>
              </a:extLst>
            </a:blip>
            <a:srcRect l="20299" r="20299" b="10679"/>
            <a:stretch>
              <a:fillRect/>
            </a:stretch>
          </p:blipFill>
          <p:spPr>
            <a:xfrm>
              <a:off x="800849" y="6570369"/>
              <a:ext cx="2652473" cy="2652473"/>
            </a:xfrm>
            <a:prstGeom prst="ellipse">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1">
            <a:extLst>
              <a:ext uri="{28A0092B-C50C-407E-A947-70E740481C1C}">
                <a14:useLocalDpi xmlns:a14="http://schemas.microsoft.com/office/drawing/2010/main" val="0"/>
              </a:ext>
            </a:extLst>
          </a:blip>
          <a:srcRect l="97" r="47766"/>
          <a:stretch>
            <a:fillRect/>
          </a:stretch>
        </p:blipFill>
        <p:spPr>
          <a:xfrm>
            <a:off x="7423325" y="10681352"/>
            <a:ext cx="2672519" cy="2672519"/>
          </a:xfrm>
          <a:prstGeom prst="ellipse">
            <a:avLst/>
          </a:prstGeom>
        </p:spPr>
      </p:pic>
      <p:pic>
        <p:nvPicPr>
          <p:cNvPr id="40" name="图片 3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10000"/>
                    </a14:imgEffect>
                  </a14:imgLayer>
                </a14:imgProps>
              </a:ext>
              <a:ext uri="{28A0092B-C50C-407E-A947-70E740481C1C}">
                <a14:useLocalDpi xmlns:a14="http://schemas.microsoft.com/office/drawing/2010/main" val="0"/>
              </a:ext>
            </a:extLst>
          </a:blip>
          <a:srcRect l="16161" r="16161"/>
          <a:stretch>
            <a:fillRect/>
          </a:stretch>
        </p:blipFill>
        <p:spPr>
          <a:xfrm>
            <a:off x="7458873" y="6642690"/>
            <a:ext cx="2672519" cy="2672519"/>
          </a:xfrm>
          <a:prstGeom prst="ellipse">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16256" r="16256"/>
          <a:stretch>
            <a:fillRect/>
          </a:stretch>
        </p:blipFill>
        <p:spPr>
          <a:xfrm>
            <a:off x="7477923" y="2815633"/>
            <a:ext cx="2665049" cy="2665049"/>
          </a:xfrm>
          <a:prstGeom prst="ellipse">
            <a:avLst/>
          </a:prstGeom>
        </p:spPr>
      </p:pic>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3.1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目标愿景</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11" name="矩形 10"/>
          <p:cNvSpPr/>
          <p:nvPr/>
        </p:nvSpPr>
        <p:spPr>
          <a:xfrm>
            <a:off x="800849" y="11089020"/>
            <a:ext cx="6264887" cy="2397670"/>
          </a:xfrm>
          <a:prstGeom prst="rect">
            <a:avLst/>
          </a:prstGeom>
          <a:noFill/>
          <a:ln w="25400">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00850" y="6879439"/>
            <a:ext cx="6264886" cy="2397670"/>
          </a:xfrm>
          <a:prstGeom prst="rect">
            <a:avLst/>
          </a:prstGeom>
          <a:noFill/>
          <a:ln w="25400">
            <a:solidFill>
              <a:srgbClr val="F8C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00849" y="3040539"/>
            <a:ext cx="6264887" cy="2397670"/>
          </a:xfrm>
          <a:prstGeom prst="rect">
            <a:avLst/>
          </a:prstGeom>
          <a:noFill/>
          <a:ln w="254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961051" y="10648780"/>
            <a:ext cx="4467882" cy="511148"/>
          </a:xfrm>
          <a:prstGeom prst="round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文本框 18"/>
          <p:cNvSpPr txBox="1"/>
          <p:nvPr/>
        </p:nvSpPr>
        <p:spPr>
          <a:xfrm>
            <a:off x="961051" y="3381655"/>
            <a:ext cx="6104686" cy="170540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围绕自治区建设国家现代能源经济示范区的目标，加快建设风、光、氢、储多能互补，生产、生活、外送多元消纳，新能源、新材料、大数据多业发展的清洁能源产业体系，构建自治区级千万千瓦新能源示范应用基地。</a:t>
            </a:r>
            <a:endParaRPr kumimoji="0" lang="zh-CN" altLang="en-US"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1513847" y="10719688"/>
            <a:ext cx="293646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中蒙边境重要安全稳定屏障</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1039076" y="11382152"/>
            <a:ext cx="5948636" cy="1895519"/>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深入贯彻习近平总书记关于内蒙古建设祖国北疆安全稳定屏障的要求，落实国家安全战略，统筹发展和安全，切实增强我旗在保障国家粮食、能源、生态和边疆安全等方面的重要功能，努力建设稳边、安边、兴边的平安乌拉特中旗，确保人民安居乐业、社会安定有序，为筑牢祖国北疆安全稳定屏障作出重要贡献。</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31" name="矩形: 圆角 30"/>
          <p:cNvSpPr/>
          <p:nvPr/>
        </p:nvSpPr>
        <p:spPr>
          <a:xfrm>
            <a:off x="800850" y="2594106"/>
            <a:ext cx="4017843" cy="511148"/>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2" name="文本框 31"/>
          <p:cNvSpPr txBox="1"/>
          <p:nvPr/>
        </p:nvSpPr>
        <p:spPr>
          <a:xfrm>
            <a:off x="877048" y="2653678"/>
            <a:ext cx="383894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千万千瓦级新能源示范应用基地</a:t>
            </a:r>
            <a:endParaRPr kumimoji="0" lang="zh-CN" altLang="en-US" sz="20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3" name="矩形: 圆角 32"/>
          <p:cNvSpPr/>
          <p:nvPr/>
        </p:nvSpPr>
        <p:spPr>
          <a:xfrm>
            <a:off x="948253" y="6415957"/>
            <a:ext cx="4831412" cy="525592"/>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文本框 33"/>
          <p:cNvSpPr txBox="1"/>
          <p:nvPr/>
        </p:nvSpPr>
        <p:spPr>
          <a:xfrm>
            <a:off x="1513847" y="6456917"/>
            <a:ext cx="4467882"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祖国北疆生态安全屏障</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p:cNvSpPr txBox="1"/>
          <p:nvPr/>
        </p:nvSpPr>
        <p:spPr>
          <a:xfrm>
            <a:off x="981925" y="7165260"/>
            <a:ext cx="5948636" cy="1895519"/>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深入贯彻习近平总书记关于内蒙古建设我国北方重要生态安全屏障和构筑祖国北疆万里绿色长城的重要要求，认真践行绿水青山就是金山银山理念，深入推进生态文明建设，提升放大绿色发展优势，促进人与自然和谐共生，在全力筑牢祖国北疆生态安全屏障中展现新作为。</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52920"/>
          <a:stretch>
            <a:fillRect/>
          </a:stretch>
        </p:blipFill>
        <p:spPr>
          <a:xfrm>
            <a:off x="0" y="0"/>
            <a:ext cx="10691813" cy="15126303"/>
          </a:xfrm>
          <a:prstGeom prst="rect">
            <a:avLst/>
          </a:prstGeom>
        </p:spPr>
      </p:pic>
      <p:sp>
        <p:nvSpPr>
          <p:cNvPr id="19" name="矩形 18"/>
          <p:cNvSpPr/>
          <p:nvPr/>
        </p:nvSpPr>
        <p:spPr>
          <a:xfrm>
            <a:off x="0" y="0"/>
            <a:ext cx="10691813" cy="15119349"/>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3.2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国土空间保护策略</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2" name="文本框 1"/>
          <p:cNvSpPr txBox="1"/>
          <p:nvPr/>
        </p:nvSpPr>
        <p:spPr>
          <a:xfrm>
            <a:off x="6251562" y="10122714"/>
            <a:ext cx="3954476" cy="2264851"/>
          </a:xfrm>
          <a:prstGeom prst="rect">
            <a:avLst/>
          </a:prstGeom>
          <a:solidFill>
            <a:schemeClr val="bg1">
              <a:alpha val="70000"/>
            </a:schemeClr>
          </a:solidFill>
          <a:ln>
            <a:solidFill>
              <a:srgbClr val="6FACC1"/>
            </a:solidFill>
          </a:ln>
        </p:spPr>
        <p:txBody>
          <a:bodyPr wrap="square">
            <a:spAutoFit/>
          </a:bodyPr>
          <a:lstStyle/>
          <a:p>
            <a:pPr indent="355600" algn="just">
              <a:lnSpc>
                <a:spcPct val="150000"/>
              </a:lnSpc>
            </a:pPr>
            <a:r>
              <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rPr>
              <a:t>充分发挥国土空间规划的基础性作用以及对各专项规划的指导和约束作用，推进土地利用规划、城乡规划和主体功能区规划的多规合一工作，实现空间规划“一张图”，统筹划定实施三条控制线，建立国土空间监测评价和预警系统。</a:t>
            </a:r>
            <a:endParaRPr lang="zh-CN"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p:cNvSpPr txBox="1"/>
          <p:nvPr/>
        </p:nvSpPr>
        <p:spPr>
          <a:xfrm>
            <a:off x="479469" y="10122714"/>
            <a:ext cx="3954476" cy="2634183"/>
          </a:xfrm>
          <a:prstGeom prst="rect">
            <a:avLst/>
          </a:prstGeom>
          <a:solidFill>
            <a:schemeClr val="bg1">
              <a:alpha val="70000"/>
            </a:schemeClr>
          </a:solidFill>
          <a:ln>
            <a:solidFill>
              <a:srgbClr val="6FACC1"/>
            </a:solidFill>
          </a:ln>
        </p:spPr>
        <p:txBody>
          <a:bodyPr wrap="square">
            <a:spAutoFit/>
          </a:bodyPr>
          <a:lstStyle/>
          <a:p>
            <a:pPr marL="0" marR="0" lvl="0" indent="355600" algn="just" defTabSz="457200" rtl="0" eaLnBrk="1" fontAlgn="auto" latinLnBrk="0" hangingPunct="1">
              <a:lnSpc>
                <a:spcPct val="150000"/>
              </a:lnSpc>
              <a:spcBef>
                <a:spcPts val="0"/>
              </a:spcBef>
              <a:spcAft>
                <a:spcPts val="0"/>
              </a:spcAft>
              <a:buClrTx/>
              <a:buSzTx/>
              <a:buFontTx/>
              <a:buNone/>
              <a:defRPr/>
            </a:pP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严格执行国土空间用途管制，加强对国家自然保护区、生态保护红线以及生态敏感脆弱区等特殊区域用途管制。建立用途管制制度、运行和监管体系，整合各类用途管制依据，优化用途转用审批和许可程序，并加强对实施效果的指导、监督和评估。</a:t>
            </a:r>
            <a:endPar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nvSpPr>
        <p:spPr>
          <a:xfrm>
            <a:off x="2084684" y="2748058"/>
            <a:ext cx="6524031" cy="1895519"/>
          </a:xfrm>
          <a:prstGeom prst="rect">
            <a:avLst/>
          </a:prstGeom>
          <a:solidFill>
            <a:schemeClr val="bg1">
              <a:alpha val="70000"/>
            </a:schemeClr>
          </a:solidFill>
          <a:ln>
            <a:solidFill>
              <a:srgbClr val="6FACC1"/>
            </a:solidFill>
          </a:ln>
        </p:spPr>
        <p:txBody>
          <a:bodyPr wrap="square">
            <a:spAutoFit/>
          </a:bodyPr>
          <a:lstStyle/>
          <a:p>
            <a:pPr marL="0" marR="0" lvl="0" indent="355600" algn="just" defTabSz="457200" rtl="0" eaLnBrk="1" fontAlgn="auto" latinLnBrk="0" hangingPunct="1">
              <a:lnSpc>
                <a:spcPct val="150000"/>
              </a:lnSpc>
              <a:spcBef>
                <a:spcPts val="0"/>
              </a:spcBef>
              <a:spcAft>
                <a:spcPts val="0"/>
              </a:spcAft>
              <a:buClrTx/>
              <a:buSzTx/>
              <a:buFontTx/>
              <a:buNone/>
              <a:defRPr/>
            </a:pPr>
            <a:r>
              <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生态修复过程中，部分地区面临生态环境压力大、地质灾害频发、生态系统的服务功能弱化、自然资源破坏和污染严重等问题，要切实加强这类地区的生态修复工作。按照安全功能、生态功能和景观的顺序，在某些关键的生态功能区中推进山、水、林、田、湖、草的生态修复试点工作，开展生态修复、矿山环境治理和国土综合整治工作。</a:t>
            </a:r>
            <a:endParaRPr kumimoji="0" lang="zh-CN" altLang="zh-CN" sz="16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椭圆 11"/>
          <p:cNvSpPr/>
          <p:nvPr/>
        </p:nvSpPr>
        <p:spPr>
          <a:xfrm>
            <a:off x="2720969" y="5798285"/>
            <a:ext cx="2046121" cy="2049722"/>
          </a:xfrm>
          <a:prstGeom prst="ellipse">
            <a:avLst/>
          </a:prstGeom>
          <a:solidFill>
            <a:srgbClr val="95D24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701666" y="5861011"/>
            <a:ext cx="2046121" cy="2049722"/>
          </a:xfrm>
          <a:prstGeom prst="ellipse">
            <a:avLst/>
          </a:prstGeom>
          <a:solidFill>
            <a:srgbClr val="F5C109">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797443" y="6763137"/>
            <a:ext cx="2841727" cy="2846728"/>
          </a:xfrm>
          <a:prstGeom prst="ellipse">
            <a:avLst/>
          </a:prstGeom>
          <a:solidFill>
            <a:srgbClr val="03B0F4">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flipV="1">
            <a:off x="2353624" y="9878785"/>
            <a:ext cx="127493" cy="1277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flipH="1" flipV="1">
            <a:off x="4932997" y="4754945"/>
            <a:ext cx="127493" cy="1277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rot="210237">
            <a:off x="6483596" y="8881485"/>
            <a:ext cx="1548780" cy="950400"/>
          </a:xfrm>
          <a:custGeom>
            <a:avLst/>
            <a:gdLst>
              <a:gd name="connsiteX0" fmla="*/ 0 w 877641"/>
              <a:gd name="connsiteY0" fmla="*/ 13785 h 537613"/>
              <a:gd name="connsiteX1" fmla="*/ 638702 w 877641"/>
              <a:gd name="connsiteY1" fmla="*/ 0 h 537613"/>
              <a:gd name="connsiteX2" fmla="*/ 877641 w 877641"/>
              <a:gd name="connsiteY2" fmla="*/ 537613 h 537613"/>
            </a:gdLst>
            <a:ahLst/>
            <a:cxnLst>
              <a:cxn ang="0">
                <a:pos x="connsiteX0" y="connsiteY0"/>
              </a:cxn>
              <a:cxn ang="0">
                <a:pos x="connsiteX1" y="connsiteY1"/>
              </a:cxn>
              <a:cxn ang="0">
                <a:pos x="connsiteX2" y="connsiteY2"/>
              </a:cxn>
            </a:cxnLst>
            <a:rect l="l" t="t" r="r" b="b"/>
            <a:pathLst>
              <a:path w="877641" h="537613">
                <a:moveTo>
                  <a:pt x="0" y="13785"/>
                </a:moveTo>
                <a:lnTo>
                  <a:pt x="638702" y="0"/>
                </a:lnTo>
                <a:lnTo>
                  <a:pt x="877641" y="537613"/>
                </a:lnTo>
              </a:path>
            </a:pathLst>
          </a:cu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flipH="1" flipV="1">
            <a:off x="7973806" y="9878785"/>
            <a:ext cx="127493" cy="1277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4563447" y="7485202"/>
            <a:ext cx="1900408" cy="1289905"/>
          </a:xfrm>
          <a:prstGeom prst="rect">
            <a:avLst/>
          </a:prstGeom>
          <a:noFill/>
        </p:spPr>
        <p:txBody>
          <a:bodyPr wrap="square">
            <a:spAutoFit/>
          </a:bodyPr>
          <a:lstStyle/>
          <a:p>
            <a:pPr marL="330200" marR="133350" lvl="0" indent="-266700" algn="just" defTabSz="457200" rtl="0" eaLnBrk="1" fontAlgn="auto" latinLnBrk="0" hangingPunct="1">
              <a:lnSpc>
                <a:spcPct val="150000"/>
              </a:lnSpc>
              <a:spcBef>
                <a:spcPts val="0"/>
              </a:spcBef>
              <a:spcAft>
                <a:spcPts val="0"/>
              </a:spcAft>
              <a:buClrTx/>
              <a:buSzTx/>
              <a:buFontTx/>
              <a:buNone/>
              <a:defRPr/>
            </a:pPr>
            <a:r>
              <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多规合一</a:t>
            </a:r>
            <a:endParaRPr kumimoji="0" lang="en-US"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30200" marR="133350" lvl="0" indent="-266700" algn="just" defTabSz="457200" rtl="0" eaLnBrk="1" fontAlgn="auto" latinLnBrk="0" hangingPunct="1">
              <a:lnSpc>
                <a:spcPct val="150000"/>
              </a:lnSpc>
              <a:spcBef>
                <a:spcPts val="0"/>
              </a:spcBef>
              <a:spcAft>
                <a:spcPts val="0"/>
              </a:spcAft>
              <a:buClrTx/>
              <a:buSzTx/>
              <a:buFontTx/>
              <a:buNone/>
              <a:defRPr/>
            </a:pPr>
            <a:r>
              <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建立国土空间</a:t>
            </a:r>
            <a:endParaRPr kumimoji="0" lang="en-US"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30200" marR="133350" lvl="0" indent="-266700" algn="just" defTabSz="457200" rtl="0" eaLnBrk="1" fontAlgn="auto" latinLnBrk="0" hangingPunct="1">
              <a:lnSpc>
                <a:spcPct val="150000"/>
              </a:lnSpc>
              <a:spcBef>
                <a:spcPts val="0"/>
              </a:spcBef>
              <a:spcAft>
                <a:spcPts val="0"/>
              </a:spcAft>
              <a:buClrTx/>
              <a:buSzTx/>
              <a:buFontTx/>
              <a:buNone/>
              <a:defRPr/>
            </a:pPr>
            <a:r>
              <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规划体系</a:t>
            </a:r>
            <a:endPar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p:cNvSpPr txBox="1"/>
          <p:nvPr/>
        </p:nvSpPr>
        <p:spPr>
          <a:xfrm>
            <a:off x="3060738" y="6279971"/>
            <a:ext cx="1659738" cy="874407"/>
          </a:xfrm>
          <a:prstGeom prst="rect">
            <a:avLst/>
          </a:prstGeom>
          <a:noFill/>
        </p:spPr>
        <p:txBody>
          <a:bodyPr wrap="square">
            <a:spAutoFit/>
          </a:bodyPr>
          <a:lstStyle/>
          <a:p>
            <a:pPr marL="330200" marR="133350" lvl="0" indent="-266700" algn="l" defTabSz="457200" rtl="0" eaLnBrk="1" fontAlgn="auto" latinLnBrk="0" hangingPunct="1">
              <a:lnSpc>
                <a:spcPct val="150000"/>
              </a:lnSpc>
              <a:spcBef>
                <a:spcPts val="0"/>
              </a:spcBef>
              <a:spcAft>
                <a:spcPts val="0"/>
              </a:spcAft>
              <a:buClrTx/>
              <a:buSzTx/>
              <a:buFontTx/>
              <a:buNone/>
              <a:defRPr/>
            </a:pPr>
            <a:r>
              <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国土空间</a:t>
            </a:r>
            <a:endParaRPr kumimoji="0" lang="en-US"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30200" marR="133350" lvl="0" indent="-266700" algn="l" defTabSz="457200" rtl="0" eaLnBrk="1" fontAlgn="auto" latinLnBrk="0" hangingPunct="1">
              <a:lnSpc>
                <a:spcPct val="150000"/>
              </a:lnSpc>
              <a:spcBef>
                <a:spcPts val="0"/>
              </a:spcBef>
              <a:spcAft>
                <a:spcPts val="0"/>
              </a:spcAft>
              <a:buClrTx/>
              <a:buSzTx/>
              <a:buFontTx/>
              <a:buNone/>
              <a:defRPr/>
            </a:pPr>
            <a:r>
              <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用途管制</a:t>
            </a:r>
            <a:endPar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nvSpPr>
        <p:spPr>
          <a:xfrm>
            <a:off x="6141933" y="6350456"/>
            <a:ext cx="1297116" cy="874407"/>
          </a:xfrm>
          <a:prstGeom prst="rect">
            <a:avLst/>
          </a:prstGeom>
          <a:noFill/>
        </p:spPr>
        <p:txBody>
          <a:bodyPr wrap="square">
            <a:spAutoFit/>
          </a:bodyPr>
          <a:lstStyle/>
          <a:p>
            <a:pPr marL="330200" marR="133350" lvl="0" indent="-266700" algn="l" defTabSz="457200" rtl="0" eaLnBrk="1" fontAlgn="auto" latinLnBrk="0" hangingPunct="1">
              <a:lnSpc>
                <a:spcPct val="150000"/>
              </a:lnSpc>
              <a:spcBef>
                <a:spcPts val="0"/>
              </a:spcBef>
              <a:spcAft>
                <a:spcPts val="0"/>
              </a:spcAft>
              <a:buClrTx/>
              <a:buSzTx/>
              <a:buFontTx/>
              <a:buNone/>
              <a:defRPr/>
            </a:pPr>
            <a:r>
              <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国土空间</a:t>
            </a:r>
            <a:endParaRPr kumimoji="0" lang="en-US"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30200" marR="133350" lvl="0" indent="-266700" algn="l" defTabSz="457200" rtl="0" eaLnBrk="1" fontAlgn="auto" latinLnBrk="0" hangingPunct="1">
              <a:lnSpc>
                <a:spcPct val="150000"/>
              </a:lnSpc>
              <a:spcBef>
                <a:spcPts val="0"/>
              </a:spcBef>
              <a:spcAft>
                <a:spcPts val="0"/>
              </a:spcAft>
              <a:buClrTx/>
              <a:buSzTx/>
              <a:buFontTx/>
              <a:buNone/>
              <a:defRPr/>
            </a:pPr>
            <a:r>
              <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生态修复</a:t>
            </a:r>
            <a:endParaRPr kumimoji="0" lang="zh-CN" altLang="zh-CN"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任意多边形: 形状 13"/>
          <p:cNvSpPr/>
          <p:nvPr/>
        </p:nvSpPr>
        <p:spPr>
          <a:xfrm>
            <a:off x="5029200" y="4895850"/>
            <a:ext cx="1676400" cy="942975"/>
          </a:xfrm>
          <a:custGeom>
            <a:avLst/>
            <a:gdLst>
              <a:gd name="connsiteX0" fmla="*/ 1676400 w 1676400"/>
              <a:gd name="connsiteY0" fmla="*/ 942975 h 942975"/>
              <a:gd name="connsiteX1" fmla="*/ 314325 w 1676400"/>
              <a:gd name="connsiteY1" fmla="*/ 609600 h 942975"/>
              <a:gd name="connsiteX2" fmla="*/ 0 w 1676400"/>
              <a:gd name="connsiteY2" fmla="*/ 0 h 942975"/>
            </a:gdLst>
            <a:ahLst/>
            <a:cxnLst>
              <a:cxn ang="0">
                <a:pos x="connsiteX0" y="connsiteY0"/>
              </a:cxn>
              <a:cxn ang="0">
                <a:pos x="connsiteX1" y="connsiteY1"/>
              </a:cxn>
              <a:cxn ang="0">
                <a:pos x="connsiteX2" y="connsiteY2"/>
              </a:cxn>
            </a:cxnLst>
            <a:rect l="l" t="t" r="r" b="b"/>
            <a:pathLst>
              <a:path w="1676400" h="942975">
                <a:moveTo>
                  <a:pt x="1676400" y="942975"/>
                </a:moveTo>
                <a:lnTo>
                  <a:pt x="314325" y="609600"/>
                </a:lnTo>
                <a:lnTo>
                  <a:pt x="0" y="0"/>
                </a:lnTo>
              </a:path>
            </a:pathLst>
          </a:cu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nvSpPr>
        <p:spPr>
          <a:xfrm>
            <a:off x="2447925" y="8705850"/>
            <a:ext cx="1428750" cy="1171575"/>
          </a:xfrm>
          <a:custGeom>
            <a:avLst/>
            <a:gdLst>
              <a:gd name="connsiteX0" fmla="*/ 1428750 w 1428750"/>
              <a:gd name="connsiteY0" fmla="*/ 0 h 1171575"/>
              <a:gd name="connsiteX1" fmla="*/ 314325 w 1428750"/>
              <a:gd name="connsiteY1" fmla="*/ 9525 h 1171575"/>
              <a:gd name="connsiteX2" fmla="*/ 0 w 1428750"/>
              <a:gd name="connsiteY2" fmla="*/ 1171575 h 1171575"/>
            </a:gdLst>
            <a:ahLst/>
            <a:cxnLst>
              <a:cxn ang="0">
                <a:pos x="connsiteX0" y="connsiteY0"/>
              </a:cxn>
              <a:cxn ang="0">
                <a:pos x="connsiteX1" y="connsiteY1"/>
              </a:cxn>
              <a:cxn ang="0">
                <a:pos x="connsiteX2" y="connsiteY2"/>
              </a:cxn>
            </a:cxnLst>
            <a:rect l="l" t="t" r="r" b="b"/>
            <a:pathLst>
              <a:path w="1428750" h="1171575">
                <a:moveTo>
                  <a:pt x="1428750" y="0"/>
                </a:moveTo>
                <a:lnTo>
                  <a:pt x="314325" y="9525"/>
                </a:lnTo>
                <a:lnTo>
                  <a:pt x="0" y="1171575"/>
                </a:lnTo>
              </a:path>
            </a:pathLst>
          </a:cu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52775"/>
          <a:stretch>
            <a:fillRect/>
          </a:stretch>
        </p:blipFill>
        <p:spPr>
          <a:xfrm>
            <a:off x="-33245" y="1"/>
            <a:ext cx="10725058" cy="15119348"/>
          </a:xfrm>
          <a:prstGeom prst="rect">
            <a:avLst/>
          </a:prstGeom>
        </p:spPr>
      </p:pic>
      <p:sp>
        <p:nvSpPr>
          <p:cNvPr id="8" name="矩形 7"/>
          <p:cNvSpPr/>
          <p:nvPr/>
        </p:nvSpPr>
        <p:spPr>
          <a:xfrm>
            <a:off x="-33245" y="-5443"/>
            <a:ext cx="10725056" cy="1511934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12" name="图片 11"/>
          <p:cNvPicPr>
            <a:picLocks noChangeAspect="1"/>
          </p:cNvPicPr>
          <p:nvPr/>
        </p:nvPicPr>
        <p:blipFill rotWithShape="1">
          <a:blip r:embed="rId2">
            <a:extLst>
              <a:ext uri="{BEBA8EAE-BF5A-486C-A8C5-ECC9F3942E4B}">
                <a14:imgProps xmlns:a14="http://schemas.microsoft.com/office/drawing/2010/main">
                  <a14:imgLayer r:embed="rId3">
                    <a14:imgEffect>
                      <a14:artisticPlasticWrap/>
                    </a14:imgEffect>
                    <a14:imgEffect>
                      <a14:brightnessContrast bright="80000"/>
                    </a14:imgEffect>
                  </a14:imgLayer>
                </a14:imgProps>
              </a:ext>
              <a:ext uri="{28A0092B-C50C-407E-A947-70E740481C1C}">
                <a14:useLocalDpi xmlns:a14="http://schemas.microsoft.com/office/drawing/2010/main" val="0"/>
              </a:ext>
            </a:extLst>
          </a:blip>
          <a:srcRect t="2434" r="28077" b="2317"/>
          <a:stretch>
            <a:fillRect/>
          </a:stretch>
        </p:blipFill>
        <p:spPr>
          <a:xfrm>
            <a:off x="2229445" y="8619319"/>
            <a:ext cx="8462368" cy="6424247"/>
          </a:xfrm>
          <a:prstGeom prst="rect">
            <a:avLst/>
          </a:prstGeom>
        </p:spPr>
      </p:pic>
      <p:sp>
        <p:nvSpPr>
          <p:cNvPr id="9" name="文本框 8"/>
          <p:cNvSpPr txBox="1"/>
          <p:nvPr/>
        </p:nvSpPr>
        <p:spPr>
          <a:xfrm>
            <a:off x="5705731" y="10162192"/>
            <a:ext cx="2557110" cy="240065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5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04</a:t>
            </a:r>
            <a:endParaRPr kumimoji="0" lang="zh-CN" altLang="en-US" sz="15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8262841" y="10156747"/>
            <a:ext cx="1313180" cy="212365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国土</a:t>
            </a:r>
            <a:endParaRPr kumimoji="0" lang="en-US" altLang="zh-CN"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空间</a:t>
            </a:r>
            <a:endParaRPr kumimoji="0" lang="en-US" altLang="zh-CN"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布局</a:t>
            </a:r>
            <a:endPar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6780122" y="12211475"/>
            <a:ext cx="3745409" cy="1889876"/>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总体格局</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城镇建设空间</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生态保护空间</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农牧发展空间</a:t>
            </a:r>
            <a:endParaRPr lang="zh-CN" altLang="en-US" sz="2000" dirty="0">
              <a:solidFill>
                <a:schemeClr val="bg1"/>
              </a:solidFill>
            </a:endParaRPr>
          </a:p>
        </p:txBody>
      </p:sp>
      <p:sp>
        <p:nvSpPr>
          <p:cNvPr id="11" name="文本框 10"/>
          <p:cNvSpPr txBox="1"/>
          <p:nvPr/>
        </p:nvSpPr>
        <p:spPr>
          <a:xfrm>
            <a:off x="874643" y="1017999"/>
            <a:ext cx="9331395" cy="4002699"/>
          </a:xfrm>
          <a:prstGeom prst="rect">
            <a:avLst/>
          </a:prstGeom>
          <a:noFill/>
        </p:spPr>
        <p:txBody>
          <a:bodyPr wrap="square">
            <a:spAutoFit/>
          </a:bodyPr>
          <a:lstStyle/>
          <a:p>
            <a:pPr marL="0" marR="0" lvl="0" indent="304800" algn="just" defTabSz="457200" rtl="0" eaLnBrk="1" fontAlgn="auto" latinLnBrk="0" hangingPunct="1">
              <a:lnSpc>
                <a:spcPct val="250000"/>
              </a:lnSpc>
              <a:spcBef>
                <a:spcPts val="0"/>
              </a:spcBef>
              <a:spcAft>
                <a:spcPts val="0"/>
              </a:spcAft>
              <a:buClrTx/>
              <a:buSzTx/>
              <a:buFontTx/>
              <a:buNone/>
              <a:defRPr/>
            </a:pPr>
            <a:r>
              <a:rPr lang="zh-CN" altLang="en-US" sz="3600" dirty="0">
                <a:solidFill>
                  <a:schemeClr val="bg1">
                    <a:alpha val="70000"/>
                  </a:schemeClr>
                </a:solidFill>
                <a:latin typeface="禹卫行书字体" panose="02000603000000000000" pitchFamily="2" charset="-122"/>
                <a:ea typeface="禹卫行书字体" panose="02000603000000000000" pitchFamily="2" charset="-122"/>
              </a:rPr>
              <a:t>建设集约高效的城镇空间。</a:t>
            </a:r>
            <a:endParaRPr lang="en-US" altLang="zh-CN" sz="3600" dirty="0">
              <a:solidFill>
                <a:schemeClr val="bg1">
                  <a:alpha val="70000"/>
                </a:schemeClr>
              </a:solidFill>
              <a:latin typeface="禹卫行书字体" panose="02000603000000000000" pitchFamily="2" charset="-122"/>
              <a:ea typeface="禹卫行书字体" panose="02000603000000000000" pitchFamily="2" charset="-122"/>
            </a:endParaRPr>
          </a:p>
          <a:p>
            <a:pPr marL="0" marR="0" lvl="0" indent="304800" algn="just" defTabSz="457200" rtl="0" eaLnBrk="1" fontAlgn="auto" latinLnBrk="0" hangingPunct="1">
              <a:lnSpc>
                <a:spcPct val="250000"/>
              </a:lnSpc>
              <a:spcBef>
                <a:spcPts val="0"/>
              </a:spcBef>
              <a:spcAft>
                <a:spcPts val="0"/>
              </a:spcAft>
              <a:buClrTx/>
              <a:buSzTx/>
              <a:buFontTx/>
              <a:buNone/>
              <a:defRPr/>
            </a:pPr>
            <a:r>
              <a:rPr lang="zh-CN" altLang="en-US" sz="3600" dirty="0">
                <a:solidFill>
                  <a:schemeClr val="bg1">
                    <a:alpha val="70000"/>
                  </a:schemeClr>
                </a:solidFill>
                <a:latin typeface="禹卫行书字体" panose="02000603000000000000" pitchFamily="2" charset="-122"/>
                <a:ea typeface="禹卫行书字体" panose="02000603000000000000" pitchFamily="2" charset="-122"/>
              </a:rPr>
              <a:t>    维育辽阔壮美的生态空间。</a:t>
            </a:r>
            <a:endParaRPr lang="zh-CN" altLang="en-US" sz="3600" dirty="0">
              <a:solidFill>
                <a:schemeClr val="bg1">
                  <a:alpha val="70000"/>
                </a:schemeClr>
              </a:solidFill>
              <a:latin typeface="禹卫行书字体" panose="02000603000000000000" pitchFamily="2" charset="-122"/>
              <a:ea typeface="禹卫行书字体" panose="02000603000000000000" pitchFamily="2" charset="-122"/>
            </a:endParaRPr>
          </a:p>
          <a:p>
            <a:pPr marL="0" marR="0" lvl="0" indent="304800" algn="just" defTabSz="457200" rtl="0" eaLnBrk="1" fontAlgn="auto" latinLnBrk="0" hangingPunct="1">
              <a:lnSpc>
                <a:spcPct val="250000"/>
              </a:lnSpc>
              <a:spcBef>
                <a:spcPts val="0"/>
              </a:spcBef>
              <a:spcAft>
                <a:spcPts val="0"/>
              </a:spcAft>
              <a:buClrTx/>
              <a:buSzTx/>
              <a:buFontTx/>
              <a:buNone/>
              <a:defRPr/>
            </a:pPr>
            <a:r>
              <a:rPr lang="zh-CN" altLang="en-US" sz="3600" dirty="0">
                <a:solidFill>
                  <a:schemeClr val="bg1">
                    <a:alpha val="70000"/>
                  </a:schemeClr>
                </a:solidFill>
                <a:latin typeface="禹卫行书字体" panose="02000603000000000000" pitchFamily="2" charset="-122"/>
                <a:ea typeface="禹卫行书字体" panose="02000603000000000000" pitchFamily="2" charset="-122"/>
              </a:rPr>
              <a:t>      营造现代化农牧业发展空间。</a:t>
            </a:r>
            <a:endParaRPr lang="zh-CN" altLang="en-US" sz="3600" dirty="0">
              <a:solidFill>
                <a:schemeClr val="bg1">
                  <a:alpha val="70000"/>
                </a:schemeClr>
              </a:solidFill>
              <a:latin typeface="禹卫行书字体" panose="02000603000000000000" pitchFamily="2" charset="-122"/>
              <a:ea typeface="禹卫行书字体" panose="02000603000000000000"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4.1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总体格局</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24" y="7667038"/>
            <a:ext cx="10691813" cy="7557112"/>
          </a:xfrm>
          <a:prstGeom prst="rect">
            <a:avLst/>
          </a:prstGeom>
        </p:spPr>
      </p:pic>
      <p:sp>
        <p:nvSpPr>
          <p:cNvPr id="9" name="文本框 8"/>
          <p:cNvSpPr txBox="1"/>
          <p:nvPr/>
        </p:nvSpPr>
        <p:spPr>
          <a:xfrm>
            <a:off x="466975" y="2061232"/>
            <a:ext cx="9777113" cy="874407"/>
          </a:xfrm>
          <a:prstGeom prst="rect">
            <a:avLst/>
          </a:prstGeom>
          <a:noFill/>
        </p:spPr>
        <p:txBody>
          <a:bodyPr wrap="square">
            <a:spAutoFit/>
          </a:bodyPr>
          <a:lstStyle/>
          <a:p>
            <a:pPr marL="0" marR="0" lvl="0" indent="355600" algn="just" defTabSz="457200" rtl="0" eaLnBrk="1" fontAlgn="auto" latinLnBrk="0" hangingPunct="1">
              <a:lnSpc>
                <a:spcPct val="150000"/>
              </a:lnSpc>
              <a:spcBef>
                <a:spcPts val="0"/>
              </a:spcBef>
              <a:spcAft>
                <a:spcPts val="0"/>
              </a:spcAft>
              <a:buClrTx/>
              <a:buSzTx/>
              <a:buFontTx/>
              <a:buNone/>
              <a:defRPr/>
            </a:pPr>
            <a:r>
              <a:rPr kumimoji="0" lang="zh-CN" altLang="en-US"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根据现状分布特征、发展趋势和城镇化总体战略，</a:t>
            </a:r>
            <a:r>
              <a:rPr kumimoji="0" lang="zh-CN" altLang="en-US" b="1"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确定乌拉特中旗以连接各城镇节点的区域性基础设施即交通线路为依托，形成“一心两轴”的城镇体系空间格局。</a:t>
            </a:r>
            <a:endParaRPr kumimoji="0" lang="zh-CN" altLang="en-US" b="1"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矩形 22"/>
          <p:cNvSpPr/>
          <p:nvPr/>
        </p:nvSpPr>
        <p:spPr>
          <a:xfrm>
            <a:off x="6723269" y="3320933"/>
            <a:ext cx="2834982" cy="412875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6744371" y="3439603"/>
            <a:ext cx="2813899" cy="591650"/>
          </a:xfrm>
          <a:prstGeom prst="rect">
            <a:avLst/>
          </a:prstGeom>
          <a:solidFill>
            <a:srgbClr val="F9B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897561" y="3323561"/>
            <a:ext cx="2825708" cy="412875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088118" y="3446637"/>
            <a:ext cx="2417499" cy="584616"/>
          </a:xfrm>
          <a:prstGeom prst="rect">
            <a:avLst/>
          </a:prstGeom>
          <a:solidFill>
            <a:srgbClr val="6FB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777550" y="3561313"/>
            <a:ext cx="1419273" cy="369332"/>
          </a:xfrm>
          <a:prstGeom prst="rect">
            <a:avLst/>
          </a:prstGeom>
          <a:noFill/>
        </p:spPr>
        <p:txBody>
          <a:bodyPr wrap="square">
            <a:spAutoFit/>
          </a:bodyPr>
          <a:lstStyle/>
          <a:p>
            <a:r>
              <a:rPr kumimoji="0" lang="zh-CN" altLang="en-US" sz="18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“一心”</a:t>
            </a:r>
            <a:endParaRPr lang="zh-CN" altLang="en-US" dirty="0">
              <a:solidFill>
                <a:schemeClr val="bg1"/>
              </a:solidFill>
            </a:endParaRPr>
          </a:p>
        </p:txBody>
      </p:sp>
      <p:sp>
        <p:nvSpPr>
          <p:cNvPr id="17" name="矩形 16"/>
          <p:cNvSpPr/>
          <p:nvPr/>
        </p:nvSpPr>
        <p:spPr>
          <a:xfrm>
            <a:off x="3918644" y="3439603"/>
            <a:ext cx="2825708" cy="591650"/>
          </a:xfrm>
          <a:prstGeom prst="rect">
            <a:avLst/>
          </a:prstGeom>
          <a:solidFill>
            <a:srgbClr val="D18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177807" y="3550762"/>
            <a:ext cx="1419273" cy="369332"/>
          </a:xfrm>
          <a:prstGeom prst="rect">
            <a:avLst/>
          </a:prstGeom>
          <a:noFill/>
        </p:spPr>
        <p:txBody>
          <a:bodyPr wrap="square">
            <a:spAutoFit/>
          </a:bodyPr>
          <a:lstStyle/>
          <a:p>
            <a:r>
              <a:rPr kumimoji="0" lang="zh-CN" altLang="en-US" sz="18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两轴</a:t>
            </a:r>
            <a:r>
              <a:rPr kumimoji="0" lang="zh-CN" altLang="en-US" sz="1800" b="1" i="0" u="none" strike="noStrike" kern="1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dirty="0">
              <a:solidFill>
                <a:schemeClr val="bg1"/>
              </a:solidFill>
            </a:endParaRPr>
          </a:p>
        </p:txBody>
      </p:sp>
      <p:sp>
        <p:nvSpPr>
          <p:cNvPr id="19" name="矩形 18"/>
          <p:cNvSpPr/>
          <p:nvPr/>
        </p:nvSpPr>
        <p:spPr>
          <a:xfrm>
            <a:off x="1093794" y="3323561"/>
            <a:ext cx="2417499" cy="412875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228812" y="4473757"/>
            <a:ext cx="1987061" cy="2316403"/>
          </a:xfrm>
          <a:prstGeom prst="rect">
            <a:avLst/>
          </a:prstGeom>
          <a:noFill/>
        </p:spPr>
        <p:txBody>
          <a:bodyPr wrap="square">
            <a:spAutoFit/>
          </a:bodyPr>
          <a:lstStyle/>
          <a:p>
            <a:pPr marL="0" marR="0" lvl="0" indent="355600" algn="just" defTabSz="457200" rtl="0" eaLnBrk="1" fontAlgn="auto" latinLnBrk="0" hangingPunct="1">
              <a:lnSpc>
                <a:spcPct val="150000"/>
              </a:lnSpc>
              <a:spcBef>
                <a:spcPts val="0"/>
              </a:spcBef>
              <a:spcAft>
                <a:spcPts val="0"/>
              </a:spcAft>
              <a:buClrTx/>
              <a:buSzTx/>
              <a:buFontTx/>
              <a:buNone/>
              <a:defRPr/>
            </a:pPr>
            <a:r>
              <a:rPr kumimoji="0" lang="zh-CN" altLang="en-US" sz="14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是指中心城镇海流图镇，</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是旗域城镇发展的核心，在旗域产业发展和升级中承担重要作用。接受周边上位城市的经济辐射，带动整个旗域发展。</a:t>
            </a:r>
            <a:endPar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文本框 24"/>
          <p:cNvSpPr txBox="1"/>
          <p:nvPr/>
        </p:nvSpPr>
        <p:spPr>
          <a:xfrm>
            <a:off x="4531324" y="4117143"/>
            <a:ext cx="1721055" cy="338554"/>
          </a:xfrm>
          <a:prstGeom prst="rect">
            <a:avLst/>
          </a:prstGeom>
          <a:noFill/>
        </p:spPr>
        <p:txBody>
          <a:bodyPr wrap="square">
            <a:spAutoFit/>
          </a:bodyPr>
          <a:lstStyle/>
          <a:p>
            <a:r>
              <a:rPr kumimoji="0" lang="zh-CN" altLang="en-US" sz="1600" b="1" i="0" u="none" strike="noStrike" kern="100" cap="none" spc="0" normalizeH="0" baseline="0" noProof="0" dirty="0">
                <a:ln>
                  <a:noFill/>
                </a:ln>
                <a:solidFill>
                  <a:srgbClr val="108E8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主要城镇发展轴</a:t>
            </a:r>
            <a:endParaRPr lang="zh-CN" altLang="en-US" dirty="0">
              <a:solidFill>
                <a:srgbClr val="108E8A"/>
              </a:solidFill>
            </a:endParaRPr>
          </a:p>
        </p:txBody>
      </p:sp>
      <p:sp>
        <p:nvSpPr>
          <p:cNvPr id="27" name="文本框 26"/>
          <p:cNvSpPr txBox="1"/>
          <p:nvPr/>
        </p:nvSpPr>
        <p:spPr>
          <a:xfrm>
            <a:off x="7513805" y="4135203"/>
            <a:ext cx="1344093" cy="338554"/>
          </a:xfrm>
          <a:prstGeom prst="rect">
            <a:avLst/>
          </a:prstGeom>
          <a:noFill/>
        </p:spPr>
        <p:txBody>
          <a:bodyPr wrap="square">
            <a:spAutoFit/>
          </a:bodyPr>
          <a:lstStyle/>
          <a:p>
            <a:r>
              <a:rPr kumimoji="0" lang="zh-CN" altLang="en-US" sz="1600" b="1" i="0" u="none" strike="noStrike" kern="100" cap="none" spc="0" normalizeH="0" baseline="0" noProof="0" dirty="0">
                <a:ln>
                  <a:noFill/>
                </a:ln>
                <a:solidFill>
                  <a:srgbClr val="108E8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次要发展轴</a:t>
            </a:r>
            <a:endParaRPr lang="zh-CN" altLang="en-US" dirty="0">
              <a:solidFill>
                <a:srgbClr val="108E8A"/>
              </a:solidFill>
            </a:endParaRPr>
          </a:p>
        </p:txBody>
      </p:sp>
      <p:sp>
        <p:nvSpPr>
          <p:cNvPr id="29" name="文本框 28"/>
          <p:cNvSpPr txBox="1"/>
          <p:nvPr/>
        </p:nvSpPr>
        <p:spPr>
          <a:xfrm>
            <a:off x="4105254" y="4447603"/>
            <a:ext cx="2238881" cy="2962734"/>
          </a:xfrm>
          <a:prstGeom prst="rect">
            <a:avLst/>
          </a:prstGeom>
          <a:noFill/>
        </p:spPr>
        <p:txBody>
          <a:bodyPr wrap="square">
            <a:spAutoFit/>
          </a:bodyPr>
          <a:lstStyle/>
          <a:p>
            <a:pPr marL="0" marR="0" lvl="0" indent="355600" algn="just" defTabSz="457200" rtl="0" eaLnBrk="1" fontAlgn="auto" latinLnBrk="0" hangingPunct="1">
              <a:lnSpc>
                <a:spcPct val="15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D1817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依托</a:t>
            </a:r>
            <a:r>
              <a:rPr kumimoji="0" lang="en-US" altLang="zh-CN" sz="1400" b="1" i="0" u="none" strike="noStrike" kern="100" cap="none" spc="0" normalizeH="0" baseline="0" noProof="0" dirty="0">
                <a:ln>
                  <a:noFill/>
                </a:ln>
                <a:solidFill>
                  <a:srgbClr val="D1817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212</a:t>
            </a:r>
            <a:r>
              <a:rPr kumimoji="0" lang="zh-CN" altLang="en-US" sz="1400" b="1" i="0" u="none" strike="noStrike" kern="100" cap="none" spc="0" normalizeH="0" baseline="0" noProof="0" dirty="0">
                <a:ln>
                  <a:noFill/>
                </a:ln>
                <a:solidFill>
                  <a:srgbClr val="D1817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省道，以海流图镇为核心，南北向延伸形成城镇发展的主轴。</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在此发展轴带上，北连甘其毛都镇，南接巴彦淖尔市，主轴分布有德岭山镇</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口岸加工园区</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海流图镇</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川井苏木</a:t>
            </a:r>
            <a:r>
              <a:rPr kumimoji="0" lang="en-US"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甘其毛都镇。</a:t>
            </a:r>
            <a:endParaRPr kumimoji="0" lang="zh-CN" altLang="en-US"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文本框 30"/>
          <p:cNvSpPr txBox="1"/>
          <p:nvPr/>
        </p:nvSpPr>
        <p:spPr>
          <a:xfrm>
            <a:off x="7165556" y="4565923"/>
            <a:ext cx="1970828" cy="1996893"/>
          </a:xfrm>
          <a:prstGeom prst="rect">
            <a:avLst/>
          </a:prstGeom>
          <a:noFill/>
        </p:spPr>
        <p:txBody>
          <a:bodyPr wrap="square">
            <a:spAutoFit/>
          </a:bodyPr>
          <a:lstStyle/>
          <a:p>
            <a:pPr>
              <a:lnSpc>
                <a:spcPct val="150000"/>
              </a:lnSpc>
            </a:pPr>
            <a:r>
              <a:rPr kumimoji="0" lang="zh-CN" altLang="en-US" sz="1400" b="1" i="0" u="none" strike="noStrike" kern="100" cap="none" spc="0" normalizeH="0" baseline="0" noProof="0" dirty="0">
                <a:ln>
                  <a:noFill/>
                </a:ln>
                <a:solidFill>
                  <a:srgbClr val="F9B47C"/>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以德岭山镇区为核心，向东西延伸，</a:t>
            </a:r>
            <a:r>
              <a:rPr kumimoji="0" lang="zh-CN" altLang="en-US" sz="14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在发展次轴上分布有呼勒斯太苏木</a:t>
            </a:r>
            <a:r>
              <a:rPr kumimoji="0" lang="en-US" altLang="zh-CN" sz="14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乌加河镇</a:t>
            </a:r>
            <a:r>
              <a:rPr kumimoji="0" lang="en-US" altLang="zh-CN" sz="14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德岭山镇</a:t>
            </a:r>
            <a:r>
              <a:rPr kumimoji="0" lang="en-US" altLang="zh-CN" sz="14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石哈河镇。</a:t>
            </a:r>
            <a:endParaRPr lang="zh-CN" alt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4.2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城镇建设空间</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9" name="文本框 8"/>
          <p:cNvSpPr txBox="1"/>
          <p:nvPr/>
        </p:nvSpPr>
        <p:spPr>
          <a:xfrm>
            <a:off x="517531" y="2347503"/>
            <a:ext cx="9720263" cy="2814955"/>
          </a:xfrm>
          <a:prstGeom prst="rect">
            <a:avLst/>
          </a:prstGeom>
          <a:noFill/>
        </p:spPr>
        <p:txBody>
          <a:bodyPr wrap="square">
            <a:spAutoFit/>
          </a:bodyPr>
          <a:lstStyle/>
          <a:p>
            <a:pPr>
              <a:lnSpc>
                <a:spcPct val="150000"/>
              </a:lnSpc>
            </a:pPr>
            <a:r>
              <a:rPr lang="en-US" altLang="zh-CN" dirty="0">
                <a:effectLst/>
                <a:ea typeface="微软雅黑" panose="020B0503020204020204" pitchFamily="34" charset="-122"/>
                <a:cs typeface="Times New Roman" panose="02020603050405020304" pitchFamily="18" charset="0"/>
              </a:rPr>
              <a:t>          </a:t>
            </a:r>
            <a:r>
              <a:rPr lang="zh-CN" altLang="zh-CN" dirty="0">
                <a:effectLst/>
                <a:ea typeface="微软雅黑" panose="020B0503020204020204" pitchFamily="34" charset="-122"/>
                <a:cs typeface="Times New Roman" panose="02020603050405020304" pitchFamily="18" charset="0"/>
              </a:rPr>
              <a:t>在城镇体系职能结构规划时，地域相近、同层次的城镇避免其职能的雷同性，以便各城镇能扬长避短，体现特色，从而建立合理的职能分工体系。</a:t>
            </a:r>
            <a:endParaRPr lang="en-US" altLang="zh-CN" dirty="0">
              <a:effectLst/>
              <a:ea typeface="微软雅黑" panose="020B0503020204020204" pitchFamily="34" charset="-122"/>
              <a:cs typeface="Times New Roman" panose="02020603050405020304" pitchFamily="18" charset="0"/>
            </a:endParaRPr>
          </a:p>
          <a:p>
            <a:pPr>
              <a:lnSpc>
                <a:spcPct val="150000"/>
              </a:lnSpc>
            </a:pPr>
            <a:r>
              <a:rPr lang="en-US" altLang="zh-CN" dirty="0">
                <a:ea typeface="微软雅黑" panose="020B0503020204020204" pitchFamily="34" charset="-122"/>
                <a:cs typeface="Times New Roman" panose="02020603050405020304" pitchFamily="18" charset="0"/>
              </a:rPr>
              <a:t>        </a:t>
            </a:r>
            <a:endParaRPr lang="en-US" altLang="zh-CN" dirty="0">
              <a:ea typeface="微软雅黑" panose="020B0503020204020204" pitchFamily="34" charset="-122"/>
              <a:cs typeface="Times New Roman" panose="02020603050405020304" pitchFamily="18" charset="0"/>
            </a:endParaRPr>
          </a:p>
          <a:p>
            <a:pPr>
              <a:lnSpc>
                <a:spcPct val="150000"/>
              </a:lnSpc>
            </a:pPr>
            <a:r>
              <a:rPr lang="en-US" altLang="zh-CN" dirty="0">
                <a:effectLst/>
                <a:ea typeface="微软雅黑" panose="020B0503020204020204" pitchFamily="34" charset="-122"/>
                <a:cs typeface="Times New Roman" panose="02020603050405020304" pitchFamily="18" charset="0"/>
              </a:rPr>
              <a:t>        </a:t>
            </a:r>
            <a:r>
              <a:rPr lang="zh-CN" altLang="zh-CN" dirty="0">
                <a:effectLst/>
                <a:ea typeface="微软雅黑" panose="020B0503020204020204" pitchFamily="34" charset="-122"/>
                <a:cs typeface="Times New Roman" panose="02020603050405020304" pitchFamily="18" charset="0"/>
              </a:rPr>
              <a:t>乌拉特中旗城镇体系职能结构规划确定为</a:t>
            </a:r>
            <a:r>
              <a:rPr lang="zh-CN" altLang="zh-CN" sz="3200" dirty="0">
                <a:solidFill>
                  <a:schemeClr val="accent5">
                    <a:lumMod val="75000"/>
                  </a:schemeClr>
                </a:solidFill>
                <a:effectLst/>
                <a:latin typeface="方正康体简体" panose="02010601030101010101" pitchFamily="2" charset="-122"/>
                <a:ea typeface="方正康体简体" panose="02010601030101010101" pitchFamily="2" charset="-122"/>
                <a:cs typeface="Times New Roman" panose="02020603050405020304" pitchFamily="18" charset="0"/>
              </a:rPr>
              <a:t>“一个中心城镇、四个重点镇、 七个一般乡镇</a:t>
            </a:r>
            <a:r>
              <a:rPr lang="en-US" altLang="zh-CN" sz="3200" dirty="0">
                <a:solidFill>
                  <a:schemeClr val="accent5">
                    <a:lumMod val="75000"/>
                  </a:schemeClr>
                </a:solidFill>
                <a:effectLst/>
                <a:latin typeface="方正康体简体" panose="02010601030101010101" pitchFamily="2" charset="-122"/>
                <a:ea typeface="方正康体简体" panose="02010601030101010101" pitchFamily="2" charset="-122"/>
                <a:cs typeface="Times New Roman" panose="02020603050405020304" pitchFamily="18" charset="0"/>
              </a:rPr>
              <a:t> ”</a:t>
            </a:r>
            <a:r>
              <a:rPr lang="zh-CN" altLang="en-US" sz="3200" dirty="0">
                <a:solidFill>
                  <a:schemeClr val="accent5">
                    <a:lumMod val="75000"/>
                  </a:schemeClr>
                </a:solidFill>
                <a:latin typeface="方正康体简体" panose="02010601030101010101" pitchFamily="2" charset="-122"/>
                <a:ea typeface="方正康体简体" panose="02010601030101010101" pitchFamily="2" charset="-122"/>
                <a:cs typeface="Times New Roman" panose="02020603050405020304" pitchFamily="18" charset="0"/>
              </a:rPr>
              <a:t>。</a:t>
            </a:r>
            <a:endParaRPr lang="zh-CN" altLang="en-US" sz="3200" dirty="0">
              <a:solidFill>
                <a:schemeClr val="accent5">
                  <a:lumMod val="75000"/>
                </a:schemeClr>
              </a:solidFill>
              <a:latin typeface="方正康体简体" panose="02010601030101010101" pitchFamily="2" charset="-122"/>
              <a:ea typeface="方正康体简体" panose="02010601030101010101" pitchFamily="2" charset="-122"/>
              <a:cs typeface="Times New Roman" panose="02020603050405020304" pitchFamily="18" charset="0"/>
            </a:endParaRPr>
          </a:p>
        </p:txBody>
      </p:sp>
      <p:pic>
        <p:nvPicPr>
          <p:cNvPr id="2" name="图片 1" descr="旗域城镇体系规划图"/>
          <p:cNvPicPr>
            <a:picLocks noChangeAspect="1"/>
          </p:cNvPicPr>
          <p:nvPr/>
        </p:nvPicPr>
        <p:blipFill>
          <a:blip r:embed="rId1"/>
          <a:stretch>
            <a:fillRect/>
          </a:stretch>
        </p:blipFill>
        <p:spPr>
          <a:xfrm>
            <a:off x="0" y="6383655"/>
            <a:ext cx="10690860" cy="75558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4.3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生态保护空间</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 name="图片 1" descr="生态系统保护规划图"/>
          <p:cNvPicPr>
            <a:picLocks noChangeAspect="1"/>
          </p:cNvPicPr>
          <p:nvPr/>
        </p:nvPicPr>
        <p:blipFill>
          <a:blip r:embed="rId1"/>
          <a:stretch>
            <a:fillRect/>
          </a:stretch>
        </p:blipFill>
        <p:spPr>
          <a:xfrm>
            <a:off x="0" y="3781425"/>
            <a:ext cx="10690860" cy="75558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0691813" cy="15119350"/>
          </a:xfrm>
          <a:prstGeom prst="rect">
            <a:avLst/>
          </a:prstGeom>
          <a:gradFill>
            <a:gsLst>
              <a:gs pos="46000">
                <a:srgbClr val="D1E2FF"/>
              </a:gs>
              <a:gs pos="100000">
                <a:schemeClr val="accent3">
                  <a:lumMod val="45000"/>
                  <a:lumOff val="55000"/>
                </a:schemeClr>
              </a:gs>
              <a:gs pos="100000">
                <a:schemeClr val="accent3">
                  <a:lumMod val="45000"/>
                  <a:lumOff val="55000"/>
                </a:schemeClr>
              </a:gs>
              <a:gs pos="100000">
                <a:schemeClr val="accent3">
                  <a:lumMod val="30000"/>
                  <a:lumOff val="7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l="-110" r="29101"/>
          <a:stretch>
            <a:fillRect/>
          </a:stretch>
        </p:blipFill>
        <p:spPr>
          <a:xfrm>
            <a:off x="-33244" y="7559675"/>
            <a:ext cx="10725057" cy="7559675"/>
          </a:xfrm>
          <a:prstGeom prst="rect">
            <a:avLst/>
          </a:prstGeom>
        </p:spPr>
      </p:pic>
      <p:sp>
        <p:nvSpPr>
          <p:cNvPr id="5" name="文本框 4"/>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4.3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生态保护空间</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 name="组合 5"/>
          <p:cNvGrpSpPr/>
          <p:nvPr/>
        </p:nvGrpSpPr>
        <p:grpSpPr>
          <a:xfrm flipV="1">
            <a:off x="517531" y="902483"/>
            <a:ext cx="1027118" cy="743800"/>
            <a:chOff x="1775352" y="699407"/>
            <a:chExt cx="7111724" cy="5150040"/>
          </a:xfrm>
        </p:grpSpPr>
        <p:sp>
          <p:nvSpPr>
            <p:cNvPr id="8" name="菱形 7"/>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菱形 8"/>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0" name="菱形 9"/>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6793" t="18861" r="23943" b="4694"/>
          <a:stretch>
            <a:fillRect/>
          </a:stretch>
        </p:blipFill>
        <p:spPr>
          <a:xfrm>
            <a:off x="2854269" y="5562554"/>
            <a:ext cx="7405688" cy="5776958"/>
          </a:xfrm>
          <a:prstGeom prst="rect">
            <a:avLst/>
          </a:prstGeom>
        </p:spPr>
      </p:pic>
      <p:sp>
        <p:nvSpPr>
          <p:cNvPr id="13" name="文本框 12"/>
          <p:cNvSpPr txBox="1"/>
          <p:nvPr/>
        </p:nvSpPr>
        <p:spPr>
          <a:xfrm>
            <a:off x="1621698" y="1697415"/>
            <a:ext cx="4935415" cy="400110"/>
          </a:xfrm>
          <a:prstGeom prst="rect">
            <a:avLst/>
          </a:prstGeom>
          <a:noFill/>
        </p:spPr>
        <p:txBody>
          <a:bodyPr wrap="square">
            <a:spAutoFit/>
          </a:bodyPr>
          <a:lstStyle/>
          <a:p>
            <a:pPr marL="285750" indent="-28575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建立自然保护地体系，完善生物性网络</a:t>
            </a:r>
            <a:endParaRPr lang="zh-CN" altLang="en-US" sz="20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659190" y="6626271"/>
            <a:ext cx="2044054" cy="3332772"/>
          </a:xfrm>
          <a:prstGeom prst="rect">
            <a:avLst/>
          </a:prstGeom>
          <a:noFill/>
        </p:spPr>
        <p:txBody>
          <a:bodyPr wrap="square">
            <a:spAutoFit/>
          </a:bodyPr>
          <a:lstStyle/>
          <a:p>
            <a:pPr>
              <a:lnSpc>
                <a:spcPct val="200000"/>
              </a:lnSpc>
            </a:pPr>
            <a:r>
              <a:rPr lang="zh-CN" altLang="en-US" dirty="0">
                <a:latin typeface="微软雅黑" panose="020B0503020204020204" pitchFamily="34" charset="-122"/>
                <a:ea typeface="微软雅黑" panose="020B0503020204020204" pitchFamily="34" charset="-122"/>
              </a:rPr>
              <a:t>逐步形成以国家公园为主体的、自然保护为基础、各类自然公园为补充的自然保护地体系统，并纳入生态红线。</a:t>
            </a:r>
            <a:endParaRPr lang="zh-CN" altLang="en-US"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08025" y="2479319"/>
            <a:ext cx="9688507" cy="2956579"/>
          </a:xfrm>
          <a:prstGeom prst="rect">
            <a:avLst/>
          </a:prstGeom>
          <a:noFill/>
        </p:spPr>
        <p:txBody>
          <a:bodyPr wrap="square">
            <a:spAutoFit/>
          </a:bodyPr>
          <a:lstStyle/>
          <a:p>
            <a:pPr>
              <a:lnSpc>
                <a:spcPct val="150000"/>
              </a:lnSpc>
            </a:pPr>
            <a:r>
              <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乌拉特中旗共有国家公园</a:t>
            </a:r>
            <a:r>
              <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1</a:t>
            </a:r>
            <a:r>
              <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处，是内蒙古乌拉特中旗国家草原公园。</a:t>
            </a:r>
            <a:endPar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a:lnSpc>
                <a:spcPct val="150000"/>
              </a:lnSpc>
            </a:pPr>
            <a:endPar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a:lnSpc>
                <a:spcPct val="150000"/>
              </a:lnSpc>
            </a:pPr>
            <a:r>
              <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自然保护区两处，分别是内蒙古阿尔其山叉枝圆柏自治区级自然保护区和内蒙古乌拉特俊俊林蒙古野驴国家级自然保护区。</a:t>
            </a:r>
            <a:endPar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a:lnSpc>
                <a:spcPct val="150000"/>
              </a:lnSpc>
            </a:pPr>
            <a:r>
              <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endParaRPr kumimoji="0" lang="en-US" altLang="zh-CN"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a:lnSpc>
                <a:spcPct val="150000"/>
              </a:lnSpc>
            </a:pPr>
            <a:r>
              <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共有三处自然公园，分别是内蒙古海流图自治区地质公园、内蒙古乌拉特中旗牧羊海自治区湿地公园和内蒙古乌拉特中旗南山自治区森林公园。</a:t>
            </a:r>
            <a:endParaRPr lang="zh-CN" altLang="en-US"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4.4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农牧发展空间</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 name="图片 1" descr="农牧空间规划图"/>
          <p:cNvPicPr>
            <a:picLocks noChangeAspect="1"/>
          </p:cNvPicPr>
          <p:nvPr/>
        </p:nvPicPr>
        <p:blipFill>
          <a:blip r:embed="rId1"/>
          <a:stretch>
            <a:fillRect/>
          </a:stretch>
        </p:blipFill>
        <p:spPr>
          <a:xfrm>
            <a:off x="0" y="3781425"/>
            <a:ext cx="10690860" cy="75558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Effect>
                      <a14:saturation sat="80000"/>
                    </a14:imgEffect>
                  </a14:imgLayer>
                </a14:imgProps>
              </a:ext>
              <a:ext uri="{28A0092B-C50C-407E-A947-70E740481C1C}">
                <a14:useLocalDpi xmlns:a14="http://schemas.microsoft.com/office/drawing/2010/main" val="0"/>
              </a:ext>
            </a:extLst>
          </a:blip>
          <a:stretch>
            <a:fillRect/>
          </a:stretch>
        </p:blipFill>
        <p:spPr>
          <a:xfrm>
            <a:off x="7099" y="0"/>
            <a:ext cx="10677614" cy="8041114"/>
          </a:xfrm>
          <a:prstGeom prst="rect">
            <a:avLst/>
          </a:prstGeom>
        </p:spPr>
      </p:pic>
      <p:pic>
        <p:nvPicPr>
          <p:cNvPr id="35" name="图片 3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Effect>
                      <a14:saturation sat="80000"/>
                    </a14:imgEffect>
                  </a14:imgLayer>
                </a14:imgProps>
              </a:ext>
              <a:ext uri="{28A0092B-C50C-407E-A947-70E740481C1C}">
                <a14:useLocalDpi xmlns:a14="http://schemas.microsoft.com/office/drawing/2010/main" val="0"/>
              </a:ext>
            </a:extLst>
          </a:blip>
          <a:srcRect t="42686" b="1"/>
          <a:stretch>
            <a:fillRect/>
          </a:stretch>
        </p:blipFill>
        <p:spPr>
          <a:xfrm>
            <a:off x="0" y="10555344"/>
            <a:ext cx="10698911" cy="4598931"/>
          </a:xfrm>
          <a:prstGeom prst="rect">
            <a:avLst/>
          </a:prstGeom>
        </p:spPr>
      </p:pic>
      <p:sp>
        <p:nvSpPr>
          <p:cNvPr id="17" name="TextBox 1"/>
          <p:cNvSpPr txBox="1"/>
          <p:nvPr/>
        </p:nvSpPr>
        <p:spPr>
          <a:xfrm>
            <a:off x="3442278" y="2878617"/>
            <a:ext cx="3794646" cy="1323439"/>
          </a:xfrm>
          <a:prstGeom prst="rect">
            <a:avLst/>
          </a:prstGeom>
          <a:noFill/>
        </p:spPr>
        <p:txBody>
          <a:bodyPr wrap="square" rtlCol="0">
            <a:spAutoFit/>
          </a:bodyPr>
          <a:lstStyle/>
          <a:p>
            <a:pPr algn="ctr"/>
            <a:r>
              <a:rPr lang="zh-CN" altLang="en-US" sz="8000" dirty="0">
                <a:effectLst>
                  <a:outerShdw blurRad="38100" dist="38100" dir="2700000" algn="tl">
                    <a:srgbClr val="000000">
                      <a:alpha val="43137"/>
                    </a:srgbClr>
                  </a:outerShdw>
                </a:effectLst>
                <a:latin typeface="方正毡笔黑简体" panose="03000509000000000000" pitchFamily="65" charset="-122"/>
                <a:ea typeface="方正毡笔黑简体" panose="03000509000000000000" pitchFamily="65" charset="-122"/>
              </a:rPr>
              <a:t>目  录</a:t>
            </a:r>
            <a:endParaRPr lang="zh-CN" altLang="en-US" sz="8000" dirty="0">
              <a:effectLst>
                <a:outerShdw blurRad="38100" dist="38100" dir="2700000" algn="tl">
                  <a:srgbClr val="000000">
                    <a:alpha val="43137"/>
                  </a:srgbClr>
                </a:outerShdw>
              </a:effectLst>
              <a:latin typeface="方正毡笔黑简体" panose="03000509000000000000" pitchFamily="65" charset="-122"/>
              <a:ea typeface="方正毡笔黑简体" panose="03000509000000000000" pitchFamily="65" charset="-122"/>
            </a:endParaRPr>
          </a:p>
        </p:txBody>
      </p:sp>
      <p:sp>
        <p:nvSpPr>
          <p:cNvPr id="21" name="TextBox 4"/>
          <p:cNvSpPr txBox="1"/>
          <p:nvPr/>
        </p:nvSpPr>
        <p:spPr>
          <a:xfrm>
            <a:off x="630855" y="6032154"/>
            <a:ext cx="3264487" cy="1802866"/>
          </a:xfrm>
          <a:prstGeom prst="rect">
            <a:avLst/>
          </a:prstGeom>
          <a:noFill/>
        </p:spPr>
        <p:txBody>
          <a:bodyPr vert="horz" wrap="square" rtlCol="0">
            <a:spAutoFit/>
          </a:bodyPr>
          <a:lstStyle/>
          <a:p>
            <a:pPr>
              <a:lnSpc>
                <a:spcPts val="4000"/>
              </a:lnSpc>
            </a:pPr>
            <a:r>
              <a:rPr lang="zh-CN" altLang="en-US" sz="2400" b="1" dirty="0">
                <a:latin typeface="微软雅黑" panose="020B0503020204020204" pitchFamily="34" charset="-122"/>
                <a:ea typeface="微软雅黑" panose="020B0503020204020204" pitchFamily="34" charset="-122"/>
              </a:rPr>
              <a:t>     规划概述</a:t>
            </a:r>
            <a:endParaRPr lang="en-US" altLang="zh-CN" sz="2400" b="1" dirty="0">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  规划背景</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  规划范围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规划期限</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TextBox 6"/>
          <p:cNvSpPr txBox="1"/>
          <p:nvPr/>
        </p:nvSpPr>
        <p:spPr>
          <a:xfrm>
            <a:off x="510965" y="8253013"/>
            <a:ext cx="3262432" cy="2259401"/>
          </a:xfrm>
          <a:prstGeom prst="rect">
            <a:avLst/>
          </a:prstGeom>
          <a:noFill/>
        </p:spPr>
        <p:txBody>
          <a:bodyPr wrap="square" rtlCol="0">
            <a:spAutoFit/>
          </a:bodyPr>
          <a:lstStyle/>
          <a:p>
            <a:pPr>
              <a:lnSpc>
                <a:spcPct val="150000"/>
              </a:lnSpc>
              <a:buSzPct val="90000"/>
            </a:pPr>
            <a:r>
              <a:rPr lang="zh-CN" altLang="en-US" sz="2400" b="1" dirty="0">
                <a:latin typeface="微软雅黑" panose="020B0503020204020204" pitchFamily="34" charset="-122"/>
                <a:ea typeface="微软雅黑" panose="020B0503020204020204" pitchFamily="34" charset="-122"/>
              </a:rPr>
              <a:t>     国土空间布局</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总体格局</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  城镇建设空间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生态保护空间</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  农牧发展空间</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Box 7"/>
          <p:cNvSpPr txBox="1"/>
          <p:nvPr/>
        </p:nvSpPr>
        <p:spPr>
          <a:xfrm>
            <a:off x="3845358" y="8248853"/>
            <a:ext cx="3825862" cy="2259401"/>
          </a:xfrm>
          <a:prstGeom prst="rect">
            <a:avLst/>
          </a:prstGeom>
          <a:noFill/>
        </p:spPr>
        <p:txBody>
          <a:bodyPr wrap="square" rtlCol="0">
            <a:spAutoFit/>
          </a:bodyPr>
          <a:lstStyle/>
          <a:p>
            <a:pPr>
              <a:lnSpc>
                <a:spcPct val="150000"/>
              </a:lnSpc>
              <a:buSzPct val="90000"/>
            </a:pPr>
            <a:r>
              <a:rPr lang="zh-CN" altLang="en-US" sz="2400" b="1" dirty="0">
                <a:latin typeface="微软雅黑" panose="020B0503020204020204" pitchFamily="34" charset="-122"/>
                <a:ea typeface="微软雅黑" panose="020B0503020204020204" pitchFamily="34" charset="-122"/>
              </a:rPr>
              <a:t>     规划重点内容</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城区空间结构</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城区用地布局</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优化公共服务设施</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构建综合交通格局</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10"/>
          <p:cNvSpPr txBox="1"/>
          <p:nvPr/>
        </p:nvSpPr>
        <p:spPr>
          <a:xfrm>
            <a:off x="7422985" y="6022602"/>
            <a:ext cx="3376029" cy="1387367"/>
          </a:xfrm>
          <a:prstGeom prst="rect">
            <a:avLst/>
          </a:prstGeom>
          <a:noFill/>
        </p:spPr>
        <p:txBody>
          <a:bodyPr wrap="square" rtlCol="0">
            <a:spAutoFit/>
          </a:bodyPr>
          <a:lstStyle/>
          <a:p>
            <a:pPr>
              <a:lnSpc>
                <a:spcPts val="4000"/>
              </a:lnSpc>
              <a:buSzPct val="90000"/>
            </a:pPr>
            <a:r>
              <a:rPr lang="zh-CN" altLang="en-US" sz="2400" b="1" dirty="0">
                <a:latin typeface="微软雅黑" panose="020B0503020204020204" pitchFamily="34" charset="-122"/>
                <a:ea typeface="微软雅黑" panose="020B0503020204020204" pitchFamily="34" charset="-122"/>
              </a:rPr>
              <a:t>     目标战略</a:t>
            </a:r>
            <a:endParaRPr lang="en-US" altLang="zh-CN" sz="2400" b="1" dirty="0">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目标愿景</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国土空间开发保护策略</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椭圆 24"/>
          <p:cNvSpPr/>
          <p:nvPr/>
        </p:nvSpPr>
        <p:spPr>
          <a:xfrm>
            <a:off x="510965" y="6032154"/>
            <a:ext cx="576064" cy="576064"/>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粗宋繁体" panose="03000509000000000000" pitchFamily="65" charset="-122"/>
                <a:ea typeface="方正粗宋繁体" panose="03000509000000000000" pitchFamily="65" charset="-122"/>
              </a:rPr>
              <a:t>壹</a:t>
            </a:r>
            <a:endParaRPr lang="zh-CN" altLang="en-US" sz="2800" dirty="0">
              <a:solidFill>
                <a:schemeClr val="bg1"/>
              </a:solidFill>
              <a:latin typeface="方正粗宋繁体" panose="03000509000000000000" pitchFamily="65" charset="-122"/>
              <a:ea typeface="方正粗宋繁体" panose="03000509000000000000" pitchFamily="65" charset="-122"/>
            </a:endParaRPr>
          </a:p>
        </p:txBody>
      </p:sp>
      <p:sp>
        <p:nvSpPr>
          <p:cNvPr id="26" name="TextBox 13"/>
          <p:cNvSpPr txBox="1"/>
          <p:nvPr/>
        </p:nvSpPr>
        <p:spPr>
          <a:xfrm>
            <a:off x="3867081" y="6033490"/>
            <a:ext cx="3262432" cy="1387367"/>
          </a:xfrm>
          <a:prstGeom prst="rect">
            <a:avLst/>
          </a:prstGeom>
          <a:noFill/>
        </p:spPr>
        <p:txBody>
          <a:bodyPr vert="horz" wrap="square" rtlCol="0">
            <a:spAutoFit/>
          </a:bodyPr>
          <a:lstStyle/>
          <a:p>
            <a:pPr>
              <a:lnSpc>
                <a:spcPts val="4000"/>
              </a:lnSpc>
              <a:buSzPct val="90000"/>
            </a:pPr>
            <a:r>
              <a:rPr lang="zh-CN" altLang="en-US" sz="2400" b="1" dirty="0">
                <a:latin typeface="微软雅黑" panose="020B0503020204020204" pitchFamily="34" charset="-122"/>
                <a:ea typeface="微软雅黑" panose="020B0503020204020204" pitchFamily="34" charset="-122"/>
              </a:rPr>
              <a:t>     资源评价</a:t>
            </a:r>
            <a:endParaRPr lang="en-US" altLang="zh-CN" sz="2400" b="1" dirty="0">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区位优势</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  资源优势</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3742930" y="6034529"/>
            <a:ext cx="576064" cy="576064"/>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粗宋繁体" panose="03000509000000000000" pitchFamily="65" charset="-122"/>
                <a:ea typeface="方正粗宋繁体" panose="03000509000000000000" pitchFamily="65" charset="-122"/>
              </a:rPr>
              <a:t>贰</a:t>
            </a:r>
            <a:endParaRPr lang="zh-CN" altLang="en-US" sz="2800" dirty="0">
              <a:solidFill>
                <a:schemeClr val="bg1"/>
              </a:solidFill>
              <a:latin typeface="方正粗宋繁体" panose="03000509000000000000" pitchFamily="65" charset="-122"/>
              <a:ea typeface="方正粗宋繁体" panose="03000509000000000000" pitchFamily="65" charset="-122"/>
            </a:endParaRPr>
          </a:p>
        </p:txBody>
      </p:sp>
      <p:sp>
        <p:nvSpPr>
          <p:cNvPr id="28" name="椭圆 27"/>
          <p:cNvSpPr/>
          <p:nvPr/>
        </p:nvSpPr>
        <p:spPr>
          <a:xfrm>
            <a:off x="7270622" y="6022602"/>
            <a:ext cx="576064" cy="576064"/>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粗宋繁体" panose="03000509000000000000" pitchFamily="65" charset="-122"/>
                <a:ea typeface="方正粗宋繁体" panose="03000509000000000000" pitchFamily="65" charset="-122"/>
              </a:rPr>
              <a:t>叁</a:t>
            </a:r>
            <a:endParaRPr lang="zh-CN" altLang="en-US" sz="2800" dirty="0">
              <a:solidFill>
                <a:schemeClr val="bg1"/>
              </a:solidFill>
              <a:latin typeface="方正粗宋繁体" panose="03000509000000000000" pitchFamily="65" charset="-122"/>
              <a:ea typeface="方正粗宋繁体" panose="03000509000000000000" pitchFamily="65" charset="-122"/>
            </a:endParaRPr>
          </a:p>
        </p:txBody>
      </p:sp>
      <p:sp>
        <p:nvSpPr>
          <p:cNvPr id="29" name="椭圆 28"/>
          <p:cNvSpPr/>
          <p:nvPr/>
        </p:nvSpPr>
        <p:spPr>
          <a:xfrm>
            <a:off x="386814" y="8259412"/>
            <a:ext cx="576064" cy="576064"/>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粗宋繁体" panose="03000509000000000000" pitchFamily="65" charset="-122"/>
                <a:ea typeface="方正粗宋繁体" panose="03000509000000000000" pitchFamily="65" charset="-122"/>
              </a:rPr>
              <a:t>肆</a:t>
            </a:r>
            <a:endParaRPr lang="zh-CN" altLang="en-US" sz="2800" dirty="0">
              <a:solidFill>
                <a:schemeClr val="bg1"/>
              </a:solidFill>
              <a:latin typeface="方正粗宋繁体" panose="03000509000000000000" pitchFamily="65" charset="-122"/>
              <a:ea typeface="方正粗宋繁体" panose="03000509000000000000" pitchFamily="65" charset="-122"/>
            </a:endParaRPr>
          </a:p>
        </p:txBody>
      </p:sp>
      <p:sp>
        <p:nvSpPr>
          <p:cNvPr id="30" name="椭圆 29"/>
          <p:cNvSpPr/>
          <p:nvPr/>
        </p:nvSpPr>
        <p:spPr>
          <a:xfrm>
            <a:off x="3692995" y="8260748"/>
            <a:ext cx="576064" cy="576064"/>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粗宋繁体" panose="03000509000000000000" pitchFamily="65" charset="-122"/>
                <a:ea typeface="方正粗宋繁体" panose="03000509000000000000" pitchFamily="65" charset="-122"/>
              </a:rPr>
              <a:t>伍</a:t>
            </a:r>
            <a:endParaRPr lang="zh-CN" altLang="en-US" sz="2800" dirty="0">
              <a:solidFill>
                <a:schemeClr val="bg1"/>
              </a:solidFill>
              <a:latin typeface="方正粗宋繁体" panose="03000509000000000000" pitchFamily="65" charset="-122"/>
              <a:ea typeface="方正粗宋繁体" panose="03000509000000000000" pitchFamily="65" charset="-122"/>
            </a:endParaRPr>
          </a:p>
        </p:txBody>
      </p:sp>
      <p:sp>
        <p:nvSpPr>
          <p:cNvPr id="31" name="TextBox 7"/>
          <p:cNvSpPr txBox="1"/>
          <p:nvPr/>
        </p:nvSpPr>
        <p:spPr>
          <a:xfrm>
            <a:off x="7380100" y="8237613"/>
            <a:ext cx="3376028" cy="2300117"/>
          </a:xfrm>
          <a:prstGeom prst="rect">
            <a:avLst/>
          </a:prstGeom>
          <a:noFill/>
        </p:spPr>
        <p:txBody>
          <a:bodyPr wrap="square" rtlCol="0">
            <a:spAutoFit/>
          </a:bodyPr>
          <a:lstStyle/>
          <a:p>
            <a:pPr>
              <a:lnSpc>
                <a:spcPct val="150000"/>
              </a:lnSpc>
              <a:buSzPct val="90000"/>
            </a:pPr>
            <a:r>
              <a:rPr lang="zh-CN" altLang="en-US" sz="2400" b="1" dirty="0">
                <a:latin typeface="微软雅黑" panose="020B0503020204020204" pitchFamily="34" charset="-122"/>
                <a:ea typeface="微软雅黑" panose="020B0503020204020204" pitchFamily="34" charset="-122"/>
              </a:rPr>
              <a:t>     规划实施保障</a:t>
            </a: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  规划传导</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  政策机制</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  实施监督</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buSzPct val="90000"/>
            </a:pP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椭圆 31"/>
          <p:cNvSpPr/>
          <p:nvPr/>
        </p:nvSpPr>
        <p:spPr>
          <a:xfrm>
            <a:off x="7227737" y="8249508"/>
            <a:ext cx="576064" cy="576064"/>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粗宋繁体" panose="03000509000000000000" pitchFamily="65" charset="-122"/>
                <a:ea typeface="方正粗宋繁体" panose="03000509000000000000" pitchFamily="65" charset="-122"/>
              </a:rPr>
              <a:t>陆</a:t>
            </a:r>
            <a:endParaRPr lang="zh-CN" altLang="en-US" sz="2800" dirty="0">
              <a:solidFill>
                <a:schemeClr val="bg1"/>
              </a:solidFill>
              <a:latin typeface="方正粗宋繁体" panose="03000509000000000000" pitchFamily="65" charset="-122"/>
              <a:ea typeface="方正粗宋繁体" panose="03000509000000000000" pitchFamily="65" charset="-122"/>
            </a:endParaRPr>
          </a:p>
        </p:txBody>
      </p:sp>
      <p:sp>
        <p:nvSpPr>
          <p:cNvPr id="33" name="TextBox 2"/>
          <p:cNvSpPr txBox="1"/>
          <p:nvPr/>
        </p:nvSpPr>
        <p:spPr>
          <a:xfrm>
            <a:off x="4395194" y="4057937"/>
            <a:ext cx="1955208" cy="584775"/>
          </a:xfrm>
          <a:prstGeom prst="rect">
            <a:avLst/>
          </a:prstGeom>
          <a:noFill/>
        </p:spPr>
        <p:txBody>
          <a:bodyPr wrap="square" rtlCol="0">
            <a:spAutoFit/>
          </a:bodyPr>
          <a:lstStyle/>
          <a:p>
            <a:pPr algn="ctr"/>
            <a:r>
              <a:rPr lang="en-US" altLang="zh-CN" sz="3200" b="1" dirty="0">
                <a:solidFill>
                  <a:schemeClr val="tx1">
                    <a:lumMod val="65000"/>
                    <a:lumOff val="35000"/>
                  </a:schemeClr>
                </a:solidFill>
              </a:rPr>
              <a:t>CONTENT</a:t>
            </a:r>
            <a:endParaRPr lang="zh-CN" altLang="en-US" sz="3200" b="1" dirty="0">
              <a:solidFill>
                <a:schemeClr val="tx1">
                  <a:lumMod val="65000"/>
                  <a:lumOff val="3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10000"/>
                    </a14:imgEffect>
                    <a14:imgEffect>
                      <a14:sharpenSoften amount="25000"/>
                    </a14:imgEffect>
                  </a14:imgLayer>
                </a14:imgProps>
              </a:ext>
              <a:ext uri="{28A0092B-C50C-407E-A947-70E740481C1C}">
                <a14:useLocalDpi xmlns:a14="http://schemas.microsoft.com/office/drawing/2010/main" val="0"/>
              </a:ext>
            </a:extLst>
          </a:blip>
          <a:srcRect l="24374" t="104" r="22592" b="-104"/>
          <a:stretch>
            <a:fillRect/>
          </a:stretch>
        </p:blipFill>
        <p:spPr>
          <a:xfrm>
            <a:off x="1" y="5228"/>
            <a:ext cx="10691020" cy="15119348"/>
          </a:xfrm>
          <a:prstGeom prst="rect">
            <a:avLst/>
          </a:prstGeom>
        </p:spPr>
      </p:pic>
      <p:sp>
        <p:nvSpPr>
          <p:cNvPr id="2" name="矩形 1"/>
          <p:cNvSpPr/>
          <p:nvPr/>
        </p:nvSpPr>
        <p:spPr>
          <a:xfrm>
            <a:off x="793" y="5228"/>
            <a:ext cx="10691813" cy="1511934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4" name="图片 23"/>
          <p:cNvPicPr>
            <a:picLocks noChangeAspect="1"/>
          </p:cNvPicPr>
          <p:nvPr/>
        </p:nvPicPr>
        <p:blipFill rotWithShape="1">
          <a:blip r:embed="rId3">
            <a:extLst>
              <a:ext uri="{BEBA8EAE-BF5A-486C-A8C5-ECC9F3942E4B}">
                <a14:imgProps xmlns:a14="http://schemas.microsoft.com/office/drawing/2010/main">
                  <a14:imgLayer r:embed="rId4">
                    <a14:imgEffect>
                      <a14:artisticPlasticWrap/>
                    </a14:imgEffect>
                    <a14:imgEffect>
                      <a14:brightnessContrast bright="80000"/>
                    </a14:imgEffect>
                  </a14:imgLayer>
                </a14:imgProps>
              </a:ext>
              <a:ext uri="{28A0092B-C50C-407E-A947-70E740481C1C}">
                <a14:useLocalDpi xmlns:a14="http://schemas.microsoft.com/office/drawing/2010/main" val="0"/>
              </a:ext>
            </a:extLst>
          </a:blip>
          <a:srcRect t="2434" r="28077" b="2317"/>
          <a:stretch>
            <a:fillRect/>
          </a:stretch>
        </p:blipFill>
        <p:spPr>
          <a:xfrm>
            <a:off x="2229445" y="8695101"/>
            <a:ext cx="8462368" cy="6424247"/>
          </a:xfrm>
          <a:prstGeom prst="rect">
            <a:avLst/>
          </a:prstGeom>
        </p:spPr>
      </p:pic>
      <p:sp>
        <p:nvSpPr>
          <p:cNvPr id="11" name="文本框 10"/>
          <p:cNvSpPr txBox="1"/>
          <p:nvPr/>
        </p:nvSpPr>
        <p:spPr>
          <a:xfrm>
            <a:off x="5776070" y="10359665"/>
            <a:ext cx="2557110" cy="240065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5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05</a:t>
            </a:r>
            <a:endParaRPr kumimoji="0" lang="zh-CN" altLang="en-US" sz="15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8333180" y="10359663"/>
            <a:ext cx="1313180" cy="212365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规划</a:t>
            </a:r>
            <a:endParaRPr kumimoji="0" lang="en-US" altLang="zh-CN"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重点</a:t>
            </a:r>
            <a:endParaRPr kumimoji="0" lang="en-US" altLang="zh-CN"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内容</a:t>
            </a:r>
            <a:endPar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6867954" y="12442050"/>
            <a:ext cx="3263974" cy="189128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城区空间结构</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城区用地布局</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优化公共服务设施</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lang="zh-CN" altLang="en-US" sz="2000" dirty="0">
                <a:solidFill>
                  <a:prstClr val="white"/>
                </a:solidFill>
                <a:latin typeface="微软雅黑" panose="020B0503020204020204" pitchFamily="34" charset="-122"/>
                <a:ea typeface="微软雅黑" panose="020B0503020204020204" pitchFamily="34" charset="-122"/>
              </a:rPr>
              <a:t>构建综合交通格局</a:t>
            </a:r>
            <a:endParaRPr kumimoji="0" lang="zh-CN" altLang="en-US" sz="2000"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t="31448" b="9381"/>
          <a:stretch>
            <a:fillRect/>
          </a:stretch>
        </p:blipFill>
        <p:spPr>
          <a:xfrm>
            <a:off x="0" y="11050862"/>
            <a:ext cx="10691813" cy="4094659"/>
          </a:xfrm>
          <a:prstGeom prst="rect">
            <a:avLst/>
          </a:prstGeom>
        </p:spPr>
      </p:pic>
      <p:sp>
        <p:nvSpPr>
          <p:cNvPr id="13" name="矩形 12"/>
          <p:cNvSpPr/>
          <p:nvPr/>
        </p:nvSpPr>
        <p:spPr>
          <a:xfrm>
            <a:off x="-1" y="11048138"/>
            <a:ext cx="10691813" cy="4094659"/>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5.1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城区</a:t>
            </a:r>
            <a:r>
              <a:rPr lang="zh-CN" altLang="en-US" sz="2800" b="1" dirty="0">
                <a:solidFill>
                  <a:srgbClr val="5B9BD5">
                    <a:lumMod val="50000"/>
                  </a:srgbClr>
                </a:solidFill>
                <a:latin typeface="微软雅黑" panose="020B0503020204020204" pitchFamily="34" charset="-122"/>
                <a:ea typeface="微软雅黑" panose="020B0503020204020204" pitchFamily="34" charset="-122"/>
              </a:rPr>
              <a:t>空间结构</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2" name="文本框 1"/>
          <p:cNvSpPr txBox="1"/>
          <p:nvPr/>
        </p:nvSpPr>
        <p:spPr>
          <a:xfrm>
            <a:off x="752974" y="3325661"/>
            <a:ext cx="3102166" cy="7477760"/>
          </a:xfrm>
          <a:prstGeom prst="rect">
            <a:avLst/>
          </a:prstGeom>
          <a:noFill/>
        </p:spPr>
        <p:txBody>
          <a:bodyPr wrap="square">
            <a:spAutoFit/>
          </a:bodyPr>
          <a:lstStyle/>
          <a:p>
            <a:pPr>
              <a:lnSpc>
                <a:spcPct val="150000"/>
              </a:lnSpc>
            </a:pP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“两心”</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       指旧城中心和新城中心。</a:t>
            </a:r>
            <a:r>
              <a:rPr lang="zh-CN" altLang="en-US" sz="1600" dirty="0">
                <a:latin typeface="微软雅黑" panose="020B0503020204020204" pitchFamily="34" charset="-122"/>
                <a:ea typeface="微软雅黑" panose="020B0503020204020204" pitchFamily="34" charset="-122"/>
              </a:rPr>
              <a:t>规划将旧城中心定位为高档零售商业中心。在北部新城区以新的旗政府为核心。</a:t>
            </a: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“一点”</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指城南区重点打造地段，乌拉特中旗的门户，地标区域。</a:t>
            </a:r>
            <a:endParaRPr lang="zh-CN" altLang="en-US" sz="1600" b="1" dirty="0">
              <a:latin typeface="微软雅黑" panose="020B0503020204020204" pitchFamily="34" charset="-122"/>
              <a:ea typeface="微软雅黑" panose="020B0503020204020204" pitchFamily="34" charset="-122"/>
            </a:endParaRPr>
          </a:p>
          <a:p>
            <a:pPr>
              <a:lnSpc>
                <a:spcPct val="150000"/>
              </a:lnSpc>
            </a:pP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             </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“四轴”</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指沿海流图路、巴音街、川井路以及垮鸿雁大街和云英街区域的四条公共服务轴</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             </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“多片”</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指新城片区、旧城片区和工业片区、物流片区等。</a:t>
            </a:r>
            <a:endParaRPr lang="zh-CN" altLang="en-US" sz="16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586492" y="2032894"/>
            <a:ext cx="9619546" cy="874407"/>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充分考虑现状空间特性和用地发展适宜性，综合城市交通、功能构成、生态及空间景观结构等多方面的要求，</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形成“两心、一点、四轴、三片”的总体空间布局结构。</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8" name="图片 7" descr="1-规划分区图"/>
          <p:cNvPicPr>
            <a:picLocks noChangeAspect="1"/>
          </p:cNvPicPr>
          <p:nvPr/>
        </p:nvPicPr>
        <p:blipFill>
          <a:blip r:embed="rId3"/>
          <a:srcRect l="14926" t="16699" r="20088" b="19629"/>
          <a:stretch>
            <a:fillRect/>
          </a:stretch>
        </p:blipFill>
        <p:spPr>
          <a:xfrm>
            <a:off x="4727575" y="3176905"/>
            <a:ext cx="5330190" cy="73793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7644" y="993120"/>
            <a:ext cx="5343524" cy="603885"/>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5.2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优化公共服务设施</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15" name="矩形 14"/>
          <p:cNvSpPr/>
          <p:nvPr/>
        </p:nvSpPr>
        <p:spPr>
          <a:xfrm>
            <a:off x="499222" y="2218233"/>
            <a:ext cx="4877681" cy="2439759"/>
          </a:xfrm>
          <a:prstGeom prst="rect">
            <a:avLst/>
          </a:prstGeom>
          <a:noFill/>
          <a:ln w="31750">
            <a:solidFill>
              <a:srgbClr val="81BB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对话气泡: 圆角矩形 11"/>
          <p:cNvSpPr/>
          <p:nvPr/>
        </p:nvSpPr>
        <p:spPr>
          <a:xfrm>
            <a:off x="485775" y="1929198"/>
            <a:ext cx="2042165" cy="754103"/>
          </a:xfrm>
          <a:custGeom>
            <a:avLst/>
            <a:gdLst>
              <a:gd name="connsiteX0" fmla="*/ 0 w 2042165"/>
              <a:gd name="connsiteY0" fmla="*/ 102110 h 612648"/>
              <a:gd name="connsiteX1" fmla="*/ 102110 w 2042165"/>
              <a:gd name="connsiteY1" fmla="*/ 0 h 612648"/>
              <a:gd name="connsiteX2" fmla="*/ 1191263 w 2042165"/>
              <a:gd name="connsiteY2" fmla="*/ 0 h 612648"/>
              <a:gd name="connsiteX3" fmla="*/ 1191263 w 2042165"/>
              <a:gd name="connsiteY3" fmla="*/ 0 h 612648"/>
              <a:gd name="connsiteX4" fmla="*/ 1701804 w 2042165"/>
              <a:gd name="connsiteY4" fmla="*/ 0 h 612648"/>
              <a:gd name="connsiteX5" fmla="*/ 1940055 w 2042165"/>
              <a:gd name="connsiteY5" fmla="*/ 0 h 612648"/>
              <a:gd name="connsiteX6" fmla="*/ 2042165 w 2042165"/>
              <a:gd name="connsiteY6" fmla="*/ 102110 h 612648"/>
              <a:gd name="connsiteX7" fmla="*/ 2042165 w 2042165"/>
              <a:gd name="connsiteY7" fmla="*/ 357378 h 612648"/>
              <a:gd name="connsiteX8" fmla="*/ 2042165 w 2042165"/>
              <a:gd name="connsiteY8" fmla="*/ 357378 h 612648"/>
              <a:gd name="connsiteX9" fmla="*/ 2042165 w 2042165"/>
              <a:gd name="connsiteY9" fmla="*/ 510540 h 612648"/>
              <a:gd name="connsiteX10" fmla="*/ 2042165 w 2042165"/>
              <a:gd name="connsiteY10" fmla="*/ 510538 h 612648"/>
              <a:gd name="connsiteX11" fmla="*/ 1940055 w 2042165"/>
              <a:gd name="connsiteY11" fmla="*/ 612648 h 612648"/>
              <a:gd name="connsiteX12" fmla="*/ 1701804 w 2042165"/>
              <a:gd name="connsiteY12" fmla="*/ 612648 h 612648"/>
              <a:gd name="connsiteX13" fmla="*/ 1364677 w 2042165"/>
              <a:gd name="connsiteY13" fmla="*/ 1287106 h 612648"/>
              <a:gd name="connsiteX14" fmla="*/ 1191263 w 2042165"/>
              <a:gd name="connsiteY14" fmla="*/ 612648 h 612648"/>
              <a:gd name="connsiteX15" fmla="*/ 102110 w 2042165"/>
              <a:gd name="connsiteY15" fmla="*/ 612648 h 612648"/>
              <a:gd name="connsiteX16" fmla="*/ 0 w 2042165"/>
              <a:gd name="connsiteY16" fmla="*/ 510538 h 612648"/>
              <a:gd name="connsiteX17" fmla="*/ 0 w 2042165"/>
              <a:gd name="connsiteY17" fmla="*/ 510540 h 612648"/>
              <a:gd name="connsiteX18" fmla="*/ 0 w 2042165"/>
              <a:gd name="connsiteY18" fmla="*/ 357378 h 612648"/>
              <a:gd name="connsiteX19" fmla="*/ 0 w 2042165"/>
              <a:gd name="connsiteY19" fmla="*/ 357378 h 612648"/>
              <a:gd name="connsiteX20" fmla="*/ 0 w 2042165"/>
              <a:gd name="connsiteY20" fmla="*/ 102110 h 612648"/>
              <a:gd name="connsiteX0-1" fmla="*/ 0 w 2042165"/>
              <a:gd name="connsiteY0-2" fmla="*/ 102110 h 1287106"/>
              <a:gd name="connsiteX1-3" fmla="*/ 102110 w 2042165"/>
              <a:gd name="connsiteY1-4" fmla="*/ 0 h 1287106"/>
              <a:gd name="connsiteX2-5" fmla="*/ 1191263 w 2042165"/>
              <a:gd name="connsiteY2-6" fmla="*/ 0 h 1287106"/>
              <a:gd name="connsiteX3-7" fmla="*/ 1191263 w 2042165"/>
              <a:gd name="connsiteY3-8" fmla="*/ 0 h 1287106"/>
              <a:gd name="connsiteX4-9" fmla="*/ 1701804 w 2042165"/>
              <a:gd name="connsiteY4-10" fmla="*/ 0 h 1287106"/>
              <a:gd name="connsiteX5-11" fmla="*/ 1940055 w 2042165"/>
              <a:gd name="connsiteY5-12" fmla="*/ 0 h 1287106"/>
              <a:gd name="connsiteX6-13" fmla="*/ 2042165 w 2042165"/>
              <a:gd name="connsiteY6-14" fmla="*/ 102110 h 1287106"/>
              <a:gd name="connsiteX7-15" fmla="*/ 2042165 w 2042165"/>
              <a:gd name="connsiteY7-16" fmla="*/ 357378 h 1287106"/>
              <a:gd name="connsiteX8-17" fmla="*/ 2042165 w 2042165"/>
              <a:gd name="connsiteY8-18" fmla="*/ 357378 h 1287106"/>
              <a:gd name="connsiteX9-19" fmla="*/ 2042165 w 2042165"/>
              <a:gd name="connsiteY9-20" fmla="*/ 510540 h 1287106"/>
              <a:gd name="connsiteX10-21" fmla="*/ 2042165 w 2042165"/>
              <a:gd name="connsiteY10-22" fmla="*/ 510538 h 1287106"/>
              <a:gd name="connsiteX11-23" fmla="*/ 1940055 w 2042165"/>
              <a:gd name="connsiteY11-24" fmla="*/ 612648 h 1287106"/>
              <a:gd name="connsiteX12-25" fmla="*/ 1701804 w 2042165"/>
              <a:gd name="connsiteY12-26" fmla="*/ 612648 h 1287106"/>
              <a:gd name="connsiteX13-27" fmla="*/ 1364677 w 2042165"/>
              <a:gd name="connsiteY13-28" fmla="*/ 1287106 h 1287106"/>
              <a:gd name="connsiteX14-29" fmla="*/ 118601 w 2042165"/>
              <a:gd name="connsiteY14-30" fmla="*/ 612648 h 1287106"/>
              <a:gd name="connsiteX15-31" fmla="*/ 102110 w 2042165"/>
              <a:gd name="connsiteY15-32" fmla="*/ 612648 h 1287106"/>
              <a:gd name="connsiteX16-33" fmla="*/ 0 w 2042165"/>
              <a:gd name="connsiteY16-34" fmla="*/ 510538 h 1287106"/>
              <a:gd name="connsiteX17-35" fmla="*/ 0 w 2042165"/>
              <a:gd name="connsiteY17-36" fmla="*/ 510540 h 1287106"/>
              <a:gd name="connsiteX18-37" fmla="*/ 0 w 2042165"/>
              <a:gd name="connsiteY18-38" fmla="*/ 357378 h 1287106"/>
              <a:gd name="connsiteX19-39" fmla="*/ 0 w 2042165"/>
              <a:gd name="connsiteY19-40" fmla="*/ 357378 h 1287106"/>
              <a:gd name="connsiteX20-41" fmla="*/ 0 w 2042165"/>
              <a:gd name="connsiteY20-42" fmla="*/ 102110 h 1287106"/>
              <a:gd name="connsiteX0-43" fmla="*/ 0 w 2042165"/>
              <a:gd name="connsiteY0-44" fmla="*/ 102110 h 1287106"/>
              <a:gd name="connsiteX1-45" fmla="*/ 102110 w 2042165"/>
              <a:gd name="connsiteY1-46" fmla="*/ 0 h 1287106"/>
              <a:gd name="connsiteX2-47" fmla="*/ 1191263 w 2042165"/>
              <a:gd name="connsiteY2-48" fmla="*/ 0 h 1287106"/>
              <a:gd name="connsiteX3-49" fmla="*/ 1191263 w 2042165"/>
              <a:gd name="connsiteY3-50" fmla="*/ 0 h 1287106"/>
              <a:gd name="connsiteX4-51" fmla="*/ 1701804 w 2042165"/>
              <a:gd name="connsiteY4-52" fmla="*/ 0 h 1287106"/>
              <a:gd name="connsiteX5-53" fmla="*/ 1940055 w 2042165"/>
              <a:gd name="connsiteY5-54" fmla="*/ 0 h 1287106"/>
              <a:gd name="connsiteX6-55" fmla="*/ 2042165 w 2042165"/>
              <a:gd name="connsiteY6-56" fmla="*/ 102110 h 1287106"/>
              <a:gd name="connsiteX7-57" fmla="*/ 2042165 w 2042165"/>
              <a:gd name="connsiteY7-58" fmla="*/ 357378 h 1287106"/>
              <a:gd name="connsiteX8-59" fmla="*/ 2042165 w 2042165"/>
              <a:gd name="connsiteY8-60" fmla="*/ 357378 h 1287106"/>
              <a:gd name="connsiteX9-61" fmla="*/ 2042165 w 2042165"/>
              <a:gd name="connsiteY9-62" fmla="*/ 510540 h 1287106"/>
              <a:gd name="connsiteX10-63" fmla="*/ 2042165 w 2042165"/>
              <a:gd name="connsiteY10-64" fmla="*/ 510538 h 1287106"/>
              <a:gd name="connsiteX11-65" fmla="*/ 1940055 w 2042165"/>
              <a:gd name="connsiteY11-66" fmla="*/ 612648 h 1287106"/>
              <a:gd name="connsiteX12-67" fmla="*/ 312619 w 2042165"/>
              <a:gd name="connsiteY12-68" fmla="*/ 612648 h 1287106"/>
              <a:gd name="connsiteX13-69" fmla="*/ 1364677 w 2042165"/>
              <a:gd name="connsiteY13-70" fmla="*/ 1287106 h 1287106"/>
              <a:gd name="connsiteX14-71" fmla="*/ 118601 w 2042165"/>
              <a:gd name="connsiteY14-72" fmla="*/ 612648 h 1287106"/>
              <a:gd name="connsiteX15-73" fmla="*/ 102110 w 2042165"/>
              <a:gd name="connsiteY15-74" fmla="*/ 612648 h 1287106"/>
              <a:gd name="connsiteX16-75" fmla="*/ 0 w 2042165"/>
              <a:gd name="connsiteY16-76" fmla="*/ 510538 h 1287106"/>
              <a:gd name="connsiteX17-77" fmla="*/ 0 w 2042165"/>
              <a:gd name="connsiteY17-78" fmla="*/ 510540 h 1287106"/>
              <a:gd name="connsiteX18-79" fmla="*/ 0 w 2042165"/>
              <a:gd name="connsiteY18-80" fmla="*/ 357378 h 1287106"/>
              <a:gd name="connsiteX19-81" fmla="*/ 0 w 2042165"/>
              <a:gd name="connsiteY19-82" fmla="*/ 357378 h 1287106"/>
              <a:gd name="connsiteX20-83" fmla="*/ 0 w 2042165"/>
              <a:gd name="connsiteY20-84" fmla="*/ 102110 h 1287106"/>
              <a:gd name="connsiteX0-85" fmla="*/ 0 w 2042165"/>
              <a:gd name="connsiteY0-86" fmla="*/ 102110 h 1023337"/>
              <a:gd name="connsiteX1-87" fmla="*/ 102110 w 2042165"/>
              <a:gd name="connsiteY1-88" fmla="*/ 0 h 1023337"/>
              <a:gd name="connsiteX2-89" fmla="*/ 1191263 w 2042165"/>
              <a:gd name="connsiteY2-90" fmla="*/ 0 h 1023337"/>
              <a:gd name="connsiteX3-91" fmla="*/ 1191263 w 2042165"/>
              <a:gd name="connsiteY3-92" fmla="*/ 0 h 1023337"/>
              <a:gd name="connsiteX4-93" fmla="*/ 1701804 w 2042165"/>
              <a:gd name="connsiteY4-94" fmla="*/ 0 h 1023337"/>
              <a:gd name="connsiteX5-95" fmla="*/ 1940055 w 2042165"/>
              <a:gd name="connsiteY5-96" fmla="*/ 0 h 1023337"/>
              <a:gd name="connsiteX6-97" fmla="*/ 2042165 w 2042165"/>
              <a:gd name="connsiteY6-98" fmla="*/ 102110 h 1023337"/>
              <a:gd name="connsiteX7-99" fmla="*/ 2042165 w 2042165"/>
              <a:gd name="connsiteY7-100" fmla="*/ 357378 h 1023337"/>
              <a:gd name="connsiteX8-101" fmla="*/ 2042165 w 2042165"/>
              <a:gd name="connsiteY8-102" fmla="*/ 357378 h 1023337"/>
              <a:gd name="connsiteX9-103" fmla="*/ 2042165 w 2042165"/>
              <a:gd name="connsiteY9-104" fmla="*/ 510540 h 1023337"/>
              <a:gd name="connsiteX10-105" fmla="*/ 2042165 w 2042165"/>
              <a:gd name="connsiteY10-106" fmla="*/ 510538 h 1023337"/>
              <a:gd name="connsiteX11-107" fmla="*/ 1940055 w 2042165"/>
              <a:gd name="connsiteY11-108" fmla="*/ 612648 h 1023337"/>
              <a:gd name="connsiteX12-109" fmla="*/ 312619 w 2042165"/>
              <a:gd name="connsiteY12-110" fmla="*/ 612648 h 1023337"/>
              <a:gd name="connsiteX13-111" fmla="*/ 151339 w 2042165"/>
              <a:gd name="connsiteY13-112" fmla="*/ 1023337 h 1023337"/>
              <a:gd name="connsiteX14-113" fmla="*/ 118601 w 2042165"/>
              <a:gd name="connsiteY14-114" fmla="*/ 612648 h 1023337"/>
              <a:gd name="connsiteX15-115" fmla="*/ 102110 w 2042165"/>
              <a:gd name="connsiteY15-116" fmla="*/ 612648 h 1023337"/>
              <a:gd name="connsiteX16-117" fmla="*/ 0 w 2042165"/>
              <a:gd name="connsiteY16-118" fmla="*/ 510538 h 1023337"/>
              <a:gd name="connsiteX17-119" fmla="*/ 0 w 2042165"/>
              <a:gd name="connsiteY17-120" fmla="*/ 510540 h 1023337"/>
              <a:gd name="connsiteX18-121" fmla="*/ 0 w 2042165"/>
              <a:gd name="connsiteY18-122" fmla="*/ 357378 h 1023337"/>
              <a:gd name="connsiteX19-123" fmla="*/ 0 w 2042165"/>
              <a:gd name="connsiteY19-124" fmla="*/ 357378 h 1023337"/>
              <a:gd name="connsiteX20-125" fmla="*/ 0 w 2042165"/>
              <a:gd name="connsiteY20-126" fmla="*/ 102110 h 10233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2042165" h="1023337">
                <a:moveTo>
                  <a:pt x="0" y="102110"/>
                </a:moveTo>
                <a:cubicBezTo>
                  <a:pt x="0" y="45716"/>
                  <a:pt x="45716" y="0"/>
                  <a:pt x="102110" y="0"/>
                </a:cubicBezTo>
                <a:lnTo>
                  <a:pt x="1191263" y="0"/>
                </a:lnTo>
                <a:lnTo>
                  <a:pt x="1191263" y="0"/>
                </a:lnTo>
                <a:lnTo>
                  <a:pt x="1701804" y="0"/>
                </a:lnTo>
                <a:lnTo>
                  <a:pt x="1940055" y="0"/>
                </a:lnTo>
                <a:cubicBezTo>
                  <a:pt x="1996449" y="0"/>
                  <a:pt x="2042165" y="45716"/>
                  <a:pt x="2042165" y="102110"/>
                </a:cubicBezTo>
                <a:lnTo>
                  <a:pt x="2042165" y="357378"/>
                </a:lnTo>
                <a:lnTo>
                  <a:pt x="2042165" y="357378"/>
                </a:lnTo>
                <a:lnTo>
                  <a:pt x="2042165" y="510540"/>
                </a:lnTo>
                <a:lnTo>
                  <a:pt x="2042165" y="510538"/>
                </a:lnTo>
                <a:cubicBezTo>
                  <a:pt x="2042165" y="566932"/>
                  <a:pt x="1996449" y="612648"/>
                  <a:pt x="1940055" y="612648"/>
                </a:cubicBezTo>
                <a:lnTo>
                  <a:pt x="312619" y="612648"/>
                </a:lnTo>
                <a:lnTo>
                  <a:pt x="151339" y="1023337"/>
                </a:lnTo>
                <a:lnTo>
                  <a:pt x="118601" y="612648"/>
                </a:lnTo>
                <a:lnTo>
                  <a:pt x="102110" y="612648"/>
                </a:lnTo>
                <a:cubicBezTo>
                  <a:pt x="45716" y="612648"/>
                  <a:pt x="0" y="566932"/>
                  <a:pt x="0" y="510538"/>
                </a:cubicBezTo>
                <a:lnTo>
                  <a:pt x="0" y="510540"/>
                </a:lnTo>
                <a:lnTo>
                  <a:pt x="0" y="357378"/>
                </a:lnTo>
                <a:lnTo>
                  <a:pt x="0" y="357378"/>
                </a:lnTo>
                <a:lnTo>
                  <a:pt x="0" y="102110"/>
                </a:lnTo>
                <a:close/>
              </a:path>
            </a:pathLst>
          </a:custGeom>
          <a:solidFill>
            <a:srgbClr val="81B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076130" y="1948694"/>
            <a:ext cx="774571"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教 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670631" y="2437701"/>
            <a:ext cx="4676069" cy="2120902"/>
          </a:xfrm>
          <a:prstGeom prst="rect">
            <a:avLst/>
          </a:prstGeom>
          <a:noFill/>
        </p:spPr>
        <p:txBody>
          <a:bodyPr wrap="square">
            <a:spAutoFit/>
          </a:bodyPr>
          <a:lstStyle/>
          <a:p>
            <a:pPr>
              <a:lnSpc>
                <a:spcPct val="150000"/>
              </a:lnSpc>
            </a:pPr>
            <a:r>
              <a:rPr kumimoji="0" lang="zh-CN"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根据《社区生活圈规划技术指南》，海流图镇居住区幼儿园覆盖率达到</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67%</a:t>
            </a:r>
            <a:r>
              <a:rPr kumimoji="0" lang="zh-CN"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，预计新增规划</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a:t>
            </a:r>
            <a:r>
              <a:rPr kumimoji="0" lang="zh-CN"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所幼儿园可满足社区需求。中小学现状覆盖率达到</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72%</a:t>
            </a:r>
            <a:r>
              <a:rPr kumimoji="0" lang="zh-CN"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，规划第三小学建成即可满足镇区教育需求。</a:t>
            </a:r>
            <a:endParaRPr lang="zh-CN" altLang="en-US" dirty="0">
              <a:latin typeface="微软雅黑" panose="020B0503020204020204" pitchFamily="34" charset="-122"/>
              <a:ea typeface="微软雅黑" panose="020B0503020204020204" pitchFamily="34" charset="-122"/>
            </a:endParaRPr>
          </a:p>
        </p:txBody>
      </p:sp>
      <p:sp>
        <p:nvSpPr>
          <p:cNvPr id="18" name="矩形 17"/>
          <p:cNvSpPr/>
          <p:nvPr/>
        </p:nvSpPr>
        <p:spPr>
          <a:xfrm>
            <a:off x="5490681" y="2218234"/>
            <a:ext cx="4701910" cy="2439758"/>
          </a:xfrm>
          <a:prstGeom prst="rect">
            <a:avLst/>
          </a:prstGeom>
          <a:noFill/>
          <a:ln w="317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对话气泡: 圆角矩形 11"/>
          <p:cNvSpPr/>
          <p:nvPr/>
        </p:nvSpPr>
        <p:spPr>
          <a:xfrm>
            <a:off x="5477234" y="1929198"/>
            <a:ext cx="2042165" cy="754103"/>
          </a:xfrm>
          <a:custGeom>
            <a:avLst/>
            <a:gdLst>
              <a:gd name="connsiteX0" fmla="*/ 0 w 2042165"/>
              <a:gd name="connsiteY0" fmla="*/ 102110 h 612648"/>
              <a:gd name="connsiteX1" fmla="*/ 102110 w 2042165"/>
              <a:gd name="connsiteY1" fmla="*/ 0 h 612648"/>
              <a:gd name="connsiteX2" fmla="*/ 1191263 w 2042165"/>
              <a:gd name="connsiteY2" fmla="*/ 0 h 612648"/>
              <a:gd name="connsiteX3" fmla="*/ 1191263 w 2042165"/>
              <a:gd name="connsiteY3" fmla="*/ 0 h 612648"/>
              <a:gd name="connsiteX4" fmla="*/ 1701804 w 2042165"/>
              <a:gd name="connsiteY4" fmla="*/ 0 h 612648"/>
              <a:gd name="connsiteX5" fmla="*/ 1940055 w 2042165"/>
              <a:gd name="connsiteY5" fmla="*/ 0 h 612648"/>
              <a:gd name="connsiteX6" fmla="*/ 2042165 w 2042165"/>
              <a:gd name="connsiteY6" fmla="*/ 102110 h 612648"/>
              <a:gd name="connsiteX7" fmla="*/ 2042165 w 2042165"/>
              <a:gd name="connsiteY7" fmla="*/ 357378 h 612648"/>
              <a:gd name="connsiteX8" fmla="*/ 2042165 w 2042165"/>
              <a:gd name="connsiteY8" fmla="*/ 357378 h 612648"/>
              <a:gd name="connsiteX9" fmla="*/ 2042165 w 2042165"/>
              <a:gd name="connsiteY9" fmla="*/ 510540 h 612648"/>
              <a:gd name="connsiteX10" fmla="*/ 2042165 w 2042165"/>
              <a:gd name="connsiteY10" fmla="*/ 510538 h 612648"/>
              <a:gd name="connsiteX11" fmla="*/ 1940055 w 2042165"/>
              <a:gd name="connsiteY11" fmla="*/ 612648 h 612648"/>
              <a:gd name="connsiteX12" fmla="*/ 1701804 w 2042165"/>
              <a:gd name="connsiteY12" fmla="*/ 612648 h 612648"/>
              <a:gd name="connsiteX13" fmla="*/ 1364677 w 2042165"/>
              <a:gd name="connsiteY13" fmla="*/ 1287106 h 612648"/>
              <a:gd name="connsiteX14" fmla="*/ 1191263 w 2042165"/>
              <a:gd name="connsiteY14" fmla="*/ 612648 h 612648"/>
              <a:gd name="connsiteX15" fmla="*/ 102110 w 2042165"/>
              <a:gd name="connsiteY15" fmla="*/ 612648 h 612648"/>
              <a:gd name="connsiteX16" fmla="*/ 0 w 2042165"/>
              <a:gd name="connsiteY16" fmla="*/ 510538 h 612648"/>
              <a:gd name="connsiteX17" fmla="*/ 0 w 2042165"/>
              <a:gd name="connsiteY17" fmla="*/ 510540 h 612648"/>
              <a:gd name="connsiteX18" fmla="*/ 0 w 2042165"/>
              <a:gd name="connsiteY18" fmla="*/ 357378 h 612648"/>
              <a:gd name="connsiteX19" fmla="*/ 0 w 2042165"/>
              <a:gd name="connsiteY19" fmla="*/ 357378 h 612648"/>
              <a:gd name="connsiteX20" fmla="*/ 0 w 2042165"/>
              <a:gd name="connsiteY20" fmla="*/ 102110 h 612648"/>
              <a:gd name="connsiteX0-1" fmla="*/ 0 w 2042165"/>
              <a:gd name="connsiteY0-2" fmla="*/ 102110 h 1287106"/>
              <a:gd name="connsiteX1-3" fmla="*/ 102110 w 2042165"/>
              <a:gd name="connsiteY1-4" fmla="*/ 0 h 1287106"/>
              <a:gd name="connsiteX2-5" fmla="*/ 1191263 w 2042165"/>
              <a:gd name="connsiteY2-6" fmla="*/ 0 h 1287106"/>
              <a:gd name="connsiteX3-7" fmla="*/ 1191263 w 2042165"/>
              <a:gd name="connsiteY3-8" fmla="*/ 0 h 1287106"/>
              <a:gd name="connsiteX4-9" fmla="*/ 1701804 w 2042165"/>
              <a:gd name="connsiteY4-10" fmla="*/ 0 h 1287106"/>
              <a:gd name="connsiteX5-11" fmla="*/ 1940055 w 2042165"/>
              <a:gd name="connsiteY5-12" fmla="*/ 0 h 1287106"/>
              <a:gd name="connsiteX6-13" fmla="*/ 2042165 w 2042165"/>
              <a:gd name="connsiteY6-14" fmla="*/ 102110 h 1287106"/>
              <a:gd name="connsiteX7-15" fmla="*/ 2042165 w 2042165"/>
              <a:gd name="connsiteY7-16" fmla="*/ 357378 h 1287106"/>
              <a:gd name="connsiteX8-17" fmla="*/ 2042165 w 2042165"/>
              <a:gd name="connsiteY8-18" fmla="*/ 357378 h 1287106"/>
              <a:gd name="connsiteX9-19" fmla="*/ 2042165 w 2042165"/>
              <a:gd name="connsiteY9-20" fmla="*/ 510540 h 1287106"/>
              <a:gd name="connsiteX10-21" fmla="*/ 2042165 w 2042165"/>
              <a:gd name="connsiteY10-22" fmla="*/ 510538 h 1287106"/>
              <a:gd name="connsiteX11-23" fmla="*/ 1940055 w 2042165"/>
              <a:gd name="connsiteY11-24" fmla="*/ 612648 h 1287106"/>
              <a:gd name="connsiteX12-25" fmla="*/ 1701804 w 2042165"/>
              <a:gd name="connsiteY12-26" fmla="*/ 612648 h 1287106"/>
              <a:gd name="connsiteX13-27" fmla="*/ 1364677 w 2042165"/>
              <a:gd name="connsiteY13-28" fmla="*/ 1287106 h 1287106"/>
              <a:gd name="connsiteX14-29" fmla="*/ 118601 w 2042165"/>
              <a:gd name="connsiteY14-30" fmla="*/ 612648 h 1287106"/>
              <a:gd name="connsiteX15-31" fmla="*/ 102110 w 2042165"/>
              <a:gd name="connsiteY15-32" fmla="*/ 612648 h 1287106"/>
              <a:gd name="connsiteX16-33" fmla="*/ 0 w 2042165"/>
              <a:gd name="connsiteY16-34" fmla="*/ 510538 h 1287106"/>
              <a:gd name="connsiteX17-35" fmla="*/ 0 w 2042165"/>
              <a:gd name="connsiteY17-36" fmla="*/ 510540 h 1287106"/>
              <a:gd name="connsiteX18-37" fmla="*/ 0 w 2042165"/>
              <a:gd name="connsiteY18-38" fmla="*/ 357378 h 1287106"/>
              <a:gd name="connsiteX19-39" fmla="*/ 0 w 2042165"/>
              <a:gd name="connsiteY19-40" fmla="*/ 357378 h 1287106"/>
              <a:gd name="connsiteX20-41" fmla="*/ 0 w 2042165"/>
              <a:gd name="connsiteY20-42" fmla="*/ 102110 h 1287106"/>
              <a:gd name="connsiteX0-43" fmla="*/ 0 w 2042165"/>
              <a:gd name="connsiteY0-44" fmla="*/ 102110 h 1287106"/>
              <a:gd name="connsiteX1-45" fmla="*/ 102110 w 2042165"/>
              <a:gd name="connsiteY1-46" fmla="*/ 0 h 1287106"/>
              <a:gd name="connsiteX2-47" fmla="*/ 1191263 w 2042165"/>
              <a:gd name="connsiteY2-48" fmla="*/ 0 h 1287106"/>
              <a:gd name="connsiteX3-49" fmla="*/ 1191263 w 2042165"/>
              <a:gd name="connsiteY3-50" fmla="*/ 0 h 1287106"/>
              <a:gd name="connsiteX4-51" fmla="*/ 1701804 w 2042165"/>
              <a:gd name="connsiteY4-52" fmla="*/ 0 h 1287106"/>
              <a:gd name="connsiteX5-53" fmla="*/ 1940055 w 2042165"/>
              <a:gd name="connsiteY5-54" fmla="*/ 0 h 1287106"/>
              <a:gd name="connsiteX6-55" fmla="*/ 2042165 w 2042165"/>
              <a:gd name="connsiteY6-56" fmla="*/ 102110 h 1287106"/>
              <a:gd name="connsiteX7-57" fmla="*/ 2042165 w 2042165"/>
              <a:gd name="connsiteY7-58" fmla="*/ 357378 h 1287106"/>
              <a:gd name="connsiteX8-59" fmla="*/ 2042165 w 2042165"/>
              <a:gd name="connsiteY8-60" fmla="*/ 357378 h 1287106"/>
              <a:gd name="connsiteX9-61" fmla="*/ 2042165 w 2042165"/>
              <a:gd name="connsiteY9-62" fmla="*/ 510540 h 1287106"/>
              <a:gd name="connsiteX10-63" fmla="*/ 2042165 w 2042165"/>
              <a:gd name="connsiteY10-64" fmla="*/ 510538 h 1287106"/>
              <a:gd name="connsiteX11-65" fmla="*/ 1940055 w 2042165"/>
              <a:gd name="connsiteY11-66" fmla="*/ 612648 h 1287106"/>
              <a:gd name="connsiteX12-67" fmla="*/ 312619 w 2042165"/>
              <a:gd name="connsiteY12-68" fmla="*/ 612648 h 1287106"/>
              <a:gd name="connsiteX13-69" fmla="*/ 1364677 w 2042165"/>
              <a:gd name="connsiteY13-70" fmla="*/ 1287106 h 1287106"/>
              <a:gd name="connsiteX14-71" fmla="*/ 118601 w 2042165"/>
              <a:gd name="connsiteY14-72" fmla="*/ 612648 h 1287106"/>
              <a:gd name="connsiteX15-73" fmla="*/ 102110 w 2042165"/>
              <a:gd name="connsiteY15-74" fmla="*/ 612648 h 1287106"/>
              <a:gd name="connsiteX16-75" fmla="*/ 0 w 2042165"/>
              <a:gd name="connsiteY16-76" fmla="*/ 510538 h 1287106"/>
              <a:gd name="connsiteX17-77" fmla="*/ 0 w 2042165"/>
              <a:gd name="connsiteY17-78" fmla="*/ 510540 h 1287106"/>
              <a:gd name="connsiteX18-79" fmla="*/ 0 w 2042165"/>
              <a:gd name="connsiteY18-80" fmla="*/ 357378 h 1287106"/>
              <a:gd name="connsiteX19-81" fmla="*/ 0 w 2042165"/>
              <a:gd name="connsiteY19-82" fmla="*/ 357378 h 1287106"/>
              <a:gd name="connsiteX20-83" fmla="*/ 0 w 2042165"/>
              <a:gd name="connsiteY20-84" fmla="*/ 102110 h 1287106"/>
              <a:gd name="connsiteX0-85" fmla="*/ 0 w 2042165"/>
              <a:gd name="connsiteY0-86" fmla="*/ 102110 h 1023337"/>
              <a:gd name="connsiteX1-87" fmla="*/ 102110 w 2042165"/>
              <a:gd name="connsiteY1-88" fmla="*/ 0 h 1023337"/>
              <a:gd name="connsiteX2-89" fmla="*/ 1191263 w 2042165"/>
              <a:gd name="connsiteY2-90" fmla="*/ 0 h 1023337"/>
              <a:gd name="connsiteX3-91" fmla="*/ 1191263 w 2042165"/>
              <a:gd name="connsiteY3-92" fmla="*/ 0 h 1023337"/>
              <a:gd name="connsiteX4-93" fmla="*/ 1701804 w 2042165"/>
              <a:gd name="connsiteY4-94" fmla="*/ 0 h 1023337"/>
              <a:gd name="connsiteX5-95" fmla="*/ 1940055 w 2042165"/>
              <a:gd name="connsiteY5-96" fmla="*/ 0 h 1023337"/>
              <a:gd name="connsiteX6-97" fmla="*/ 2042165 w 2042165"/>
              <a:gd name="connsiteY6-98" fmla="*/ 102110 h 1023337"/>
              <a:gd name="connsiteX7-99" fmla="*/ 2042165 w 2042165"/>
              <a:gd name="connsiteY7-100" fmla="*/ 357378 h 1023337"/>
              <a:gd name="connsiteX8-101" fmla="*/ 2042165 w 2042165"/>
              <a:gd name="connsiteY8-102" fmla="*/ 357378 h 1023337"/>
              <a:gd name="connsiteX9-103" fmla="*/ 2042165 w 2042165"/>
              <a:gd name="connsiteY9-104" fmla="*/ 510540 h 1023337"/>
              <a:gd name="connsiteX10-105" fmla="*/ 2042165 w 2042165"/>
              <a:gd name="connsiteY10-106" fmla="*/ 510538 h 1023337"/>
              <a:gd name="connsiteX11-107" fmla="*/ 1940055 w 2042165"/>
              <a:gd name="connsiteY11-108" fmla="*/ 612648 h 1023337"/>
              <a:gd name="connsiteX12-109" fmla="*/ 312619 w 2042165"/>
              <a:gd name="connsiteY12-110" fmla="*/ 612648 h 1023337"/>
              <a:gd name="connsiteX13-111" fmla="*/ 151339 w 2042165"/>
              <a:gd name="connsiteY13-112" fmla="*/ 1023337 h 1023337"/>
              <a:gd name="connsiteX14-113" fmla="*/ 118601 w 2042165"/>
              <a:gd name="connsiteY14-114" fmla="*/ 612648 h 1023337"/>
              <a:gd name="connsiteX15-115" fmla="*/ 102110 w 2042165"/>
              <a:gd name="connsiteY15-116" fmla="*/ 612648 h 1023337"/>
              <a:gd name="connsiteX16-117" fmla="*/ 0 w 2042165"/>
              <a:gd name="connsiteY16-118" fmla="*/ 510538 h 1023337"/>
              <a:gd name="connsiteX17-119" fmla="*/ 0 w 2042165"/>
              <a:gd name="connsiteY17-120" fmla="*/ 510540 h 1023337"/>
              <a:gd name="connsiteX18-121" fmla="*/ 0 w 2042165"/>
              <a:gd name="connsiteY18-122" fmla="*/ 357378 h 1023337"/>
              <a:gd name="connsiteX19-123" fmla="*/ 0 w 2042165"/>
              <a:gd name="connsiteY19-124" fmla="*/ 357378 h 1023337"/>
              <a:gd name="connsiteX20-125" fmla="*/ 0 w 2042165"/>
              <a:gd name="connsiteY20-126" fmla="*/ 102110 h 10233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2042165" h="1023337">
                <a:moveTo>
                  <a:pt x="0" y="102110"/>
                </a:moveTo>
                <a:cubicBezTo>
                  <a:pt x="0" y="45716"/>
                  <a:pt x="45716" y="0"/>
                  <a:pt x="102110" y="0"/>
                </a:cubicBezTo>
                <a:lnTo>
                  <a:pt x="1191263" y="0"/>
                </a:lnTo>
                <a:lnTo>
                  <a:pt x="1191263" y="0"/>
                </a:lnTo>
                <a:lnTo>
                  <a:pt x="1701804" y="0"/>
                </a:lnTo>
                <a:lnTo>
                  <a:pt x="1940055" y="0"/>
                </a:lnTo>
                <a:cubicBezTo>
                  <a:pt x="1996449" y="0"/>
                  <a:pt x="2042165" y="45716"/>
                  <a:pt x="2042165" y="102110"/>
                </a:cubicBezTo>
                <a:lnTo>
                  <a:pt x="2042165" y="357378"/>
                </a:lnTo>
                <a:lnTo>
                  <a:pt x="2042165" y="357378"/>
                </a:lnTo>
                <a:lnTo>
                  <a:pt x="2042165" y="510540"/>
                </a:lnTo>
                <a:lnTo>
                  <a:pt x="2042165" y="510538"/>
                </a:lnTo>
                <a:cubicBezTo>
                  <a:pt x="2042165" y="566932"/>
                  <a:pt x="1996449" y="612648"/>
                  <a:pt x="1940055" y="612648"/>
                </a:cubicBezTo>
                <a:lnTo>
                  <a:pt x="312619" y="612648"/>
                </a:lnTo>
                <a:lnTo>
                  <a:pt x="151339" y="1023337"/>
                </a:lnTo>
                <a:lnTo>
                  <a:pt x="118601" y="612648"/>
                </a:lnTo>
                <a:lnTo>
                  <a:pt x="102110" y="612648"/>
                </a:lnTo>
                <a:cubicBezTo>
                  <a:pt x="45716" y="612648"/>
                  <a:pt x="0" y="566932"/>
                  <a:pt x="0" y="510538"/>
                </a:cubicBezTo>
                <a:lnTo>
                  <a:pt x="0" y="510540"/>
                </a:lnTo>
                <a:lnTo>
                  <a:pt x="0" y="357378"/>
                </a:lnTo>
                <a:lnTo>
                  <a:pt x="0" y="357378"/>
                </a:lnTo>
                <a:lnTo>
                  <a:pt x="0" y="10211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067589" y="1948694"/>
            <a:ext cx="774571"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医 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5662090" y="2616603"/>
            <a:ext cx="4359092" cy="1289905"/>
          </a:xfrm>
          <a:prstGeom prst="rect">
            <a:avLst/>
          </a:prstGeom>
          <a:noFill/>
        </p:spPr>
        <p:txBody>
          <a:bodyPr wrap="square">
            <a:spAutoFit/>
          </a:bodyPr>
          <a:lstStyle/>
          <a:p>
            <a:pPr>
              <a:lnSpc>
                <a:spcPct val="150000"/>
              </a:lnSpc>
            </a:pP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医疗卫生设施覆盖率达到</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92.72%</a:t>
            </a: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，可以满足镇区就医需求。镇区内仅有两所敬老院，根据未来人口预测计划新增。</a:t>
            </a:r>
            <a:endPar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21"/>
          <p:cNvSpPr/>
          <p:nvPr/>
        </p:nvSpPr>
        <p:spPr>
          <a:xfrm>
            <a:off x="504833" y="12185180"/>
            <a:ext cx="4872070" cy="2000974"/>
          </a:xfrm>
          <a:prstGeom prst="rect">
            <a:avLst/>
          </a:prstGeom>
          <a:noFill/>
          <a:ln w="317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对话气泡: 圆角矩形 11"/>
          <p:cNvSpPr/>
          <p:nvPr/>
        </p:nvSpPr>
        <p:spPr>
          <a:xfrm>
            <a:off x="491386" y="11877718"/>
            <a:ext cx="2042165" cy="754103"/>
          </a:xfrm>
          <a:custGeom>
            <a:avLst/>
            <a:gdLst>
              <a:gd name="connsiteX0" fmla="*/ 0 w 2042165"/>
              <a:gd name="connsiteY0" fmla="*/ 102110 h 612648"/>
              <a:gd name="connsiteX1" fmla="*/ 102110 w 2042165"/>
              <a:gd name="connsiteY1" fmla="*/ 0 h 612648"/>
              <a:gd name="connsiteX2" fmla="*/ 1191263 w 2042165"/>
              <a:gd name="connsiteY2" fmla="*/ 0 h 612648"/>
              <a:gd name="connsiteX3" fmla="*/ 1191263 w 2042165"/>
              <a:gd name="connsiteY3" fmla="*/ 0 h 612648"/>
              <a:gd name="connsiteX4" fmla="*/ 1701804 w 2042165"/>
              <a:gd name="connsiteY4" fmla="*/ 0 h 612648"/>
              <a:gd name="connsiteX5" fmla="*/ 1940055 w 2042165"/>
              <a:gd name="connsiteY5" fmla="*/ 0 h 612648"/>
              <a:gd name="connsiteX6" fmla="*/ 2042165 w 2042165"/>
              <a:gd name="connsiteY6" fmla="*/ 102110 h 612648"/>
              <a:gd name="connsiteX7" fmla="*/ 2042165 w 2042165"/>
              <a:gd name="connsiteY7" fmla="*/ 357378 h 612648"/>
              <a:gd name="connsiteX8" fmla="*/ 2042165 w 2042165"/>
              <a:gd name="connsiteY8" fmla="*/ 357378 h 612648"/>
              <a:gd name="connsiteX9" fmla="*/ 2042165 w 2042165"/>
              <a:gd name="connsiteY9" fmla="*/ 510540 h 612648"/>
              <a:gd name="connsiteX10" fmla="*/ 2042165 w 2042165"/>
              <a:gd name="connsiteY10" fmla="*/ 510538 h 612648"/>
              <a:gd name="connsiteX11" fmla="*/ 1940055 w 2042165"/>
              <a:gd name="connsiteY11" fmla="*/ 612648 h 612648"/>
              <a:gd name="connsiteX12" fmla="*/ 1701804 w 2042165"/>
              <a:gd name="connsiteY12" fmla="*/ 612648 h 612648"/>
              <a:gd name="connsiteX13" fmla="*/ 1364677 w 2042165"/>
              <a:gd name="connsiteY13" fmla="*/ 1287106 h 612648"/>
              <a:gd name="connsiteX14" fmla="*/ 1191263 w 2042165"/>
              <a:gd name="connsiteY14" fmla="*/ 612648 h 612648"/>
              <a:gd name="connsiteX15" fmla="*/ 102110 w 2042165"/>
              <a:gd name="connsiteY15" fmla="*/ 612648 h 612648"/>
              <a:gd name="connsiteX16" fmla="*/ 0 w 2042165"/>
              <a:gd name="connsiteY16" fmla="*/ 510538 h 612648"/>
              <a:gd name="connsiteX17" fmla="*/ 0 w 2042165"/>
              <a:gd name="connsiteY17" fmla="*/ 510540 h 612648"/>
              <a:gd name="connsiteX18" fmla="*/ 0 w 2042165"/>
              <a:gd name="connsiteY18" fmla="*/ 357378 h 612648"/>
              <a:gd name="connsiteX19" fmla="*/ 0 w 2042165"/>
              <a:gd name="connsiteY19" fmla="*/ 357378 h 612648"/>
              <a:gd name="connsiteX20" fmla="*/ 0 w 2042165"/>
              <a:gd name="connsiteY20" fmla="*/ 102110 h 612648"/>
              <a:gd name="connsiteX0-1" fmla="*/ 0 w 2042165"/>
              <a:gd name="connsiteY0-2" fmla="*/ 102110 h 1287106"/>
              <a:gd name="connsiteX1-3" fmla="*/ 102110 w 2042165"/>
              <a:gd name="connsiteY1-4" fmla="*/ 0 h 1287106"/>
              <a:gd name="connsiteX2-5" fmla="*/ 1191263 w 2042165"/>
              <a:gd name="connsiteY2-6" fmla="*/ 0 h 1287106"/>
              <a:gd name="connsiteX3-7" fmla="*/ 1191263 w 2042165"/>
              <a:gd name="connsiteY3-8" fmla="*/ 0 h 1287106"/>
              <a:gd name="connsiteX4-9" fmla="*/ 1701804 w 2042165"/>
              <a:gd name="connsiteY4-10" fmla="*/ 0 h 1287106"/>
              <a:gd name="connsiteX5-11" fmla="*/ 1940055 w 2042165"/>
              <a:gd name="connsiteY5-12" fmla="*/ 0 h 1287106"/>
              <a:gd name="connsiteX6-13" fmla="*/ 2042165 w 2042165"/>
              <a:gd name="connsiteY6-14" fmla="*/ 102110 h 1287106"/>
              <a:gd name="connsiteX7-15" fmla="*/ 2042165 w 2042165"/>
              <a:gd name="connsiteY7-16" fmla="*/ 357378 h 1287106"/>
              <a:gd name="connsiteX8-17" fmla="*/ 2042165 w 2042165"/>
              <a:gd name="connsiteY8-18" fmla="*/ 357378 h 1287106"/>
              <a:gd name="connsiteX9-19" fmla="*/ 2042165 w 2042165"/>
              <a:gd name="connsiteY9-20" fmla="*/ 510540 h 1287106"/>
              <a:gd name="connsiteX10-21" fmla="*/ 2042165 w 2042165"/>
              <a:gd name="connsiteY10-22" fmla="*/ 510538 h 1287106"/>
              <a:gd name="connsiteX11-23" fmla="*/ 1940055 w 2042165"/>
              <a:gd name="connsiteY11-24" fmla="*/ 612648 h 1287106"/>
              <a:gd name="connsiteX12-25" fmla="*/ 1701804 w 2042165"/>
              <a:gd name="connsiteY12-26" fmla="*/ 612648 h 1287106"/>
              <a:gd name="connsiteX13-27" fmla="*/ 1364677 w 2042165"/>
              <a:gd name="connsiteY13-28" fmla="*/ 1287106 h 1287106"/>
              <a:gd name="connsiteX14-29" fmla="*/ 118601 w 2042165"/>
              <a:gd name="connsiteY14-30" fmla="*/ 612648 h 1287106"/>
              <a:gd name="connsiteX15-31" fmla="*/ 102110 w 2042165"/>
              <a:gd name="connsiteY15-32" fmla="*/ 612648 h 1287106"/>
              <a:gd name="connsiteX16-33" fmla="*/ 0 w 2042165"/>
              <a:gd name="connsiteY16-34" fmla="*/ 510538 h 1287106"/>
              <a:gd name="connsiteX17-35" fmla="*/ 0 w 2042165"/>
              <a:gd name="connsiteY17-36" fmla="*/ 510540 h 1287106"/>
              <a:gd name="connsiteX18-37" fmla="*/ 0 w 2042165"/>
              <a:gd name="connsiteY18-38" fmla="*/ 357378 h 1287106"/>
              <a:gd name="connsiteX19-39" fmla="*/ 0 w 2042165"/>
              <a:gd name="connsiteY19-40" fmla="*/ 357378 h 1287106"/>
              <a:gd name="connsiteX20-41" fmla="*/ 0 w 2042165"/>
              <a:gd name="connsiteY20-42" fmla="*/ 102110 h 1287106"/>
              <a:gd name="connsiteX0-43" fmla="*/ 0 w 2042165"/>
              <a:gd name="connsiteY0-44" fmla="*/ 102110 h 1287106"/>
              <a:gd name="connsiteX1-45" fmla="*/ 102110 w 2042165"/>
              <a:gd name="connsiteY1-46" fmla="*/ 0 h 1287106"/>
              <a:gd name="connsiteX2-47" fmla="*/ 1191263 w 2042165"/>
              <a:gd name="connsiteY2-48" fmla="*/ 0 h 1287106"/>
              <a:gd name="connsiteX3-49" fmla="*/ 1191263 w 2042165"/>
              <a:gd name="connsiteY3-50" fmla="*/ 0 h 1287106"/>
              <a:gd name="connsiteX4-51" fmla="*/ 1701804 w 2042165"/>
              <a:gd name="connsiteY4-52" fmla="*/ 0 h 1287106"/>
              <a:gd name="connsiteX5-53" fmla="*/ 1940055 w 2042165"/>
              <a:gd name="connsiteY5-54" fmla="*/ 0 h 1287106"/>
              <a:gd name="connsiteX6-55" fmla="*/ 2042165 w 2042165"/>
              <a:gd name="connsiteY6-56" fmla="*/ 102110 h 1287106"/>
              <a:gd name="connsiteX7-57" fmla="*/ 2042165 w 2042165"/>
              <a:gd name="connsiteY7-58" fmla="*/ 357378 h 1287106"/>
              <a:gd name="connsiteX8-59" fmla="*/ 2042165 w 2042165"/>
              <a:gd name="connsiteY8-60" fmla="*/ 357378 h 1287106"/>
              <a:gd name="connsiteX9-61" fmla="*/ 2042165 w 2042165"/>
              <a:gd name="connsiteY9-62" fmla="*/ 510540 h 1287106"/>
              <a:gd name="connsiteX10-63" fmla="*/ 2042165 w 2042165"/>
              <a:gd name="connsiteY10-64" fmla="*/ 510538 h 1287106"/>
              <a:gd name="connsiteX11-65" fmla="*/ 1940055 w 2042165"/>
              <a:gd name="connsiteY11-66" fmla="*/ 612648 h 1287106"/>
              <a:gd name="connsiteX12-67" fmla="*/ 312619 w 2042165"/>
              <a:gd name="connsiteY12-68" fmla="*/ 612648 h 1287106"/>
              <a:gd name="connsiteX13-69" fmla="*/ 1364677 w 2042165"/>
              <a:gd name="connsiteY13-70" fmla="*/ 1287106 h 1287106"/>
              <a:gd name="connsiteX14-71" fmla="*/ 118601 w 2042165"/>
              <a:gd name="connsiteY14-72" fmla="*/ 612648 h 1287106"/>
              <a:gd name="connsiteX15-73" fmla="*/ 102110 w 2042165"/>
              <a:gd name="connsiteY15-74" fmla="*/ 612648 h 1287106"/>
              <a:gd name="connsiteX16-75" fmla="*/ 0 w 2042165"/>
              <a:gd name="connsiteY16-76" fmla="*/ 510538 h 1287106"/>
              <a:gd name="connsiteX17-77" fmla="*/ 0 w 2042165"/>
              <a:gd name="connsiteY17-78" fmla="*/ 510540 h 1287106"/>
              <a:gd name="connsiteX18-79" fmla="*/ 0 w 2042165"/>
              <a:gd name="connsiteY18-80" fmla="*/ 357378 h 1287106"/>
              <a:gd name="connsiteX19-81" fmla="*/ 0 w 2042165"/>
              <a:gd name="connsiteY19-82" fmla="*/ 357378 h 1287106"/>
              <a:gd name="connsiteX20-83" fmla="*/ 0 w 2042165"/>
              <a:gd name="connsiteY20-84" fmla="*/ 102110 h 1287106"/>
              <a:gd name="connsiteX0-85" fmla="*/ 0 w 2042165"/>
              <a:gd name="connsiteY0-86" fmla="*/ 102110 h 1023337"/>
              <a:gd name="connsiteX1-87" fmla="*/ 102110 w 2042165"/>
              <a:gd name="connsiteY1-88" fmla="*/ 0 h 1023337"/>
              <a:gd name="connsiteX2-89" fmla="*/ 1191263 w 2042165"/>
              <a:gd name="connsiteY2-90" fmla="*/ 0 h 1023337"/>
              <a:gd name="connsiteX3-91" fmla="*/ 1191263 w 2042165"/>
              <a:gd name="connsiteY3-92" fmla="*/ 0 h 1023337"/>
              <a:gd name="connsiteX4-93" fmla="*/ 1701804 w 2042165"/>
              <a:gd name="connsiteY4-94" fmla="*/ 0 h 1023337"/>
              <a:gd name="connsiteX5-95" fmla="*/ 1940055 w 2042165"/>
              <a:gd name="connsiteY5-96" fmla="*/ 0 h 1023337"/>
              <a:gd name="connsiteX6-97" fmla="*/ 2042165 w 2042165"/>
              <a:gd name="connsiteY6-98" fmla="*/ 102110 h 1023337"/>
              <a:gd name="connsiteX7-99" fmla="*/ 2042165 w 2042165"/>
              <a:gd name="connsiteY7-100" fmla="*/ 357378 h 1023337"/>
              <a:gd name="connsiteX8-101" fmla="*/ 2042165 w 2042165"/>
              <a:gd name="connsiteY8-102" fmla="*/ 357378 h 1023337"/>
              <a:gd name="connsiteX9-103" fmla="*/ 2042165 w 2042165"/>
              <a:gd name="connsiteY9-104" fmla="*/ 510540 h 1023337"/>
              <a:gd name="connsiteX10-105" fmla="*/ 2042165 w 2042165"/>
              <a:gd name="connsiteY10-106" fmla="*/ 510538 h 1023337"/>
              <a:gd name="connsiteX11-107" fmla="*/ 1940055 w 2042165"/>
              <a:gd name="connsiteY11-108" fmla="*/ 612648 h 1023337"/>
              <a:gd name="connsiteX12-109" fmla="*/ 312619 w 2042165"/>
              <a:gd name="connsiteY12-110" fmla="*/ 612648 h 1023337"/>
              <a:gd name="connsiteX13-111" fmla="*/ 151339 w 2042165"/>
              <a:gd name="connsiteY13-112" fmla="*/ 1023337 h 1023337"/>
              <a:gd name="connsiteX14-113" fmla="*/ 118601 w 2042165"/>
              <a:gd name="connsiteY14-114" fmla="*/ 612648 h 1023337"/>
              <a:gd name="connsiteX15-115" fmla="*/ 102110 w 2042165"/>
              <a:gd name="connsiteY15-116" fmla="*/ 612648 h 1023337"/>
              <a:gd name="connsiteX16-117" fmla="*/ 0 w 2042165"/>
              <a:gd name="connsiteY16-118" fmla="*/ 510538 h 1023337"/>
              <a:gd name="connsiteX17-119" fmla="*/ 0 w 2042165"/>
              <a:gd name="connsiteY17-120" fmla="*/ 510540 h 1023337"/>
              <a:gd name="connsiteX18-121" fmla="*/ 0 w 2042165"/>
              <a:gd name="connsiteY18-122" fmla="*/ 357378 h 1023337"/>
              <a:gd name="connsiteX19-123" fmla="*/ 0 w 2042165"/>
              <a:gd name="connsiteY19-124" fmla="*/ 357378 h 1023337"/>
              <a:gd name="connsiteX20-125" fmla="*/ 0 w 2042165"/>
              <a:gd name="connsiteY20-126" fmla="*/ 102110 h 10233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2042165" h="1023337">
                <a:moveTo>
                  <a:pt x="0" y="102110"/>
                </a:moveTo>
                <a:cubicBezTo>
                  <a:pt x="0" y="45716"/>
                  <a:pt x="45716" y="0"/>
                  <a:pt x="102110" y="0"/>
                </a:cubicBezTo>
                <a:lnTo>
                  <a:pt x="1191263" y="0"/>
                </a:lnTo>
                <a:lnTo>
                  <a:pt x="1191263" y="0"/>
                </a:lnTo>
                <a:lnTo>
                  <a:pt x="1701804" y="0"/>
                </a:lnTo>
                <a:lnTo>
                  <a:pt x="1940055" y="0"/>
                </a:lnTo>
                <a:cubicBezTo>
                  <a:pt x="1996449" y="0"/>
                  <a:pt x="2042165" y="45716"/>
                  <a:pt x="2042165" y="102110"/>
                </a:cubicBezTo>
                <a:lnTo>
                  <a:pt x="2042165" y="357378"/>
                </a:lnTo>
                <a:lnTo>
                  <a:pt x="2042165" y="357378"/>
                </a:lnTo>
                <a:lnTo>
                  <a:pt x="2042165" y="510540"/>
                </a:lnTo>
                <a:lnTo>
                  <a:pt x="2042165" y="510538"/>
                </a:lnTo>
                <a:cubicBezTo>
                  <a:pt x="2042165" y="566932"/>
                  <a:pt x="1996449" y="612648"/>
                  <a:pt x="1940055" y="612648"/>
                </a:cubicBezTo>
                <a:lnTo>
                  <a:pt x="312619" y="612648"/>
                </a:lnTo>
                <a:lnTo>
                  <a:pt x="151339" y="1023337"/>
                </a:lnTo>
                <a:lnTo>
                  <a:pt x="118601" y="612648"/>
                </a:lnTo>
                <a:lnTo>
                  <a:pt x="102110" y="612648"/>
                </a:lnTo>
                <a:cubicBezTo>
                  <a:pt x="45716" y="612648"/>
                  <a:pt x="0" y="566932"/>
                  <a:pt x="0" y="510538"/>
                </a:cubicBezTo>
                <a:lnTo>
                  <a:pt x="0" y="510540"/>
                </a:lnTo>
                <a:lnTo>
                  <a:pt x="0" y="357378"/>
                </a:lnTo>
                <a:lnTo>
                  <a:pt x="0" y="357378"/>
                </a:lnTo>
                <a:lnTo>
                  <a:pt x="0" y="10211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081741" y="11897214"/>
            <a:ext cx="774571"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应 急</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676243" y="12440988"/>
            <a:ext cx="4544234" cy="1289905"/>
          </a:xfrm>
          <a:prstGeom prst="rect">
            <a:avLst/>
          </a:prstGeom>
          <a:noFill/>
        </p:spPr>
        <p:txBody>
          <a:bodyPr wrap="square">
            <a:spAutoFit/>
          </a:bodyPr>
          <a:lstStyle/>
          <a:p>
            <a:pPr>
              <a:lnSpc>
                <a:spcPct val="150000"/>
              </a:lnSpc>
            </a:pP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镇区内绿地和广场较少覆盖率为</a:t>
            </a:r>
            <a:r>
              <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64.96%</a:t>
            </a: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，规划在镇区南部新建生态公园以满足居民活动场地需求。</a:t>
            </a:r>
            <a:endPar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p:cNvSpPr/>
          <p:nvPr/>
        </p:nvSpPr>
        <p:spPr>
          <a:xfrm>
            <a:off x="5460484" y="12185180"/>
            <a:ext cx="4745554" cy="2028358"/>
          </a:xfrm>
          <a:prstGeom prst="rect">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对话气泡: 圆角矩形 11"/>
          <p:cNvSpPr/>
          <p:nvPr/>
        </p:nvSpPr>
        <p:spPr>
          <a:xfrm>
            <a:off x="5447037" y="11905102"/>
            <a:ext cx="2042165" cy="754103"/>
          </a:xfrm>
          <a:custGeom>
            <a:avLst/>
            <a:gdLst>
              <a:gd name="connsiteX0" fmla="*/ 0 w 2042165"/>
              <a:gd name="connsiteY0" fmla="*/ 102110 h 612648"/>
              <a:gd name="connsiteX1" fmla="*/ 102110 w 2042165"/>
              <a:gd name="connsiteY1" fmla="*/ 0 h 612648"/>
              <a:gd name="connsiteX2" fmla="*/ 1191263 w 2042165"/>
              <a:gd name="connsiteY2" fmla="*/ 0 h 612648"/>
              <a:gd name="connsiteX3" fmla="*/ 1191263 w 2042165"/>
              <a:gd name="connsiteY3" fmla="*/ 0 h 612648"/>
              <a:gd name="connsiteX4" fmla="*/ 1701804 w 2042165"/>
              <a:gd name="connsiteY4" fmla="*/ 0 h 612648"/>
              <a:gd name="connsiteX5" fmla="*/ 1940055 w 2042165"/>
              <a:gd name="connsiteY5" fmla="*/ 0 h 612648"/>
              <a:gd name="connsiteX6" fmla="*/ 2042165 w 2042165"/>
              <a:gd name="connsiteY6" fmla="*/ 102110 h 612648"/>
              <a:gd name="connsiteX7" fmla="*/ 2042165 w 2042165"/>
              <a:gd name="connsiteY7" fmla="*/ 357378 h 612648"/>
              <a:gd name="connsiteX8" fmla="*/ 2042165 w 2042165"/>
              <a:gd name="connsiteY8" fmla="*/ 357378 h 612648"/>
              <a:gd name="connsiteX9" fmla="*/ 2042165 w 2042165"/>
              <a:gd name="connsiteY9" fmla="*/ 510540 h 612648"/>
              <a:gd name="connsiteX10" fmla="*/ 2042165 w 2042165"/>
              <a:gd name="connsiteY10" fmla="*/ 510538 h 612648"/>
              <a:gd name="connsiteX11" fmla="*/ 1940055 w 2042165"/>
              <a:gd name="connsiteY11" fmla="*/ 612648 h 612648"/>
              <a:gd name="connsiteX12" fmla="*/ 1701804 w 2042165"/>
              <a:gd name="connsiteY12" fmla="*/ 612648 h 612648"/>
              <a:gd name="connsiteX13" fmla="*/ 1364677 w 2042165"/>
              <a:gd name="connsiteY13" fmla="*/ 1287106 h 612648"/>
              <a:gd name="connsiteX14" fmla="*/ 1191263 w 2042165"/>
              <a:gd name="connsiteY14" fmla="*/ 612648 h 612648"/>
              <a:gd name="connsiteX15" fmla="*/ 102110 w 2042165"/>
              <a:gd name="connsiteY15" fmla="*/ 612648 h 612648"/>
              <a:gd name="connsiteX16" fmla="*/ 0 w 2042165"/>
              <a:gd name="connsiteY16" fmla="*/ 510538 h 612648"/>
              <a:gd name="connsiteX17" fmla="*/ 0 w 2042165"/>
              <a:gd name="connsiteY17" fmla="*/ 510540 h 612648"/>
              <a:gd name="connsiteX18" fmla="*/ 0 w 2042165"/>
              <a:gd name="connsiteY18" fmla="*/ 357378 h 612648"/>
              <a:gd name="connsiteX19" fmla="*/ 0 w 2042165"/>
              <a:gd name="connsiteY19" fmla="*/ 357378 h 612648"/>
              <a:gd name="connsiteX20" fmla="*/ 0 w 2042165"/>
              <a:gd name="connsiteY20" fmla="*/ 102110 h 612648"/>
              <a:gd name="connsiteX0-1" fmla="*/ 0 w 2042165"/>
              <a:gd name="connsiteY0-2" fmla="*/ 102110 h 1287106"/>
              <a:gd name="connsiteX1-3" fmla="*/ 102110 w 2042165"/>
              <a:gd name="connsiteY1-4" fmla="*/ 0 h 1287106"/>
              <a:gd name="connsiteX2-5" fmla="*/ 1191263 w 2042165"/>
              <a:gd name="connsiteY2-6" fmla="*/ 0 h 1287106"/>
              <a:gd name="connsiteX3-7" fmla="*/ 1191263 w 2042165"/>
              <a:gd name="connsiteY3-8" fmla="*/ 0 h 1287106"/>
              <a:gd name="connsiteX4-9" fmla="*/ 1701804 w 2042165"/>
              <a:gd name="connsiteY4-10" fmla="*/ 0 h 1287106"/>
              <a:gd name="connsiteX5-11" fmla="*/ 1940055 w 2042165"/>
              <a:gd name="connsiteY5-12" fmla="*/ 0 h 1287106"/>
              <a:gd name="connsiteX6-13" fmla="*/ 2042165 w 2042165"/>
              <a:gd name="connsiteY6-14" fmla="*/ 102110 h 1287106"/>
              <a:gd name="connsiteX7-15" fmla="*/ 2042165 w 2042165"/>
              <a:gd name="connsiteY7-16" fmla="*/ 357378 h 1287106"/>
              <a:gd name="connsiteX8-17" fmla="*/ 2042165 w 2042165"/>
              <a:gd name="connsiteY8-18" fmla="*/ 357378 h 1287106"/>
              <a:gd name="connsiteX9-19" fmla="*/ 2042165 w 2042165"/>
              <a:gd name="connsiteY9-20" fmla="*/ 510540 h 1287106"/>
              <a:gd name="connsiteX10-21" fmla="*/ 2042165 w 2042165"/>
              <a:gd name="connsiteY10-22" fmla="*/ 510538 h 1287106"/>
              <a:gd name="connsiteX11-23" fmla="*/ 1940055 w 2042165"/>
              <a:gd name="connsiteY11-24" fmla="*/ 612648 h 1287106"/>
              <a:gd name="connsiteX12-25" fmla="*/ 1701804 w 2042165"/>
              <a:gd name="connsiteY12-26" fmla="*/ 612648 h 1287106"/>
              <a:gd name="connsiteX13-27" fmla="*/ 1364677 w 2042165"/>
              <a:gd name="connsiteY13-28" fmla="*/ 1287106 h 1287106"/>
              <a:gd name="connsiteX14-29" fmla="*/ 118601 w 2042165"/>
              <a:gd name="connsiteY14-30" fmla="*/ 612648 h 1287106"/>
              <a:gd name="connsiteX15-31" fmla="*/ 102110 w 2042165"/>
              <a:gd name="connsiteY15-32" fmla="*/ 612648 h 1287106"/>
              <a:gd name="connsiteX16-33" fmla="*/ 0 w 2042165"/>
              <a:gd name="connsiteY16-34" fmla="*/ 510538 h 1287106"/>
              <a:gd name="connsiteX17-35" fmla="*/ 0 w 2042165"/>
              <a:gd name="connsiteY17-36" fmla="*/ 510540 h 1287106"/>
              <a:gd name="connsiteX18-37" fmla="*/ 0 w 2042165"/>
              <a:gd name="connsiteY18-38" fmla="*/ 357378 h 1287106"/>
              <a:gd name="connsiteX19-39" fmla="*/ 0 w 2042165"/>
              <a:gd name="connsiteY19-40" fmla="*/ 357378 h 1287106"/>
              <a:gd name="connsiteX20-41" fmla="*/ 0 w 2042165"/>
              <a:gd name="connsiteY20-42" fmla="*/ 102110 h 1287106"/>
              <a:gd name="connsiteX0-43" fmla="*/ 0 w 2042165"/>
              <a:gd name="connsiteY0-44" fmla="*/ 102110 h 1287106"/>
              <a:gd name="connsiteX1-45" fmla="*/ 102110 w 2042165"/>
              <a:gd name="connsiteY1-46" fmla="*/ 0 h 1287106"/>
              <a:gd name="connsiteX2-47" fmla="*/ 1191263 w 2042165"/>
              <a:gd name="connsiteY2-48" fmla="*/ 0 h 1287106"/>
              <a:gd name="connsiteX3-49" fmla="*/ 1191263 w 2042165"/>
              <a:gd name="connsiteY3-50" fmla="*/ 0 h 1287106"/>
              <a:gd name="connsiteX4-51" fmla="*/ 1701804 w 2042165"/>
              <a:gd name="connsiteY4-52" fmla="*/ 0 h 1287106"/>
              <a:gd name="connsiteX5-53" fmla="*/ 1940055 w 2042165"/>
              <a:gd name="connsiteY5-54" fmla="*/ 0 h 1287106"/>
              <a:gd name="connsiteX6-55" fmla="*/ 2042165 w 2042165"/>
              <a:gd name="connsiteY6-56" fmla="*/ 102110 h 1287106"/>
              <a:gd name="connsiteX7-57" fmla="*/ 2042165 w 2042165"/>
              <a:gd name="connsiteY7-58" fmla="*/ 357378 h 1287106"/>
              <a:gd name="connsiteX8-59" fmla="*/ 2042165 w 2042165"/>
              <a:gd name="connsiteY8-60" fmla="*/ 357378 h 1287106"/>
              <a:gd name="connsiteX9-61" fmla="*/ 2042165 w 2042165"/>
              <a:gd name="connsiteY9-62" fmla="*/ 510540 h 1287106"/>
              <a:gd name="connsiteX10-63" fmla="*/ 2042165 w 2042165"/>
              <a:gd name="connsiteY10-64" fmla="*/ 510538 h 1287106"/>
              <a:gd name="connsiteX11-65" fmla="*/ 1940055 w 2042165"/>
              <a:gd name="connsiteY11-66" fmla="*/ 612648 h 1287106"/>
              <a:gd name="connsiteX12-67" fmla="*/ 312619 w 2042165"/>
              <a:gd name="connsiteY12-68" fmla="*/ 612648 h 1287106"/>
              <a:gd name="connsiteX13-69" fmla="*/ 1364677 w 2042165"/>
              <a:gd name="connsiteY13-70" fmla="*/ 1287106 h 1287106"/>
              <a:gd name="connsiteX14-71" fmla="*/ 118601 w 2042165"/>
              <a:gd name="connsiteY14-72" fmla="*/ 612648 h 1287106"/>
              <a:gd name="connsiteX15-73" fmla="*/ 102110 w 2042165"/>
              <a:gd name="connsiteY15-74" fmla="*/ 612648 h 1287106"/>
              <a:gd name="connsiteX16-75" fmla="*/ 0 w 2042165"/>
              <a:gd name="connsiteY16-76" fmla="*/ 510538 h 1287106"/>
              <a:gd name="connsiteX17-77" fmla="*/ 0 w 2042165"/>
              <a:gd name="connsiteY17-78" fmla="*/ 510540 h 1287106"/>
              <a:gd name="connsiteX18-79" fmla="*/ 0 w 2042165"/>
              <a:gd name="connsiteY18-80" fmla="*/ 357378 h 1287106"/>
              <a:gd name="connsiteX19-81" fmla="*/ 0 w 2042165"/>
              <a:gd name="connsiteY19-82" fmla="*/ 357378 h 1287106"/>
              <a:gd name="connsiteX20-83" fmla="*/ 0 w 2042165"/>
              <a:gd name="connsiteY20-84" fmla="*/ 102110 h 1287106"/>
              <a:gd name="connsiteX0-85" fmla="*/ 0 w 2042165"/>
              <a:gd name="connsiteY0-86" fmla="*/ 102110 h 1023337"/>
              <a:gd name="connsiteX1-87" fmla="*/ 102110 w 2042165"/>
              <a:gd name="connsiteY1-88" fmla="*/ 0 h 1023337"/>
              <a:gd name="connsiteX2-89" fmla="*/ 1191263 w 2042165"/>
              <a:gd name="connsiteY2-90" fmla="*/ 0 h 1023337"/>
              <a:gd name="connsiteX3-91" fmla="*/ 1191263 w 2042165"/>
              <a:gd name="connsiteY3-92" fmla="*/ 0 h 1023337"/>
              <a:gd name="connsiteX4-93" fmla="*/ 1701804 w 2042165"/>
              <a:gd name="connsiteY4-94" fmla="*/ 0 h 1023337"/>
              <a:gd name="connsiteX5-95" fmla="*/ 1940055 w 2042165"/>
              <a:gd name="connsiteY5-96" fmla="*/ 0 h 1023337"/>
              <a:gd name="connsiteX6-97" fmla="*/ 2042165 w 2042165"/>
              <a:gd name="connsiteY6-98" fmla="*/ 102110 h 1023337"/>
              <a:gd name="connsiteX7-99" fmla="*/ 2042165 w 2042165"/>
              <a:gd name="connsiteY7-100" fmla="*/ 357378 h 1023337"/>
              <a:gd name="connsiteX8-101" fmla="*/ 2042165 w 2042165"/>
              <a:gd name="connsiteY8-102" fmla="*/ 357378 h 1023337"/>
              <a:gd name="connsiteX9-103" fmla="*/ 2042165 w 2042165"/>
              <a:gd name="connsiteY9-104" fmla="*/ 510540 h 1023337"/>
              <a:gd name="connsiteX10-105" fmla="*/ 2042165 w 2042165"/>
              <a:gd name="connsiteY10-106" fmla="*/ 510538 h 1023337"/>
              <a:gd name="connsiteX11-107" fmla="*/ 1940055 w 2042165"/>
              <a:gd name="connsiteY11-108" fmla="*/ 612648 h 1023337"/>
              <a:gd name="connsiteX12-109" fmla="*/ 312619 w 2042165"/>
              <a:gd name="connsiteY12-110" fmla="*/ 612648 h 1023337"/>
              <a:gd name="connsiteX13-111" fmla="*/ 151339 w 2042165"/>
              <a:gd name="connsiteY13-112" fmla="*/ 1023337 h 1023337"/>
              <a:gd name="connsiteX14-113" fmla="*/ 118601 w 2042165"/>
              <a:gd name="connsiteY14-114" fmla="*/ 612648 h 1023337"/>
              <a:gd name="connsiteX15-115" fmla="*/ 102110 w 2042165"/>
              <a:gd name="connsiteY15-116" fmla="*/ 612648 h 1023337"/>
              <a:gd name="connsiteX16-117" fmla="*/ 0 w 2042165"/>
              <a:gd name="connsiteY16-118" fmla="*/ 510538 h 1023337"/>
              <a:gd name="connsiteX17-119" fmla="*/ 0 w 2042165"/>
              <a:gd name="connsiteY17-120" fmla="*/ 510540 h 1023337"/>
              <a:gd name="connsiteX18-121" fmla="*/ 0 w 2042165"/>
              <a:gd name="connsiteY18-122" fmla="*/ 357378 h 1023337"/>
              <a:gd name="connsiteX19-123" fmla="*/ 0 w 2042165"/>
              <a:gd name="connsiteY19-124" fmla="*/ 357378 h 1023337"/>
              <a:gd name="connsiteX20-125" fmla="*/ 0 w 2042165"/>
              <a:gd name="connsiteY20-126" fmla="*/ 102110 h 10233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2042165" h="1023337">
                <a:moveTo>
                  <a:pt x="0" y="102110"/>
                </a:moveTo>
                <a:cubicBezTo>
                  <a:pt x="0" y="45716"/>
                  <a:pt x="45716" y="0"/>
                  <a:pt x="102110" y="0"/>
                </a:cubicBezTo>
                <a:lnTo>
                  <a:pt x="1191263" y="0"/>
                </a:lnTo>
                <a:lnTo>
                  <a:pt x="1191263" y="0"/>
                </a:lnTo>
                <a:lnTo>
                  <a:pt x="1701804" y="0"/>
                </a:lnTo>
                <a:lnTo>
                  <a:pt x="1940055" y="0"/>
                </a:lnTo>
                <a:cubicBezTo>
                  <a:pt x="1996449" y="0"/>
                  <a:pt x="2042165" y="45716"/>
                  <a:pt x="2042165" y="102110"/>
                </a:cubicBezTo>
                <a:lnTo>
                  <a:pt x="2042165" y="357378"/>
                </a:lnTo>
                <a:lnTo>
                  <a:pt x="2042165" y="357378"/>
                </a:lnTo>
                <a:lnTo>
                  <a:pt x="2042165" y="510540"/>
                </a:lnTo>
                <a:lnTo>
                  <a:pt x="2042165" y="510538"/>
                </a:lnTo>
                <a:cubicBezTo>
                  <a:pt x="2042165" y="566932"/>
                  <a:pt x="1996449" y="612648"/>
                  <a:pt x="1940055" y="612648"/>
                </a:cubicBezTo>
                <a:lnTo>
                  <a:pt x="312619" y="612648"/>
                </a:lnTo>
                <a:lnTo>
                  <a:pt x="151339" y="1023337"/>
                </a:lnTo>
                <a:lnTo>
                  <a:pt x="118601" y="612648"/>
                </a:lnTo>
                <a:lnTo>
                  <a:pt x="102110" y="612648"/>
                </a:lnTo>
                <a:cubicBezTo>
                  <a:pt x="45716" y="612648"/>
                  <a:pt x="0" y="566932"/>
                  <a:pt x="0" y="510538"/>
                </a:cubicBezTo>
                <a:lnTo>
                  <a:pt x="0" y="510540"/>
                </a:lnTo>
                <a:lnTo>
                  <a:pt x="0" y="357378"/>
                </a:lnTo>
                <a:lnTo>
                  <a:pt x="0" y="357378"/>
                </a:lnTo>
                <a:lnTo>
                  <a:pt x="0" y="10211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6037392" y="11924598"/>
            <a:ext cx="774571"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消 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618447" y="12468372"/>
            <a:ext cx="4397124" cy="1705403"/>
          </a:xfrm>
          <a:prstGeom prst="rect">
            <a:avLst/>
          </a:prstGeom>
          <a:noFill/>
        </p:spPr>
        <p:txBody>
          <a:bodyPr wrap="square">
            <a:spAutoFit/>
          </a:bodyPr>
          <a:lstStyle/>
          <a:p>
            <a:pPr>
              <a:lnSpc>
                <a:spcPct val="150000"/>
              </a:lnSpc>
            </a:pP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镇区消防设施缺乏，由于现状消防站为二级消防站，规划将现有的消防站扩建为一级消防站，其次再新增一个二级消防站即可满足消防安全。</a:t>
            </a:r>
            <a:endPar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1" name="图片 30"/>
          <p:cNvPicPr>
            <a:picLocks noChangeAspect="1"/>
          </p:cNvPicPr>
          <p:nvPr/>
        </p:nvPicPr>
        <p:blipFill rotWithShape="1">
          <a:blip r:embed="rId1">
            <a:extLst>
              <a:ext uri="{28A0092B-C50C-407E-A947-70E740481C1C}">
                <a14:useLocalDpi xmlns:a14="http://schemas.microsoft.com/office/drawing/2010/main" val="0"/>
              </a:ext>
            </a:extLst>
          </a:blip>
          <a:srcRect l="5092" t="19252" r="4513" b="15766"/>
          <a:stretch>
            <a:fillRect/>
          </a:stretch>
        </p:blipFill>
        <p:spPr>
          <a:xfrm>
            <a:off x="1780751" y="4815697"/>
            <a:ext cx="6840761" cy="694766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927029" y="2735304"/>
            <a:ext cx="7278403" cy="369332"/>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417644" y="993120"/>
            <a:ext cx="5343524" cy="603885"/>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5.3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构建综合交通格局</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3207" t="11016" r="21782" b="6904"/>
          <a:stretch>
            <a:fillRect/>
          </a:stretch>
        </p:blipFill>
        <p:spPr>
          <a:xfrm>
            <a:off x="485776" y="7559675"/>
            <a:ext cx="8597172" cy="6657192"/>
          </a:xfrm>
          <a:prstGeom prst="rect">
            <a:avLst/>
          </a:prstGeom>
        </p:spPr>
      </p:pic>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81239" t="37067" r="8613" b="31461"/>
          <a:stretch>
            <a:fillRect/>
          </a:stretch>
        </p:blipFill>
        <p:spPr>
          <a:xfrm>
            <a:off x="9205432" y="11839575"/>
            <a:ext cx="1085013" cy="2381250"/>
          </a:xfrm>
          <a:prstGeom prst="rect">
            <a:avLst/>
          </a:prstGeom>
        </p:spPr>
      </p:pic>
      <p:sp>
        <p:nvSpPr>
          <p:cNvPr id="13" name="矩形 12"/>
          <p:cNvSpPr/>
          <p:nvPr/>
        </p:nvSpPr>
        <p:spPr>
          <a:xfrm>
            <a:off x="1417644" y="2635510"/>
            <a:ext cx="542124" cy="56252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353939" y="2735304"/>
            <a:ext cx="737902" cy="369332"/>
          </a:xfrm>
          <a:prstGeom prst="rect">
            <a:avLst/>
          </a:prstGeom>
          <a:noFill/>
        </p:spPr>
        <p:txBody>
          <a:bodyPr wrap="square">
            <a:spAutoFit/>
          </a:bodyPr>
          <a:lstStyle/>
          <a:p>
            <a:r>
              <a:rPr kumimoji="0" lang="zh-CN" altLang="zh-CN" sz="1800" b="1"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航空</a:t>
            </a:r>
            <a:endParaRPr lang="zh-CN" altLang="en-US" dirty="0">
              <a:solidFill>
                <a:schemeClr val="bg1"/>
              </a:solidFill>
            </a:endParaRPr>
          </a:p>
        </p:txBody>
      </p:sp>
      <p:sp>
        <p:nvSpPr>
          <p:cNvPr id="34" name="文本框 33"/>
          <p:cNvSpPr txBox="1"/>
          <p:nvPr/>
        </p:nvSpPr>
        <p:spPr>
          <a:xfrm>
            <a:off x="2328632" y="2747496"/>
            <a:ext cx="3191951" cy="338554"/>
          </a:xfrm>
          <a:prstGeom prst="rect">
            <a:avLst/>
          </a:prstGeom>
          <a:noFill/>
        </p:spPr>
        <p:txBody>
          <a:bodyPr wrap="square">
            <a:spAutoFit/>
          </a:bodyPr>
          <a:lstStyle/>
          <a:p>
            <a:r>
              <a:rPr kumimoji="0" lang="zh-CN"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通用机场改扩建项目</a:t>
            </a:r>
            <a:endParaRPr lang="zh-CN" altLang="en-US" sz="1600" dirty="0">
              <a:solidFill>
                <a:schemeClr val="bg1"/>
              </a:solidFill>
            </a:endParaRPr>
          </a:p>
        </p:txBody>
      </p:sp>
      <p:sp>
        <p:nvSpPr>
          <p:cNvPr id="35" name="矩形 34"/>
          <p:cNvSpPr/>
          <p:nvPr/>
        </p:nvSpPr>
        <p:spPr>
          <a:xfrm>
            <a:off x="1958778" y="4247070"/>
            <a:ext cx="7155919" cy="369332"/>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417644" y="4147275"/>
            <a:ext cx="542124" cy="236976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353939" y="5009728"/>
            <a:ext cx="737902" cy="369332"/>
          </a:xfrm>
          <a:prstGeom prst="rect">
            <a:avLst/>
          </a:prstGeom>
          <a:noFill/>
        </p:spPr>
        <p:txBody>
          <a:bodyPr wrap="square">
            <a:spAutoFit/>
          </a:bodyPr>
          <a:lstStyle/>
          <a:p>
            <a:r>
              <a:rPr kumimoji="0" lang="zh-CN" altLang="en-US" sz="1800" b="1"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公路</a:t>
            </a:r>
            <a:endParaRPr lang="zh-CN" altLang="en-US" dirty="0">
              <a:solidFill>
                <a:schemeClr val="bg1"/>
              </a:solidFill>
            </a:endParaRPr>
          </a:p>
        </p:txBody>
      </p:sp>
      <p:sp>
        <p:nvSpPr>
          <p:cNvPr id="38" name="文本框 37"/>
          <p:cNvSpPr txBox="1"/>
          <p:nvPr/>
        </p:nvSpPr>
        <p:spPr>
          <a:xfrm>
            <a:off x="2360381" y="4259262"/>
            <a:ext cx="3191951" cy="338554"/>
          </a:xfrm>
          <a:prstGeom prst="rect">
            <a:avLst/>
          </a:prstGeom>
          <a:noFill/>
        </p:spPr>
        <p:txBody>
          <a:bodyPr wrap="square">
            <a:spAutoFit/>
          </a:bodyPr>
          <a:lstStyle/>
          <a:p>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S39</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甘其毛都至海流图段高速公路。</a:t>
            </a:r>
            <a:endPar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endParaRPr>
          </a:p>
        </p:txBody>
      </p:sp>
      <p:sp>
        <p:nvSpPr>
          <p:cNvPr id="39" name="矩形 38"/>
          <p:cNvSpPr/>
          <p:nvPr/>
        </p:nvSpPr>
        <p:spPr>
          <a:xfrm>
            <a:off x="1960895" y="4818165"/>
            <a:ext cx="7155919" cy="659845"/>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2328632" y="4830357"/>
            <a:ext cx="5329844" cy="830997"/>
          </a:xfrm>
          <a:prstGeom prst="rect">
            <a:avLst/>
          </a:prstGeom>
          <a:noFill/>
        </p:spPr>
        <p:txBody>
          <a:bodyPr wrap="square">
            <a:spAutoFit/>
          </a:bodyPr>
          <a:lstStyle/>
          <a:p>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国道</a:t>
            </a:r>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335</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线棍呼都格</a:t>
            </a:r>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包巴界</a:t>
            </a:r>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至海流图段，省道</a:t>
            </a:r>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215</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线乌不浪口至新安段</a:t>
            </a:r>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中旗段</a:t>
            </a:r>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，省道</a:t>
            </a:r>
            <a:r>
              <a:rPr kumimoji="0" lang="en-US" altLang="zh-CN"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225</a:t>
            </a:r>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桑根达来一哈德门段。</a:t>
            </a:r>
            <a:endPar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endParaRPr>
          </a:p>
          <a:p>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a:t>
            </a:r>
            <a:endPar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endParaRPr>
          </a:p>
        </p:txBody>
      </p:sp>
      <p:sp>
        <p:nvSpPr>
          <p:cNvPr id="43" name="矩形 42"/>
          <p:cNvSpPr/>
          <p:nvPr/>
        </p:nvSpPr>
        <p:spPr>
          <a:xfrm>
            <a:off x="1960895" y="5685760"/>
            <a:ext cx="7155919" cy="659845"/>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2362498" y="5697952"/>
            <a:ext cx="5329844" cy="584775"/>
          </a:xfrm>
          <a:prstGeom prst="rect">
            <a:avLst/>
          </a:prstGeom>
          <a:noFill/>
        </p:spPr>
        <p:txBody>
          <a:bodyPr wrap="square">
            <a:spAutoFit/>
          </a:bodyPr>
          <a:lstStyle/>
          <a:p>
            <a:r>
              <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rPr>
              <a:t>较大自然村通硬化水泥路，建制村通双车道，农村公路提质改造，资源。旅前。产业路改善工程，农牧场硬化路。</a:t>
            </a:r>
            <a:endParaRPr kumimoji="0" lang="zh-CN" altLang="en-US" sz="1600" b="0" i="0" u="none" strike="noStrike" kern="100" cap="none" spc="0" normalizeH="0" baseline="0" noProof="0" dirty="0">
              <a:ln>
                <a:noFill/>
              </a:ln>
              <a:solidFill>
                <a:schemeClr val="bg1"/>
              </a:solidFill>
              <a:effectLst/>
              <a:uLnTx/>
              <a:uFillTx/>
              <a:latin typeface="等线" panose="02010600030101010101" pitchFamily="2"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r="55661"/>
          <a:stretch>
            <a:fillRect/>
          </a:stretch>
        </p:blipFill>
        <p:spPr>
          <a:xfrm>
            <a:off x="0" y="0"/>
            <a:ext cx="10691813" cy="15119350"/>
          </a:xfrm>
          <a:prstGeom prst="rect">
            <a:avLst/>
          </a:prstGeom>
        </p:spPr>
      </p:pic>
      <p:sp>
        <p:nvSpPr>
          <p:cNvPr id="2" name="矩形 1"/>
          <p:cNvSpPr/>
          <p:nvPr/>
        </p:nvSpPr>
        <p:spPr>
          <a:xfrm>
            <a:off x="0" y="0"/>
            <a:ext cx="10691813" cy="1511934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4" name="图片 23"/>
          <p:cNvPicPr>
            <a:picLocks noChangeAspect="1"/>
          </p:cNvPicPr>
          <p:nvPr/>
        </p:nvPicPr>
        <p:blipFill rotWithShape="1">
          <a:blip r:embed="rId2">
            <a:extLst>
              <a:ext uri="{BEBA8EAE-BF5A-486C-A8C5-ECC9F3942E4B}">
                <a14:imgProps xmlns:a14="http://schemas.microsoft.com/office/drawing/2010/main">
                  <a14:imgLayer r:embed="rId3">
                    <a14:imgEffect>
                      <a14:artisticPlasticWrap/>
                    </a14:imgEffect>
                    <a14:imgEffect>
                      <a14:brightnessContrast bright="80000"/>
                    </a14:imgEffect>
                  </a14:imgLayer>
                </a14:imgProps>
              </a:ext>
              <a:ext uri="{28A0092B-C50C-407E-A947-70E740481C1C}">
                <a14:useLocalDpi xmlns:a14="http://schemas.microsoft.com/office/drawing/2010/main" val="0"/>
              </a:ext>
            </a:extLst>
          </a:blip>
          <a:srcRect t="2434" r="28077" b="2317"/>
          <a:stretch>
            <a:fillRect/>
          </a:stretch>
        </p:blipFill>
        <p:spPr>
          <a:xfrm>
            <a:off x="2229445" y="8695101"/>
            <a:ext cx="8462368" cy="6424247"/>
          </a:xfrm>
          <a:prstGeom prst="rect">
            <a:avLst/>
          </a:prstGeom>
        </p:spPr>
      </p:pic>
      <p:sp>
        <p:nvSpPr>
          <p:cNvPr id="11" name="文本框 10"/>
          <p:cNvSpPr txBox="1"/>
          <p:nvPr/>
        </p:nvSpPr>
        <p:spPr>
          <a:xfrm>
            <a:off x="5905258" y="10112924"/>
            <a:ext cx="2557110" cy="2400657"/>
          </a:xfrm>
          <a:prstGeom prst="rect">
            <a:avLst/>
          </a:prstGeom>
          <a:noFill/>
        </p:spPr>
        <p:txBody>
          <a:bodyPr wrap="none" rtlCol="0">
            <a:spAutoFit/>
          </a:bodyPr>
          <a:lstStyle/>
          <a:p>
            <a:r>
              <a:rPr lang="en-US" altLang="zh-CN" sz="15000" b="1" dirty="0">
                <a:solidFill>
                  <a:schemeClr val="bg1"/>
                </a:solidFill>
                <a:latin typeface="微软雅黑" panose="020B0503020204020204" pitchFamily="34" charset="-122"/>
                <a:ea typeface="微软雅黑" panose="020B0503020204020204" pitchFamily="34" charset="-122"/>
              </a:rPr>
              <a:t>06</a:t>
            </a:r>
            <a:endParaRPr lang="zh-CN" altLang="en-US" sz="15000" b="1"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8370742" y="10112922"/>
            <a:ext cx="1313180" cy="2123658"/>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规划</a:t>
            </a:r>
            <a:endParaRPr lang="en-US" altLang="zh-CN" sz="4400" b="1" dirty="0">
              <a:solidFill>
                <a:schemeClr val="bg1"/>
              </a:solidFill>
              <a:latin typeface="微软雅黑" panose="020B0503020204020204" pitchFamily="34" charset="-122"/>
              <a:ea typeface="微软雅黑" panose="020B0503020204020204" pitchFamily="34" charset="-122"/>
            </a:endParaRPr>
          </a:p>
          <a:p>
            <a:r>
              <a:rPr lang="zh-CN" altLang="en-US" sz="4400" b="1" dirty="0">
                <a:solidFill>
                  <a:schemeClr val="bg1"/>
                </a:solidFill>
                <a:latin typeface="微软雅黑" panose="020B0503020204020204" pitchFamily="34" charset="-122"/>
                <a:ea typeface="微软雅黑" panose="020B0503020204020204" pitchFamily="34" charset="-122"/>
              </a:rPr>
              <a:t>实施</a:t>
            </a:r>
            <a:endParaRPr lang="en-US" altLang="zh-CN" sz="4400" b="1" dirty="0">
              <a:solidFill>
                <a:schemeClr val="bg1"/>
              </a:solidFill>
              <a:latin typeface="微软雅黑" panose="020B0503020204020204" pitchFamily="34" charset="-122"/>
              <a:ea typeface="微软雅黑" panose="020B0503020204020204" pitchFamily="34" charset="-122"/>
            </a:endParaRPr>
          </a:p>
          <a:p>
            <a:r>
              <a:rPr lang="zh-CN" altLang="en-US" sz="4400" b="1" dirty="0">
                <a:solidFill>
                  <a:schemeClr val="bg1"/>
                </a:solidFill>
                <a:latin typeface="微软雅黑" panose="020B0503020204020204" pitchFamily="34" charset="-122"/>
                <a:ea typeface="微软雅黑" panose="020B0503020204020204" pitchFamily="34" charset="-122"/>
              </a:rPr>
              <a:t>保障</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071252" y="12196588"/>
            <a:ext cx="1896446" cy="1428211"/>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规划传导</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政策机制</a:t>
            </a:r>
            <a:endParaRPr kumimoji="0" lang="en-US" altLang="zh-CN"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457200" rtl="0" eaLnBrk="1" fontAlgn="auto" latinLnBrk="0" hangingPunct="1">
              <a:lnSpc>
                <a:spcPct val="150000"/>
              </a:lnSpc>
              <a:spcBef>
                <a:spcPts val="0"/>
              </a:spcBef>
              <a:spcAft>
                <a:spcPts val="0"/>
              </a:spcAft>
              <a:buClrTx/>
              <a:buSzPct val="90000"/>
              <a:buFont typeface="Arial" panose="020B0604020202020204" pitchFamily="34" charset="0"/>
              <a:buChar char="•"/>
              <a:defRPr/>
            </a:pPr>
            <a:r>
              <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实施监督</a:t>
            </a:r>
            <a:endParaRPr lang="zh-CN" altLang="en-US" sz="200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b="57595"/>
          <a:stretch>
            <a:fillRect/>
          </a:stretch>
        </p:blipFill>
        <p:spPr>
          <a:xfrm>
            <a:off x="-2" y="0"/>
            <a:ext cx="10691813" cy="3400409"/>
          </a:xfrm>
          <a:prstGeom prst="rect">
            <a:avLst/>
          </a:prstGeom>
        </p:spPr>
      </p:pic>
      <p:pic>
        <p:nvPicPr>
          <p:cNvPr id="11" name="图片 10"/>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t="49098"/>
          <a:stretch>
            <a:fillRect/>
          </a:stretch>
        </p:blipFill>
        <p:spPr>
          <a:xfrm>
            <a:off x="-1" y="11037627"/>
            <a:ext cx="10691813" cy="4081723"/>
          </a:xfrm>
          <a:prstGeom prst="rect">
            <a:avLst/>
          </a:prstGeom>
        </p:spPr>
      </p:pic>
      <p:sp>
        <p:nvSpPr>
          <p:cNvPr id="16" name="流程图: 手动输入 15"/>
          <p:cNvSpPr/>
          <p:nvPr/>
        </p:nvSpPr>
        <p:spPr>
          <a:xfrm>
            <a:off x="517530" y="2312057"/>
            <a:ext cx="2206619" cy="562526"/>
          </a:xfrm>
          <a:prstGeom prst="flowChartManualInp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659190" y="2312057"/>
            <a:ext cx="2750760"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6.1 </a:t>
            </a: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规划传导</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9" name="直接连接符 18"/>
          <p:cNvCxnSpPr/>
          <p:nvPr/>
        </p:nvCxnSpPr>
        <p:spPr>
          <a:xfrm>
            <a:off x="517530" y="4704124"/>
            <a:ext cx="9688508" cy="0"/>
          </a:xfrm>
          <a:prstGeom prst="line">
            <a:avLst/>
          </a:prstGeom>
          <a:ln w="28575">
            <a:solidFill>
              <a:schemeClr val="tx1">
                <a:alpha val="70000"/>
              </a:schemeClr>
            </a:solidFill>
            <a:prstDash val="dash"/>
          </a:ln>
        </p:spPr>
        <p:style>
          <a:lnRef idx="1">
            <a:schemeClr val="accent6"/>
          </a:lnRef>
          <a:fillRef idx="0">
            <a:schemeClr val="accent6"/>
          </a:fillRef>
          <a:effectRef idx="0">
            <a:schemeClr val="accent6"/>
          </a:effectRef>
          <a:fontRef idx="minor">
            <a:schemeClr val="tx1"/>
          </a:fontRef>
        </p:style>
      </p:cxnSp>
      <p:sp>
        <p:nvSpPr>
          <p:cNvPr id="23" name="流程图: 手动输入 22"/>
          <p:cNvSpPr/>
          <p:nvPr/>
        </p:nvSpPr>
        <p:spPr>
          <a:xfrm>
            <a:off x="501652" y="5414015"/>
            <a:ext cx="2206619" cy="562526"/>
          </a:xfrm>
          <a:prstGeom prst="flowChartManualInp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43312" y="5414015"/>
            <a:ext cx="2750760"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6.2 </a:t>
            </a: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政策机制</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6" name="流程图: 手动输入 25"/>
          <p:cNvSpPr/>
          <p:nvPr/>
        </p:nvSpPr>
        <p:spPr>
          <a:xfrm>
            <a:off x="517530" y="8626409"/>
            <a:ext cx="2206619" cy="562526"/>
          </a:xfrm>
          <a:prstGeom prst="flowChartManualInpu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659190" y="8626409"/>
            <a:ext cx="2750760"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6.3 </a:t>
            </a: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实施监督</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549285" y="3142782"/>
            <a:ext cx="9656753" cy="1295163"/>
          </a:xfrm>
          <a:prstGeom prst="rect">
            <a:avLst/>
          </a:prstGeom>
          <a:noFill/>
        </p:spPr>
        <p:txBody>
          <a:bodyPr wrap="square">
            <a:spAutoFit/>
          </a:bodyPr>
          <a:lstStyle/>
          <a:p>
            <a:pPr indent="304800" algn="just">
              <a:lnSpc>
                <a:spcPct val="150000"/>
              </a:lnSpc>
            </a:pPr>
            <a:r>
              <a:rPr lang="zh-CN" altLang="zh-CN" kern="100" dirty="0">
                <a:effectLst/>
                <a:latin typeface="等线" panose="02010600030101010101" pitchFamily="2" charset="-122"/>
                <a:ea typeface="微软雅黑" panose="020B0503020204020204" pitchFamily="34" charset="-122"/>
                <a:cs typeface="Times New Roman" panose="02020603050405020304" pitchFamily="18" charset="0"/>
              </a:rPr>
              <a:t>坚持保护思维、底线思维，体现战略性、协调性、综合性和约束性，深入开展专题研究，做好近期建设规划，落实国家和自治区国土空间规划的核心理念、战略意图和管控要求，将各约束性保护性指标落实到具体地块。</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33" name="直接连接符 32"/>
          <p:cNvCxnSpPr/>
          <p:nvPr/>
        </p:nvCxnSpPr>
        <p:spPr>
          <a:xfrm>
            <a:off x="517530" y="7785099"/>
            <a:ext cx="9688508" cy="0"/>
          </a:xfrm>
          <a:prstGeom prst="line">
            <a:avLst/>
          </a:prstGeom>
          <a:ln w="28575">
            <a:solidFill>
              <a:schemeClr val="tx1">
                <a:alpha val="70000"/>
              </a:schemeClr>
            </a:solidFill>
            <a:prstDash val="dash"/>
          </a:ln>
        </p:spPr>
        <p:style>
          <a:lnRef idx="1">
            <a:schemeClr val="accent6"/>
          </a:lnRef>
          <a:fillRef idx="0">
            <a:schemeClr val="accent6"/>
          </a:fillRef>
          <a:effectRef idx="0">
            <a:schemeClr val="accent6"/>
          </a:effectRef>
          <a:fontRef idx="minor">
            <a:schemeClr val="tx1"/>
          </a:fontRef>
        </p:style>
      </p:cxnSp>
      <p:sp>
        <p:nvSpPr>
          <p:cNvPr id="34" name="文本框 33"/>
          <p:cNvSpPr txBox="1"/>
          <p:nvPr/>
        </p:nvSpPr>
        <p:spPr>
          <a:xfrm>
            <a:off x="549285" y="6223757"/>
            <a:ext cx="9656753" cy="1295163"/>
          </a:xfrm>
          <a:prstGeom prst="rect">
            <a:avLst/>
          </a:prstGeom>
          <a:noFill/>
        </p:spPr>
        <p:txBody>
          <a:bodyPr wrap="square">
            <a:spAutoFit/>
          </a:bodyPr>
          <a:lstStyle/>
          <a:p>
            <a:pPr indent="304800" algn="just">
              <a:lnSpc>
                <a:spcPct val="150000"/>
              </a:lnSpc>
            </a:pPr>
            <a:r>
              <a:rPr lang="zh-CN" altLang="en-US" kern="100" dirty="0">
                <a:effectLst/>
                <a:latin typeface="等线" panose="02010600030101010101" pitchFamily="2" charset="-122"/>
                <a:ea typeface="微软雅黑" panose="020B0503020204020204" pitchFamily="34" charset="-122"/>
                <a:cs typeface="Times New Roman" panose="02020603050405020304" pitchFamily="18" charset="0"/>
              </a:rPr>
              <a:t>以国土空间规划为依据，对所有国土空间分区分类实施用途管制，制定用途管制制度。在城镇开发边界内的建设，实行“详细规划</a:t>
            </a:r>
            <a:r>
              <a:rPr lang="en-US" altLang="zh-CN"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kern="100" dirty="0">
                <a:effectLst/>
                <a:latin typeface="等线" panose="02010600030101010101" pitchFamily="2" charset="-122"/>
                <a:ea typeface="微软雅黑" panose="020B0503020204020204" pitchFamily="34" charset="-122"/>
                <a:cs typeface="Times New Roman" panose="02020603050405020304" pitchFamily="18" charset="0"/>
              </a:rPr>
              <a:t>规划许可”的管制方式；在城镇开发边界外的建设，按照主导用途分区，实行“详细规划</a:t>
            </a:r>
            <a:r>
              <a:rPr lang="en-US" altLang="zh-CN"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kern="100" dirty="0">
                <a:effectLst/>
                <a:latin typeface="等线" panose="02010600030101010101" pitchFamily="2" charset="-122"/>
                <a:ea typeface="微软雅黑" panose="020B0503020204020204" pitchFamily="34" charset="-122"/>
                <a:cs typeface="Times New Roman" panose="02020603050405020304" pitchFamily="18" charset="0"/>
              </a:rPr>
              <a:t>规划许可”和“约束指标</a:t>
            </a:r>
            <a:r>
              <a:rPr lang="en-US" altLang="zh-CN"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kern="100" dirty="0">
                <a:effectLst/>
                <a:latin typeface="等线" panose="02010600030101010101" pitchFamily="2" charset="-122"/>
                <a:ea typeface="微软雅黑" panose="020B0503020204020204" pitchFamily="34" charset="-122"/>
                <a:cs typeface="Times New Roman" panose="02020603050405020304" pitchFamily="18" charset="0"/>
              </a:rPr>
              <a:t>分区准入”的管制方式。</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35" name="直接连接符 34"/>
          <p:cNvCxnSpPr/>
          <p:nvPr/>
        </p:nvCxnSpPr>
        <p:spPr>
          <a:xfrm>
            <a:off x="454020" y="10885039"/>
            <a:ext cx="9688508" cy="0"/>
          </a:xfrm>
          <a:prstGeom prst="line">
            <a:avLst/>
          </a:prstGeom>
          <a:ln w="28575">
            <a:solidFill>
              <a:schemeClr val="tx1">
                <a:alpha val="70000"/>
              </a:schemeClr>
            </a:solidFill>
            <a:prstDash val="dash"/>
          </a:ln>
        </p:spPr>
        <p:style>
          <a:lnRef idx="1">
            <a:schemeClr val="accent6"/>
          </a:lnRef>
          <a:fillRef idx="0">
            <a:schemeClr val="accent6"/>
          </a:fillRef>
          <a:effectRef idx="0">
            <a:schemeClr val="accent6"/>
          </a:effectRef>
          <a:fontRef idx="minor">
            <a:schemeClr val="tx1"/>
          </a:fontRef>
        </p:style>
      </p:cxnSp>
      <p:sp>
        <p:nvSpPr>
          <p:cNvPr id="36" name="文本框 35"/>
          <p:cNvSpPr txBox="1"/>
          <p:nvPr/>
        </p:nvSpPr>
        <p:spPr>
          <a:xfrm>
            <a:off x="485775" y="9495248"/>
            <a:ext cx="9656753" cy="879664"/>
          </a:xfrm>
          <a:prstGeom prst="rect">
            <a:avLst/>
          </a:prstGeom>
          <a:noFill/>
        </p:spPr>
        <p:txBody>
          <a:bodyPr wrap="square">
            <a:spAutoFit/>
          </a:bodyPr>
          <a:lstStyle/>
          <a:p>
            <a:pPr indent="304800" algn="just">
              <a:lnSpc>
                <a:spcPct val="150000"/>
              </a:lnSpc>
            </a:pPr>
            <a:r>
              <a:rPr lang="zh-CN" altLang="en-US" kern="100" dirty="0">
                <a:effectLst/>
                <a:latin typeface="等线" panose="02010600030101010101" pitchFamily="2" charset="-122"/>
                <a:ea typeface="微软雅黑" panose="020B0503020204020204" pitchFamily="34" charset="-122"/>
                <a:cs typeface="Times New Roman" panose="02020603050405020304" pitchFamily="18" charset="0"/>
              </a:rPr>
              <a:t>按照“统一底图、统一标准、统一规划、统一平台”的要求，加快完善国土空间基础信息平台，构建国土空间规划“一张图”，为国土空间精细化治理提供支撑。</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36930" y="4076065"/>
            <a:ext cx="9050655" cy="6255385"/>
            <a:chOff x="485774" y="4707801"/>
            <a:chExt cx="10115834" cy="6321416"/>
          </a:xfrm>
        </p:grpSpPr>
        <p:grpSp>
          <p:nvGrpSpPr>
            <p:cNvPr id="5" name="组合 4"/>
            <p:cNvGrpSpPr/>
            <p:nvPr/>
          </p:nvGrpSpPr>
          <p:grpSpPr>
            <a:xfrm>
              <a:off x="485774" y="4707801"/>
              <a:ext cx="10115834" cy="6321416"/>
              <a:chOff x="485774" y="4707801"/>
              <a:chExt cx="10115834" cy="6321416"/>
            </a:xfrm>
          </p:grpSpPr>
          <p:sp>
            <p:nvSpPr>
              <p:cNvPr id="25" name="箭头: 五边形 24"/>
              <p:cNvSpPr/>
              <p:nvPr/>
            </p:nvSpPr>
            <p:spPr>
              <a:xfrm>
                <a:off x="8386528" y="5359647"/>
                <a:ext cx="2118511" cy="398353"/>
              </a:xfrm>
              <a:prstGeom prst="homePlate">
                <a:avLst/>
              </a:prstGeom>
              <a:solidFill>
                <a:srgbClr val="38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6" name="箭头: 五边形 25"/>
              <p:cNvSpPr/>
              <p:nvPr/>
            </p:nvSpPr>
            <p:spPr>
              <a:xfrm>
                <a:off x="6459648" y="5359648"/>
                <a:ext cx="2118511" cy="398353"/>
              </a:xfrm>
              <a:prstGeom prst="homePlate">
                <a:avLst/>
              </a:prstGeom>
              <a:solidFill>
                <a:srgbClr val="AEC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7" name="矩形: 圆角 26"/>
              <p:cNvSpPr/>
              <p:nvPr/>
            </p:nvSpPr>
            <p:spPr>
              <a:xfrm>
                <a:off x="485774" y="4834549"/>
                <a:ext cx="10115834" cy="4626321"/>
              </a:xfrm>
              <a:prstGeom prst="roundRect">
                <a:avLst/>
              </a:prstGeom>
              <a:noFill/>
              <a:ln w="25400">
                <a:solidFill>
                  <a:srgbClr val="108E8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8" name="矩形 27"/>
              <p:cNvSpPr/>
              <p:nvPr/>
            </p:nvSpPr>
            <p:spPr>
              <a:xfrm>
                <a:off x="918925" y="5734444"/>
                <a:ext cx="1351663" cy="30088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29" name="箭头: 五边形 28"/>
              <p:cNvSpPr/>
              <p:nvPr/>
            </p:nvSpPr>
            <p:spPr>
              <a:xfrm>
                <a:off x="4532768" y="5359649"/>
                <a:ext cx="2118511" cy="398353"/>
              </a:xfrm>
              <a:prstGeom prst="homePlate">
                <a:avLst/>
              </a:prstGeom>
              <a:solidFill>
                <a:srgbClr val="38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30" name="箭头: 五边形 29"/>
              <p:cNvSpPr/>
              <p:nvPr/>
            </p:nvSpPr>
            <p:spPr>
              <a:xfrm>
                <a:off x="2669263" y="5359650"/>
                <a:ext cx="2118511" cy="398353"/>
              </a:xfrm>
              <a:prstGeom prst="homePlate">
                <a:avLst/>
              </a:prstGeom>
              <a:solidFill>
                <a:srgbClr val="AEC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31" name="矩形: 圆角 30"/>
              <p:cNvSpPr/>
              <p:nvPr/>
            </p:nvSpPr>
            <p:spPr>
              <a:xfrm>
                <a:off x="3440317" y="4707801"/>
                <a:ext cx="3621386" cy="407406"/>
              </a:xfrm>
              <a:prstGeom prst="roundRect">
                <a:avLst/>
              </a:prstGeom>
              <a:solidFill>
                <a:srgbClr val="38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32" name="箭头: 五边形 31"/>
              <p:cNvSpPr/>
              <p:nvPr/>
            </p:nvSpPr>
            <p:spPr>
              <a:xfrm>
                <a:off x="742383" y="5359651"/>
                <a:ext cx="2118511" cy="398353"/>
              </a:xfrm>
              <a:prstGeom prst="homePlate">
                <a:avLst/>
              </a:prstGeom>
              <a:solidFill>
                <a:srgbClr val="38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33" name="椭圆 32"/>
              <p:cNvSpPr/>
              <p:nvPr/>
            </p:nvSpPr>
            <p:spPr>
              <a:xfrm>
                <a:off x="870643" y="5106156"/>
                <a:ext cx="344031" cy="344031"/>
              </a:xfrm>
              <a:prstGeom prst="ellipse">
                <a:avLst/>
              </a:prstGeom>
              <a:solidFill>
                <a:srgbClr val="EE7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34" name="文本框 33"/>
              <p:cNvSpPr txBox="1"/>
              <p:nvPr/>
            </p:nvSpPr>
            <p:spPr>
              <a:xfrm>
                <a:off x="897165" y="5093505"/>
                <a:ext cx="324406" cy="337536"/>
              </a:xfrm>
              <a:prstGeom prst="rect">
                <a:avLst/>
              </a:prstGeom>
              <a:noFill/>
            </p:spPr>
            <p:txBody>
              <a:bodyPr wrap="square" rtlCol="0">
                <a:spAutoFit/>
              </a:bodyPr>
              <a:lstStyle/>
              <a:p>
                <a:r>
                  <a:rPr lang="en-US" altLang="zh-CN" sz="1580" b="1" dirty="0">
                    <a:solidFill>
                      <a:schemeClr val="bg1"/>
                    </a:solidFill>
                  </a:rPr>
                  <a:t>1</a:t>
                </a:r>
                <a:endParaRPr lang="zh-CN" altLang="en-US" sz="1580" b="1" dirty="0">
                  <a:solidFill>
                    <a:schemeClr val="bg1"/>
                  </a:solidFill>
                </a:endParaRPr>
              </a:p>
            </p:txBody>
          </p:sp>
          <p:sp>
            <p:nvSpPr>
              <p:cNvPr id="35" name="椭圆 34"/>
              <p:cNvSpPr/>
              <p:nvPr/>
            </p:nvSpPr>
            <p:spPr>
              <a:xfrm>
                <a:off x="2794288" y="5118807"/>
                <a:ext cx="344031" cy="344031"/>
              </a:xfrm>
              <a:prstGeom prst="ellipse">
                <a:avLst/>
              </a:prstGeom>
              <a:solidFill>
                <a:srgbClr val="EE7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36" name="文本框 35"/>
              <p:cNvSpPr txBox="1"/>
              <p:nvPr/>
            </p:nvSpPr>
            <p:spPr>
              <a:xfrm>
                <a:off x="2820810" y="5106156"/>
                <a:ext cx="324406" cy="337536"/>
              </a:xfrm>
              <a:prstGeom prst="rect">
                <a:avLst/>
              </a:prstGeom>
              <a:noFill/>
            </p:spPr>
            <p:txBody>
              <a:bodyPr wrap="square" rtlCol="0">
                <a:spAutoFit/>
              </a:bodyPr>
              <a:lstStyle/>
              <a:p>
                <a:r>
                  <a:rPr lang="en-US" altLang="zh-CN" sz="1580" b="1" dirty="0">
                    <a:solidFill>
                      <a:schemeClr val="bg1"/>
                    </a:solidFill>
                  </a:rPr>
                  <a:t>2</a:t>
                </a:r>
                <a:endParaRPr lang="zh-CN" altLang="en-US" sz="1580" b="1" dirty="0">
                  <a:solidFill>
                    <a:schemeClr val="bg1"/>
                  </a:solidFill>
                </a:endParaRPr>
              </a:p>
            </p:txBody>
          </p:sp>
          <p:sp>
            <p:nvSpPr>
              <p:cNvPr id="37" name="椭圆 36"/>
              <p:cNvSpPr/>
              <p:nvPr/>
            </p:nvSpPr>
            <p:spPr>
              <a:xfrm>
                <a:off x="4703919" y="5118807"/>
                <a:ext cx="344031" cy="344031"/>
              </a:xfrm>
              <a:prstGeom prst="ellipse">
                <a:avLst/>
              </a:prstGeom>
              <a:solidFill>
                <a:srgbClr val="EE7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38" name="文本框 37"/>
              <p:cNvSpPr txBox="1"/>
              <p:nvPr/>
            </p:nvSpPr>
            <p:spPr>
              <a:xfrm>
                <a:off x="4730441" y="5106156"/>
                <a:ext cx="324406" cy="337536"/>
              </a:xfrm>
              <a:prstGeom prst="rect">
                <a:avLst/>
              </a:prstGeom>
              <a:noFill/>
            </p:spPr>
            <p:txBody>
              <a:bodyPr wrap="square" rtlCol="0">
                <a:spAutoFit/>
              </a:bodyPr>
              <a:lstStyle/>
              <a:p>
                <a:r>
                  <a:rPr lang="en-US" altLang="zh-CN" sz="1580" b="1" dirty="0">
                    <a:solidFill>
                      <a:schemeClr val="bg1"/>
                    </a:solidFill>
                  </a:rPr>
                  <a:t>3</a:t>
                </a:r>
                <a:endParaRPr lang="zh-CN" altLang="en-US" sz="1580" b="1" dirty="0">
                  <a:solidFill>
                    <a:schemeClr val="bg1"/>
                  </a:solidFill>
                </a:endParaRPr>
              </a:p>
            </p:txBody>
          </p:sp>
          <p:sp>
            <p:nvSpPr>
              <p:cNvPr id="39" name="椭圆 38"/>
              <p:cNvSpPr/>
              <p:nvPr/>
            </p:nvSpPr>
            <p:spPr>
              <a:xfrm>
                <a:off x="6669386" y="5127858"/>
                <a:ext cx="344031" cy="344031"/>
              </a:xfrm>
              <a:prstGeom prst="ellipse">
                <a:avLst/>
              </a:prstGeom>
              <a:solidFill>
                <a:srgbClr val="EE7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40" name="文本框 39"/>
              <p:cNvSpPr txBox="1"/>
              <p:nvPr/>
            </p:nvSpPr>
            <p:spPr>
              <a:xfrm>
                <a:off x="6695908" y="5115207"/>
                <a:ext cx="324406" cy="337536"/>
              </a:xfrm>
              <a:prstGeom prst="rect">
                <a:avLst/>
              </a:prstGeom>
              <a:noFill/>
            </p:spPr>
            <p:txBody>
              <a:bodyPr wrap="square" rtlCol="0">
                <a:spAutoFit/>
              </a:bodyPr>
              <a:lstStyle/>
              <a:p>
                <a:r>
                  <a:rPr lang="en-US" altLang="zh-CN" sz="1580" b="1" dirty="0">
                    <a:solidFill>
                      <a:schemeClr val="bg1"/>
                    </a:solidFill>
                  </a:rPr>
                  <a:t>4</a:t>
                </a:r>
                <a:endParaRPr lang="zh-CN" altLang="en-US" sz="1580" b="1" dirty="0">
                  <a:solidFill>
                    <a:schemeClr val="bg1"/>
                  </a:solidFill>
                </a:endParaRPr>
              </a:p>
            </p:txBody>
          </p:sp>
          <p:sp>
            <p:nvSpPr>
              <p:cNvPr id="41" name="椭圆 40"/>
              <p:cNvSpPr/>
              <p:nvPr/>
            </p:nvSpPr>
            <p:spPr>
              <a:xfrm>
                <a:off x="8548119" y="5112132"/>
                <a:ext cx="344031" cy="344031"/>
              </a:xfrm>
              <a:prstGeom prst="ellipse">
                <a:avLst/>
              </a:prstGeom>
              <a:solidFill>
                <a:srgbClr val="EE7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42" name="文本框 41"/>
              <p:cNvSpPr txBox="1"/>
              <p:nvPr/>
            </p:nvSpPr>
            <p:spPr>
              <a:xfrm>
                <a:off x="8574641" y="5099481"/>
                <a:ext cx="324406" cy="337536"/>
              </a:xfrm>
              <a:prstGeom prst="rect">
                <a:avLst/>
              </a:prstGeom>
              <a:noFill/>
            </p:spPr>
            <p:txBody>
              <a:bodyPr wrap="square" rtlCol="0">
                <a:spAutoFit/>
              </a:bodyPr>
              <a:lstStyle/>
              <a:p>
                <a:r>
                  <a:rPr lang="en-US" altLang="zh-CN" sz="1580" b="1" dirty="0">
                    <a:solidFill>
                      <a:schemeClr val="bg1"/>
                    </a:solidFill>
                  </a:rPr>
                  <a:t>5</a:t>
                </a:r>
                <a:endParaRPr lang="zh-CN" altLang="en-US" sz="1580" b="1" dirty="0">
                  <a:solidFill>
                    <a:schemeClr val="bg1"/>
                  </a:solidFill>
                </a:endParaRPr>
              </a:p>
            </p:txBody>
          </p:sp>
          <p:sp>
            <p:nvSpPr>
              <p:cNvPr id="43" name="矩形 42"/>
              <p:cNvSpPr/>
              <p:nvPr/>
            </p:nvSpPr>
            <p:spPr>
              <a:xfrm>
                <a:off x="2880502" y="5761276"/>
                <a:ext cx="1351663" cy="30088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44" name="矩形 43"/>
              <p:cNvSpPr/>
              <p:nvPr/>
            </p:nvSpPr>
            <p:spPr>
              <a:xfrm>
                <a:off x="4825045" y="5767643"/>
                <a:ext cx="1351663" cy="30088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45" name="矩形 44"/>
              <p:cNvSpPr/>
              <p:nvPr/>
            </p:nvSpPr>
            <p:spPr>
              <a:xfrm>
                <a:off x="6789196" y="5747095"/>
                <a:ext cx="1351663" cy="30088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46" name="矩形 45"/>
              <p:cNvSpPr/>
              <p:nvPr/>
            </p:nvSpPr>
            <p:spPr>
              <a:xfrm>
                <a:off x="8696290" y="5758000"/>
                <a:ext cx="1351663" cy="30088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47" name="箭头: 右 46"/>
              <p:cNvSpPr/>
              <p:nvPr/>
            </p:nvSpPr>
            <p:spPr>
              <a:xfrm>
                <a:off x="2351807" y="6818394"/>
                <a:ext cx="391216" cy="329315"/>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48" name="箭头: 右 47"/>
              <p:cNvSpPr/>
              <p:nvPr/>
            </p:nvSpPr>
            <p:spPr>
              <a:xfrm>
                <a:off x="4332997" y="6818394"/>
                <a:ext cx="391216" cy="329315"/>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49" name="箭头: 右 48"/>
              <p:cNvSpPr/>
              <p:nvPr/>
            </p:nvSpPr>
            <p:spPr>
              <a:xfrm>
                <a:off x="6297156" y="6812154"/>
                <a:ext cx="391216" cy="329315"/>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50" name="箭头: 右 49"/>
              <p:cNvSpPr/>
              <p:nvPr/>
            </p:nvSpPr>
            <p:spPr>
              <a:xfrm>
                <a:off x="8261299" y="6812154"/>
                <a:ext cx="391216" cy="329315"/>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51" name="箭头: 五边形 50"/>
              <p:cNvSpPr/>
              <p:nvPr/>
            </p:nvSpPr>
            <p:spPr>
              <a:xfrm>
                <a:off x="4532768" y="8742036"/>
                <a:ext cx="2118511" cy="398353"/>
              </a:xfrm>
              <a:prstGeom prst="homePlate">
                <a:avLst/>
              </a:prstGeom>
              <a:solidFill>
                <a:srgbClr val="38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52" name="箭头: 五边形 51"/>
              <p:cNvSpPr/>
              <p:nvPr/>
            </p:nvSpPr>
            <p:spPr>
              <a:xfrm>
                <a:off x="2669263" y="8742037"/>
                <a:ext cx="2118511" cy="398353"/>
              </a:xfrm>
              <a:prstGeom prst="homePlate">
                <a:avLst/>
              </a:prstGeom>
              <a:solidFill>
                <a:srgbClr val="AEC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53" name="箭头: 五边形 52"/>
              <p:cNvSpPr/>
              <p:nvPr/>
            </p:nvSpPr>
            <p:spPr>
              <a:xfrm>
                <a:off x="8386528" y="8742034"/>
                <a:ext cx="2118511" cy="398353"/>
              </a:xfrm>
              <a:prstGeom prst="homePlate">
                <a:avLst/>
              </a:prstGeom>
              <a:solidFill>
                <a:srgbClr val="38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54" name="箭头: 五边形 53"/>
              <p:cNvSpPr/>
              <p:nvPr/>
            </p:nvSpPr>
            <p:spPr>
              <a:xfrm>
                <a:off x="742383" y="8742038"/>
                <a:ext cx="2118511" cy="398353"/>
              </a:xfrm>
              <a:prstGeom prst="homePlate">
                <a:avLst/>
              </a:prstGeom>
              <a:solidFill>
                <a:srgbClr val="38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55" name="箭头: 五边形 54"/>
              <p:cNvSpPr/>
              <p:nvPr/>
            </p:nvSpPr>
            <p:spPr>
              <a:xfrm>
                <a:off x="6459648" y="8742035"/>
                <a:ext cx="2118511" cy="398353"/>
              </a:xfrm>
              <a:prstGeom prst="homePlate">
                <a:avLst/>
              </a:prstGeom>
              <a:solidFill>
                <a:srgbClr val="AEC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56" name="箭头: 上 55"/>
              <p:cNvSpPr/>
              <p:nvPr/>
            </p:nvSpPr>
            <p:spPr>
              <a:xfrm>
                <a:off x="3502968" y="9200023"/>
                <a:ext cx="386551" cy="398353"/>
              </a:xfrm>
              <a:prstGeom prst="up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57" name="箭头: 上 56"/>
              <p:cNvSpPr/>
              <p:nvPr/>
            </p:nvSpPr>
            <p:spPr>
              <a:xfrm>
                <a:off x="5307600" y="9208422"/>
                <a:ext cx="386551" cy="398353"/>
              </a:xfrm>
              <a:prstGeom prst="up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58" name="箭头: 上 57"/>
              <p:cNvSpPr/>
              <p:nvPr/>
            </p:nvSpPr>
            <p:spPr>
              <a:xfrm>
                <a:off x="7282595" y="9222758"/>
                <a:ext cx="386551" cy="398353"/>
              </a:xfrm>
              <a:prstGeom prst="up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59" name="箭头: 上 58"/>
              <p:cNvSpPr/>
              <p:nvPr/>
            </p:nvSpPr>
            <p:spPr>
              <a:xfrm>
                <a:off x="9257590" y="9200023"/>
                <a:ext cx="386551" cy="398353"/>
              </a:xfrm>
              <a:prstGeom prst="up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60" name="箭头: 上下 59"/>
              <p:cNvSpPr/>
              <p:nvPr/>
            </p:nvSpPr>
            <p:spPr>
              <a:xfrm>
                <a:off x="2549417" y="10158963"/>
                <a:ext cx="239692" cy="362297"/>
              </a:xfrm>
              <a:prstGeom prst="upDown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61" name="箭头: 上下 60"/>
              <p:cNvSpPr/>
              <p:nvPr/>
            </p:nvSpPr>
            <p:spPr>
              <a:xfrm>
                <a:off x="8133388" y="10155203"/>
                <a:ext cx="239692" cy="362297"/>
              </a:xfrm>
              <a:prstGeom prst="upDown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580"/>
              </a:p>
            </p:txBody>
          </p:sp>
          <p:sp>
            <p:nvSpPr>
              <p:cNvPr id="62" name="矩形: 圆角 61"/>
              <p:cNvSpPr/>
              <p:nvPr/>
            </p:nvSpPr>
            <p:spPr>
              <a:xfrm>
                <a:off x="918925" y="9658008"/>
                <a:ext cx="9354628" cy="49719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63" name="矩形: 圆角 62"/>
              <p:cNvSpPr/>
              <p:nvPr/>
            </p:nvSpPr>
            <p:spPr>
              <a:xfrm>
                <a:off x="896917" y="10532022"/>
                <a:ext cx="9354628" cy="49719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64" name="椭圆 63"/>
              <p:cNvSpPr/>
              <p:nvPr/>
            </p:nvSpPr>
            <p:spPr>
              <a:xfrm>
                <a:off x="5418079" y="10168080"/>
                <a:ext cx="344031" cy="344031"/>
              </a:xfrm>
              <a:prstGeom prst="ellipse">
                <a:avLst/>
              </a:prstGeom>
              <a:solidFill>
                <a:srgbClr val="EE7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
            <p:nvSpPr>
              <p:cNvPr id="65" name="文本框 64"/>
              <p:cNvSpPr txBox="1"/>
              <p:nvPr/>
            </p:nvSpPr>
            <p:spPr>
              <a:xfrm>
                <a:off x="5444601" y="10155429"/>
                <a:ext cx="324406" cy="337536"/>
              </a:xfrm>
              <a:prstGeom prst="rect">
                <a:avLst/>
              </a:prstGeom>
              <a:noFill/>
            </p:spPr>
            <p:txBody>
              <a:bodyPr wrap="square" rtlCol="0">
                <a:spAutoFit/>
              </a:bodyPr>
              <a:lstStyle/>
              <a:p>
                <a:r>
                  <a:rPr lang="en-US" altLang="zh-CN" sz="1580" b="1" dirty="0">
                    <a:solidFill>
                      <a:schemeClr val="bg1"/>
                    </a:solidFill>
                  </a:rPr>
                  <a:t>6</a:t>
                </a:r>
                <a:endParaRPr lang="zh-CN" altLang="en-US" sz="1580" b="1" dirty="0">
                  <a:solidFill>
                    <a:schemeClr val="bg1"/>
                  </a:solidFill>
                </a:endParaRPr>
              </a:p>
            </p:txBody>
          </p:sp>
        </p:grpSp>
        <p:sp>
          <p:nvSpPr>
            <p:cNvPr id="6" name="文本框 5"/>
            <p:cNvSpPr txBox="1"/>
            <p:nvPr/>
          </p:nvSpPr>
          <p:spPr>
            <a:xfrm>
              <a:off x="3543187" y="4745498"/>
              <a:ext cx="3422913" cy="311226"/>
            </a:xfrm>
            <a:prstGeom prst="rect">
              <a:avLst/>
            </a:prstGeom>
            <a:noFill/>
          </p:spPr>
          <p:txBody>
            <a:bodyPr wrap="square" rtlCol="0">
              <a:spAutoFit/>
            </a:bodyPr>
            <a:lstStyle/>
            <a:p>
              <a:r>
                <a:rPr lang="zh-CN" altLang="en-US" sz="1405" dirty="0">
                  <a:solidFill>
                    <a:schemeClr val="bg1"/>
                  </a:solidFill>
                  <a:latin typeface="微软雅黑" panose="020B0503020204020204" pitchFamily="34" charset="-122"/>
                  <a:ea typeface="微软雅黑" panose="020B0503020204020204" pitchFamily="34" charset="-122"/>
                </a:rPr>
                <a:t>一张底图</a:t>
              </a:r>
              <a:r>
                <a:rPr lang="en-US" altLang="zh-CN" sz="1405" dirty="0">
                  <a:solidFill>
                    <a:schemeClr val="bg1"/>
                  </a:solidFill>
                  <a:latin typeface="微软雅黑" panose="020B0503020204020204" pitchFamily="34" charset="-122"/>
                  <a:ea typeface="微软雅黑" panose="020B0503020204020204" pitchFamily="34" charset="-122"/>
                </a:rPr>
                <a:t>+</a:t>
              </a:r>
              <a:r>
                <a:rPr lang="zh-CN" altLang="en-US" sz="1405" dirty="0">
                  <a:solidFill>
                    <a:schemeClr val="bg1"/>
                  </a:solidFill>
                  <a:latin typeface="微软雅黑" panose="020B0503020204020204" pitchFamily="34" charset="-122"/>
                  <a:ea typeface="微软雅黑" panose="020B0503020204020204" pitchFamily="34" charset="-122"/>
                </a:rPr>
                <a:t>国土空间规划“一张图”</a:t>
              </a:r>
              <a:endParaRPr lang="zh-CN" altLang="en-US" sz="1405"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997389" y="5388079"/>
              <a:ext cx="12773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形成一张底图</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827000" y="5389321"/>
              <a:ext cx="18117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基础评价和现状评估</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738376" y="5393813"/>
              <a:ext cx="1633614"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各级各类规划编制</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891961" y="5397632"/>
              <a:ext cx="12773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支撑规划实施</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9009550" y="5390455"/>
              <a:ext cx="921080"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监督实施</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915805" y="6011499"/>
              <a:ext cx="1425067" cy="2242752"/>
            </a:xfrm>
            <a:prstGeom prst="rect">
              <a:avLst/>
            </a:prstGeom>
            <a:noFill/>
          </p:spPr>
          <p:txBody>
            <a:bodyPr wrap="square" rtlCol="0">
              <a:spAutoFit/>
            </a:bodyPr>
            <a:lstStyle/>
            <a:p>
              <a:pPr>
                <a:lnSpc>
                  <a:spcPct val="150000"/>
                </a:lnSpc>
              </a:pPr>
              <a:r>
                <a:rPr lang="zh-CN" altLang="en-US" sz="1050" dirty="0">
                  <a:latin typeface="微软雅黑" panose="020B0503020204020204" pitchFamily="34" charset="-122"/>
                  <a:ea typeface="微软雅黑" panose="020B0503020204020204" pitchFamily="34" charset="-122"/>
                </a:rPr>
                <a:t>基础测绘</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三调成果</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地理国情普查</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土地变更调查</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地籍调查</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现行各类规划数据</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管理数据</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en-US" altLang="zh-CN" sz="1050" dirty="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a:p>
              <a:endParaRPr lang="zh-CN" altLang="en-US" sz="123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2873450" y="6005547"/>
              <a:ext cx="1425067" cy="1997621"/>
            </a:xfrm>
            <a:prstGeom prst="rect">
              <a:avLst/>
            </a:prstGeom>
            <a:noFill/>
          </p:spPr>
          <p:txBody>
            <a:bodyPr wrap="square" rtlCol="0">
              <a:spAutoFit/>
            </a:bodyPr>
            <a:lstStyle/>
            <a:p>
              <a:pPr>
                <a:lnSpc>
                  <a:spcPct val="150000"/>
                </a:lnSpc>
              </a:pPr>
              <a:r>
                <a:rPr lang="zh-CN" altLang="en-US" sz="1050" dirty="0">
                  <a:latin typeface="微软雅黑" panose="020B0503020204020204" pitchFamily="34" charset="-122"/>
                  <a:ea typeface="微软雅黑" panose="020B0503020204020204" pitchFamily="34" charset="-122"/>
                </a:rPr>
                <a:t>资源环境承载能力</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评价</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国土开发适宜性</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评价</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国土空间开发保护</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现状评估</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en-US" altLang="zh-CN" sz="1050" dirty="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a:p>
              <a:endParaRPr lang="zh-CN" altLang="en-US" sz="123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830972" y="6011935"/>
              <a:ext cx="1273002" cy="1508002"/>
            </a:xfrm>
            <a:prstGeom prst="rect">
              <a:avLst/>
            </a:prstGeom>
            <a:noFill/>
          </p:spPr>
          <p:txBody>
            <a:bodyPr wrap="square" rtlCol="0">
              <a:spAutoFit/>
            </a:bodyPr>
            <a:lstStyle/>
            <a:p>
              <a:pPr>
                <a:lnSpc>
                  <a:spcPct val="150000"/>
                </a:lnSpc>
              </a:pPr>
              <a:r>
                <a:rPr lang="zh-CN" altLang="en-US" sz="1050" dirty="0">
                  <a:latin typeface="微软雅黑" panose="020B0503020204020204" pitchFamily="34" charset="-122"/>
                  <a:ea typeface="微软雅黑" panose="020B0503020204020204" pitchFamily="34" charset="-122"/>
                </a:rPr>
                <a:t>开展规划编制</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对下级规划的引</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导和要求</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落实上位规划</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en-US" altLang="zh-CN" sz="1050" dirty="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a:p>
              <a:endParaRPr lang="zh-CN" altLang="en-US" sz="123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026084" y="6034851"/>
              <a:ext cx="816807" cy="1508002"/>
            </a:xfrm>
            <a:prstGeom prst="rect">
              <a:avLst/>
            </a:prstGeom>
            <a:noFill/>
          </p:spPr>
          <p:txBody>
            <a:bodyPr wrap="square" rtlCol="0">
              <a:spAutoFit/>
            </a:bodyPr>
            <a:lstStyle/>
            <a:p>
              <a:pPr>
                <a:lnSpc>
                  <a:spcPct val="150000"/>
                </a:lnSpc>
              </a:pPr>
              <a:r>
                <a:rPr lang="zh-CN" altLang="en-US" sz="1050" dirty="0">
                  <a:latin typeface="微软雅黑" panose="020B0503020204020204" pitchFamily="34" charset="-122"/>
                  <a:ea typeface="微软雅黑" panose="020B0503020204020204" pitchFamily="34" charset="-122"/>
                </a:rPr>
                <a:t>开发利用</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耕地保护</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生态修复</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空间管控</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en-US" altLang="zh-CN" sz="1050" dirty="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a:p>
              <a:endParaRPr lang="zh-CN" altLang="en-US" sz="123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8972669" y="6034851"/>
              <a:ext cx="968872" cy="1262871"/>
            </a:xfrm>
            <a:prstGeom prst="rect">
              <a:avLst/>
            </a:prstGeom>
            <a:noFill/>
          </p:spPr>
          <p:txBody>
            <a:bodyPr wrap="square" rtlCol="0">
              <a:spAutoFit/>
            </a:bodyPr>
            <a:lstStyle/>
            <a:p>
              <a:pPr>
                <a:lnSpc>
                  <a:spcPct val="150000"/>
                </a:lnSpc>
              </a:pPr>
              <a:r>
                <a:rPr lang="zh-CN" altLang="en-US" sz="1050" dirty="0">
                  <a:latin typeface="微软雅黑" panose="020B0503020204020204" pitchFamily="34" charset="-122"/>
                  <a:ea typeface="微软雅黑" panose="020B0503020204020204" pitchFamily="34" charset="-122"/>
                </a:rPr>
                <a:t>约束性指标</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实施评估</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zh-CN" altLang="en-US" sz="1050" dirty="0">
                  <a:latin typeface="微软雅黑" panose="020B0503020204020204" pitchFamily="34" charset="-122"/>
                  <a:ea typeface="微软雅黑" panose="020B0503020204020204" pitchFamily="34" charset="-122"/>
                </a:rPr>
                <a:t>动态监测</a:t>
              </a:r>
              <a:endParaRPr lang="en-US" altLang="zh-CN" sz="1050" dirty="0">
                <a:latin typeface="微软雅黑" panose="020B0503020204020204" pitchFamily="34" charset="-122"/>
                <a:ea typeface="微软雅黑" panose="020B0503020204020204" pitchFamily="34" charset="-122"/>
              </a:endParaRPr>
            </a:p>
            <a:p>
              <a:pPr>
                <a:lnSpc>
                  <a:spcPct val="150000"/>
                </a:lnSpc>
              </a:pPr>
              <a:r>
                <a:rPr lang="en-US" altLang="zh-CN" sz="1050" dirty="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a:p>
              <a:endParaRPr lang="zh-CN" altLang="en-US" sz="123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1069693" y="8786557"/>
              <a:ext cx="12773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现状一张底图</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036418" y="8790051"/>
              <a:ext cx="12773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评估一张底图</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947398" y="8805952"/>
              <a:ext cx="12773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规划一张底图</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6844928" y="8798266"/>
              <a:ext cx="12773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管控一张底图</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741179" y="8790051"/>
              <a:ext cx="1277347" cy="282991"/>
            </a:xfrm>
            <a:prstGeom prst="rect">
              <a:avLst/>
            </a:prstGeom>
            <a:noFill/>
          </p:spPr>
          <p:txBody>
            <a:bodyPr wrap="square" rtlCol="0">
              <a:spAutoFit/>
            </a:bodyPr>
            <a:lstStyle/>
            <a:p>
              <a:r>
                <a:rPr lang="zh-CN" altLang="en-US" sz="1230" dirty="0">
                  <a:solidFill>
                    <a:schemeClr val="bg1"/>
                  </a:solidFill>
                  <a:latin typeface="微软雅黑" panose="020B0503020204020204" pitchFamily="34" charset="-122"/>
                  <a:ea typeface="微软雅黑" panose="020B0503020204020204" pitchFamily="34" charset="-122"/>
                </a:rPr>
                <a:t>监管一张底图</a:t>
              </a:r>
              <a:endParaRPr lang="zh-CN" altLang="en-US" sz="123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3889519" y="9746489"/>
              <a:ext cx="4088379" cy="311226"/>
            </a:xfrm>
            <a:prstGeom prst="rect">
              <a:avLst/>
            </a:prstGeom>
            <a:noFill/>
          </p:spPr>
          <p:txBody>
            <a:bodyPr wrap="square" rtlCol="0">
              <a:spAutoFit/>
            </a:bodyPr>
            <a:lstStyle/>
            <a:p>
              <a:r>
                <a:rPr lang="zh-CN" altLang="en-US" sz="1405" dirty="0">
                  <a:latin typeface="微软雅黑" panose="020B0503020204020204" pitchFamily="34" charset="-122"/>
                  <a:ea typeface="微软雅黑" panose="020B0503020204020204" pitchFamily="34" charset="-122"/>
                </a:rPr>
                <a:t>国土空间规划“一张图”实施监督信息系统</a:t>
              </a:r>
              <a:endParaRPr lang="zh-CN" altLang="en-US" sz="1405"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4548462" y="10611342"/>
              <a:ext cx="2250563" cy="311226"/>
            </a:xfrm>
            <a:prstGeom prst="rect">
              <a:avLst/>
            </a:prstGeom>
            <a:noFill/>
          </p:spPr>
          <p:txBody>
            <a:bodyPr wrap="square" rtlCol="0">
              <a:spAutoFit/>
            </a:bodyPr>
            <a:lstStyle/>
            <a:p>
              <a:r>
                <a:rPr lang="zh-CN" altLang="en-US" sz="1405" dirty="0">
                  <a:latin typeface="微软雅黑" panose="020B0503020204020204" pitchFamily="34" charset="-122"/>
                  <a:ea typeface="微软雅黑" panose="020B0503020204020204" pitchFamily="34" charset="-122"/>
                </a:rPr>
                <a:t>国土空间基础信息平台</a:t>
              </a:r>
              <a:endParaRPr lang="zh-CN" altLang="en-US" sz="1405" dirty="0">
                <a:latin typeface="微软雅黑" panose="020B0503020204020204" pitchFamily="34" charset="-122"/>
                <a:ea typeface="微软雅黑" panose="020B0503020204020204" pitchFamily="34" charset="-122"/>
              </a:endParaRPr>
            </a:p>
          </p:txBody>
        </p:sp>
        <p:cxnSp>
          <p:nvCxnSpPr>
            <p:cNvPr id="24" name="连接符: 肘形 23"/>
            <p:cNvCxnSpPr>
              <a:stCxn id="54" idx="1"/>
              <a:endCxn id="62" idx="1"/>
            </p:cNvCxnSpPr>
            <p:nvPr/>
          </p:nvCxnSpPr>
          <p:spPr>
            <a:xfrm rot="10800000" flipH="1" flipV="1">
              <a:off x="742383" y="8941214"/>
              <a:ext cx="176542" cy="965391"/>
            </a:xfrm>
            <a:prstGeom prst="bentConnector3">
              <a:avLst>
                <a:gd name="adj1" fmla="val -129488"/>
              </a:avLst>
            </a:prstGeom>
            <a:ln w="31750">
              <a:tailEnd type="triangle"/>
            </a:ln>
          </p:spPr>
          <p:style>
            <a:lnRef idx="1">
              <a:schemeClr val="accent6"/>
            </a:lnRef>
            <a:fillRef idx="0">
              <a:schemeClr val="accent6"/>
            </a:fillRef>
            <a:effectRef idx="0">
              <a:schemeClr val="accent6"/>
            </a:effectRef>
            <a:fontRef idx="minor">
              <a:schemeClr val="tx1"/>
            </a:fontRef>
          </p:style>
        </p:cxnSp>
      </p:grpSp>
      <p:pic>
        <p:nvPicPr>
          <p:cNvPr id="2" name="图片 1"/>
          <p:cNvPicPr>
            <a:picLocks noChangeAspect="1"/>
          </p:cNvPicPr>
          <p:nvPr>
            <p:custDataLst>
              <p:tags r:id="rId1"/>
            </p:custDataLst>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7595"/>
          <a:stretch>
            <a:fillRect/>
          </a:stretch>
        </p:blipFill>
        <p:spPr>
          <a:xfrm>
            <a:off x="-2" y="0"/>
            <a:ext cx="10691813" cy="3400409"/>
          </a:xfrm>
          <a:prstGeom prst="rect">
            <a:avLst/>
          </a:prstGeom>
        </p:spPr>
      </p:pic>
      <p:pic>
        <p:nvPicPr>
          <p:cNvPr id="3" name="图片 2"/>
          <p:cNvPicPr>
            <a:picLocks noChangeAspect="1"/>
          </p:cNvPicPr>
          <p:nvPr>
            <p:custDataLst>
              <p:tags r:id="rId4"/>
            </p:custDataLst>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49098"/>
          <a:stretch>
            <a:fillRect/>
          </a:stretch>
        </p:blipFill>
        <p:spPr>
          <a:xfrm>
            <a:off x="-1" y="11037627"/>
            <a:ext cx="10691813" cy="4081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15000"/>
                    </a14:imgEffect>
                  </a14:imgLayer>
                </a14:imgProps>
              </a:ext>
              <a:ext uri="{28A0092B-C50C-407E-A947-70E740481C1C}">
                <a14:useLocalDpi xmlns:a14="http://schemas.microsoft.com/office/drawing/2010/main" val="0"/>
              </a:ext>
            </a:extLst>
          </a:blip>
          <a:srcRect l="52935"/>
          <a:stretch>
            <a:fillRect/>
          </a:stretch>
        </p:blipFill>
        <p:spPr>
          <a:xfrm>
            <a:off x="-33242" y="0"/>
            <a:ext cx="10725056" cy="15204077"/>
          </a:xfrm>
          <a:prstGeom prst="rect">
            <a:avLst/>
          </a:prstGeom>
        </p:spPr>
      </p:pic>
      <p:sp>
        <p:nvSpPr>
          <p:cNvPr id="8" name="矩形 7"/>
          <p:cNvSpPr/>
          <p:nvPr/>
        </p:nvSpPr>
        <p:spPr>
          <a:xfrm>
            <a:off x="-33243" y="0"/>
            <a:ext cx="10725056" cy="1520407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12" name="图片 11"/>
          <p:cNvPicPr>
            <a:picLocks noChangeAspect="1"/>
          </p:cNvPicPr>
          <p:nvPr/>
        </p:nvPicPr>
        <p:blipFill rotWithShape="1">
          <a:blip r:embed="rId3">
            <a:extLst>
              <a:ext uri="{BEBA8EAE-BF5A-486C-A8C5-ECC9F3942E4B}">
                <a14:imgProps xmlns:a14="http://schemas.microsoft.com/office/drawing/2010/main">
                  <a14:imgLayer r:embed="rId4">
                    <a14:imgEffect>
                      <a14:artisticPlasticWrap/>
                    </a14:imgEffect>
                    <a14:imgEffect>
                      <a14:brightnessContrast bright="80000"/>
                    </a14:imgEffect>
                  </a14:imgLayer>
                </a14:imgProps>
              </a:ext>
              <a:ext uri="{28A0092B-C50C-407E-A947-70E740481C1C}">
                <a14:useLocalDpi xmlns:a14="http://schemas.microsoft.com/office/drawing/2010/main" val="0"/>
              </a:ext>
            </a:extLst>
          </a:blip>
          <a:srcRect t="2434" r="28077" b="2317"/>
          <a:stretch>
            <a:fillRect/>
          </a:stretch>
        </p:blipFill>
        <p:spPr>
          <a:xfrm>
            <a:off x="2229446" y="8761829"/>
            <a:ext cx="8462368" cy="6424247"/>
          </a:xfrm>
          <a:prstGeom prst="rect">
            <a:avLst/>
          </a:prstGeom>
        </p:spPr>
      </p:pic>
      <p:sp>
        <p:nvSpPr>
          <p:cNvPr id="2" name="文本框 1"/>
          <p:cNvSpPr txBox="1"/>
          <p:nvPr/>
        </p:nvSpPr>
        <p:spPr>
          <a:xfrm>
            <a:off x="1376977" y="3028583"/>
            <a:ext cx="5320687" cy="830997"/>
          </a:xfrm>
          <a:prstGeom prst="rect">
            <a:avLst/>
          </a:prstGeom>
          <a:noFill/>
        </p:spPr>
        <p:txBody>
          <a:bodyPr wrap="none" rtlCol="0">
            <a:spAutoFit/>
          </a:bodyPr>
          <a:lstStyle/>
          <a:p>
            <a:r>
              <a:rPr lang="zh-CN" altLang="en-US" sz="4800" dirty="0">
                <a:solidFill>
                  <a:schemeClr val="bg1"/>
                </a:solidFill>
                <a:latin typeface="禹卫行书字体" panose="02000603000000000000" pitchFamily="2" charset="-122"/>
                <a:ea typeface="禹卫行书字体" panose="02000603000000000000" pitchFamily="2" charset="-122"/>
              </a:rPr>
              <a:t>北江明珠、鸿雁故乡</a:t>
            </a:r>
            <a:endParaRPr lang="zh-CN" altLang="en-US" sz="4800" dirty="0">
              <a:solidFill>
                <a:schemeClr val="bg1"/>
              </a:solidFill>
              <a:latin typeface="禹卫行书字体" panose="02000603000000000000" pitchFamily="2" charset="-122"/>
              <a:ea typeface="禹卫行书字体" panose="02000603000000000000" pitchFamily="2" charset="-122"/>
            </a:endParaRPr>
          </a:p>
        </p:txBody>
      </p:sp>
      <p:sp>
        <p:nvSpPr>
          <p:cNvPr id="3" name="文本框 2"/>
          <p:cNvSpPr txBox="1"/>
          <p:nvPr/>
        </p:nvSpPr>
        <p:spPr>
          <a:xfrm>
            <a:off x="3444317" y="4071251"/>
            <a:ext cx="7247496" cy="830997"/>
          </a:xfrm>
          <a:prstGeom prst="rect">
            <a:avLst/>
          </a:prstGeom>
          <a:noFill/>
        </p:spPr>
        <p:txBody>
          <a:bodyPr wrap="square">
            <a:spAutoFit/>
          </a:bodyPr>
          <a:lstStyle/>
          <a:p>
            <a:r>
              <a:rPr lang="zh-CN" altLang="en-US" sz="4800" dirty="0">
                <a:solidFill>
                  <a:schemeClr val="bg1"/>
                </a:solidFill>
                <a:latin typeface="禹卫行书字体" panose="02000603000000000000" pitchFamily="2" charset="-122"/>
                <a:ea typeface="禹卫行书字体" panose="02000603000000000000" pitchFamily="2" charset="-122"/>
              </a:rPr>
              <a:t>生态边疆、远见之城</a:t>
            </a:r>
            <a:endParaRPr lang="zh-CN" altLang="en-US" sz="4800" dirty="0">
              <a:solidFill>
                <a:schemeClr val="bg1"/>
              </a:solidFill>
              <a:latin typeface="禹卫行书字体" panose="02000603000000000000" pitchFamily="2" charset="-122"/>
              <a:ea typeface="禹卫行书字体" panose="02000603000000000000" pitchFamily="2" charset="-122"/>
            </a:endParaRPr>
          </a:p>
        </p:txBody>
      </p:sp>
      <p:sp>
        <p:nvSpPr>
          <p:cNvPr id="4" name="文本框 3"/>
          <p:cNvSpPr txBox="1"/>
          <p:nvPr/>
        </p:nvSpPr>
        <p:spPr>
          <a:xfrm>
            <a:off x="6054363" y="10498811"/>
            <a:ext cx="2557110" cy="2400657"/>
          </a:xfrm>
          <a:prstGeom prst="rect">
            <a:avLst/>
          </a:prstGeom>
          <a:noFill/>
        </p:spPr>
        <p:txBody>
          <a:bodyPr wrap="none" rtlCol="0">
            <a:spAutoFit/>
          </a:bodyPr>
          <a:lstStyle/>
          <a:p>
            <a:r>
              <a:rPr lang="en-US" altLang="zh-CN" sz="15000" b="1" dirty="0">
                <a:solidFill>
                  <a:schemeClr val="bg1"/>
                </a:solidFill>
                <a:latin typeface="微软雅黑" panose="020B0503020204020204" pitchFamily="34" charset="-122"/>
                <a:ea typeface="微软雅黑" panose="020B0503020204020204" pitchFamily="34" charset="-122"/>
              </a:rPr>
              <a:t>01</a:t>
            </a:r>
            <a:endParaRPr lang="zh-CN" altLang="en-US" sz="1500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477609" y="10975864"/>
            <a:ext cx="1313180" cy="1446550"/>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规划</a:t>
            </a:r>
            <a:endParaRPr lang="en-US" altLang="zh-CN" sz="4400" b="1" dirty="0">
              <a:solidFill>
                <a:schemeClr val="bg1"/>
              </a:solidFill>
              <a:latin typeface="微软雅黑" panose="020B0503020204020204" pitchFamily="34" charset="-122"/>
              <a:ea typeface="微软雅黑" panose="020B0503020204020204" pitchFamily="34" charset="-122"/>
            </a:endParaRPr>
          </a:p>
          <a:p>
            <a:r>
              <a:rPr lang="zh-CN" altLang="en-US" sz="4400" b="1" dirty="0">
                <a:solidFill>
                  <a:schemeClr val="bg1"/>
                </a:solidFill>
                <a:latin typeface="微软雅黑" panose="020B0503020204020204" pitchFamily="34" charset="-122"/>
                <a:ea typeface="微软雅黑" panose="020B0503020204020204" pitchFamily="34" charset="-122"/>
              </a:rPr>
              <a:t>概述</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220357" y="12513583"/>
            <a:ext cx="1896446" cy="142821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  规划背景</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  规划范围</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en-US" altLang="zh-CN" sz="2000" dirty="0">
                <a:solidFill>
                  <a:schemeClr val="bg1"/>
                </a:solidFill>
                <a:latin typeface="微软雅黑" panose="020B0503020204020204" pitchFamily="34" charset="-122"/>
                <a:ea typeface="微软雅黑" panose="020B0503020204020204" pitchFamily="34" charset="-122"/>
              </a:rPr>
              <a:t>  </a:t>
            </a:r>
            <a:r>
              <a:rPr lang="zh-CN" altLang="en-US" sz="2000" dirty="0">
                <a:solidFill>
                  <a:schemeClr val="bg1"/>
                </a:solidFill>
                <a:latin typeface="微软雅黑" panose="020B0503020204020204" pitchFamily="34" charset="-122"/>
                <a:ea typeface="微软雅黑" panose="020B0503020204020204" pitchFamily="34" charset="-122"/>
              </a:rPr>
              <a:t>规划期限</a:t>
            </a:r>
            <a:endParaRPr lang="zh-CN" altLang="en-US" sz="20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r="53102"/>
          <a:stretch>
            <a:fillRect/>
          </a:stretch>
        </p:blipFill>
        <p:spPr>
          <a:xfrm>
            <a:off x="0" y="0"/>
            <a:ext cx="10692606" cy="15119350"/>
          </a:xfrm>
          <a:prstGeom prst="rect">
            <a:avLst/>
          </a:prstGeom>
        </p:spPr>
      </p:pic>
      <p:sp>
        <p:nvSpPr>
          <p:cNvPr id="10" name="矩形 9"/>
          <p:cNvSpPr/>
          <p:nvPr/>
        </p:nvSpPr>
        <p:spPr>
          <a:xfrm>
            <a:off x="-6825" y="0"/>
            <a:ext cx="10692606" cy="1511934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文本框 2"/>
          <p:cNvSpPr txBox="1"/>
          <p:nvPr/>
        </p:nvSpPr>
        <p:spPr>
          <a:xfrm>
            <a:off x="1128713" y="972248"/>
            <a:ext cx="5343524" cy="562526"/>
          </a:xfrm>
          <a:prstGeom prst="rect">
            <a:avLst/>
          </a:prstGeom>
          <a:noFill/>
        </p:spPr>
        <p:txBody>
          <a:bodyPr wrap="square">
            <a:spAutoFit/>
          </a:bodyPr>
          <a:lstStyle/>
          <a:p>
            <a:pPr>
              <a:lnSpc>
                <a:spcPts val="4000"/>
              </a:lnSpc>
            </a:pPr>
            <a:r>
              <a:rPr lang="en-US" altLang="zh-CN" sz="2800" b="1" dirty="0">
                <a:solidFill>
                  <a:schemeClr val="accent5">
                    <a:lumMod val="50000"/>
                  </a:schemeClr>
                </a:solidFill>
                <a:latin typeface="微软雅黑" panose="020B0503020204020204" pitchFamily="34" charset="-122"/>
                <a:ea typeface="微软雅黑" panose="020B0503020204020204" pitchFamily="34" charset="-122"/>
              </a:rPr>
              <a:t>1.1 </a:t>
            </a:r>
            <a:r>
              <a:rPr lang="zh-CN" altLang="en-US" sz="2800" b="1" dirty="0">
                <a:solidFill>
                  <a:schemeClr val="accent5">
                    <a:lumMod val="50000"/>
                  </a:schemeClr>
                </a:solidFill>
                <a:latin typeface="微软雅黑" panose="020B0503020204020204" pitchFamily="34" charset="-122"/>
                <a:ea typeface="微软雅黑" panose="020B0503020204020204" pitchFamily="34" charset="-122"/>
              </a:rPr>
              <a:t>规划背景</a:t>
            </a:r>
            <a:endParaRPr lang="en-US" altLang="zh-CN" sz="28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flipV="1">
            <a:off x="228600" y="881611"/>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40">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40">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40">
                <a:cs typeface="+mn-ea"/>
                <a:sym typeface="+mn-lt"/>
              </a:endParaRPr>
            </a:p>
          </p:txBody>
        </p:sp>
      </p:grpSp>
      <p:sp>
        <p:nvSpPr>
          <p:cNvPr id="8" name="文本框 7"/>
          <p:cNvSpPr txBox="1"/>
          <p:nvPr/>
        </p:nvSpPr>
        <p:spPr>
          <a:xfrm>
            <a:off x="1459682" y="2248647"/>
            <a:ext cx="7774035" cy="7016115"/>
          </a:xfrm>
          <a:prstGeom prst="rect">
            <a:avLst/>
          </a:prstGeom>
          <a:noFill/>
        </p:spPr>
        <p:txBody>
          <a:bodyPr wrap="square">
            <a:spAutoFit/>
          </a:bodyPr>
          <a:lstStyle/>
          <a:p>
            <a:pPr indent="304800" algn="just">
              <a:lnSpc>
                <a:spcPct val="250000"/>
              </a:lnSpc>
            </a:pPr>
            <a:r>
              <a:rPr lang="zh-CN" altLang="en-US" kern="100" dirty="0">
                <a:effectLst/>
                <a:latin typeface="等线" panose="02010600030101010101" pitchFamily="2" charset="-122"/>
                <a:ea typeface="微软雅黑" panose="020B0503020204020204" pitchFamily="34" charset="-122"/>
                <a:cs typeface="Times New Roman" panose="02020603050405020304" pitchFamily="18" charset="0"/>
              </a:rPr>
              <a:t> </a:t>
            </a:r>
            <a:endParaRPr lang="en-US" altLang="zh-CN" kern="100" dirty="0">
              <a:effectLst/>
              <a:latin typeface="等线" panose="02010600030101010101" pitchFamily="2" charset="-122"/>
              <a:ea typeface="微软雅黑" panose="020B0503020204020204" pitchFamily="34" charset="-122"/>
              <a:cs typeface="Times New Roman" panose="02020603050405020304" pitchFamily="18" charset="0"/>
            </a:endParaRPr>
          </a:p>
          <a:p>
            <a:pPr indent="304800" algn="just">
              <a:lnSpc>
                <a:spcPct val="250000"/>
              </a:lnSpc>
            </a:pPr>
            <a:r>
              <a:rPr lang="zh-CN" altLang="en-US" kern="100" dirty="0">
                <a:effectLst/>
                <a:latin typeface="等线" panose="02010600030101010101" pitchFamily="2" charset="-122"/>
                <a:ea typeface="微软雅黑" panose="020B0503020204020204" pitchFamily="34" charset="-122"/>
                <a:cs typeface="Times New Roman" panose="02020603050405020304" pitchFamily="18" charset="0"/>
              </a:rPr>
              <a:t>乌拉特中旗国土空间规划</a:t>
            </a:r>
            <a:r>
              <a:rPr lang="zh-CN" altLang="zh-CN" kern="100" dirty="0">
                <a:effectLst/>
                <a:latin typeface="等线" panose="02010600030101010101" pitchFamily="2" charset="-122"/>
                <a:ea typeface="微软雅黑" panose="020B0503020204020204" pitchFamily="34" charset="-122"/>
                <a:cs typeface="Times New Roman" panose="02020603050405020304" pitchFamily="18" charset="0"/>
              </a:rPr>
              <a:t>以习近平新时代中国特色社会主义思想为指导，全面贯彻党的二十大精神，深入贯彻习近平生态文明思想，按照党中央、国务院决策部署，落实最严格的生态环境保护制度、耕地保护制度和节约用地制度，将三条控制线作为调整经济结构、规划产业发展、推进城镇化不可逾越的红线，夯实中华民族永续发展基础。</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a:p>
            <a:pPr indent="304800" algn="just">
              <a:lnSpc>
                <a:spcPct val="250000"/>
              </a:lnSpc>
            </a:pPr>
            <a:endParaRPr lang="en-US" altLang="zh-CN" kern="100" dirty="0">
              <a:effectLst/>
              <a:latin typeface="等线" panose="02010600030101010101" pitchFamily="2" charset="-122"/>
              <a:ea typeface="微软雅黑" panose="020B0503020204020204" pitchFamily="34" charset="-122"/>
              <a:cs typeface="Times New Roman" panose="02020603050405020304" pitchFamily="18" charset="0"/>
            </a:endParaRPr>
          </a:p>
          <a:p>
            <a:pPr indent="304800" algn="just">
              <a:lnSpc>
                <a:spcPct val="250000"/>
              </a:lnSpc>
            </a:pPr>
            <a:r>
              <a:rPr lang="zh-CN" altLang="zh-CN" kern="100" dirty="0">
                <a:effectLst/>
                <a:latin typeface="等线" panose="02010600030101010101" pitchFamily="2" charset="-122"/>
                <a:ea typeface="微软雅黑" panose="020B0503020204020204" pitchFamily="34" charset="-122"/>
                <a:cs typeface="Times New Roman" panose="02020603050405020304" pitchFamily="18" charset="0"/>
              </a:rPr>
              <a:t>制定《乌拉特中旗国土空间总体规划（</a:t>
            </a:r>
            <a:r>
              <a:rPr lang="en-US" altLang="zh-CN" kern="100" dirty="0">
                <a:effectLst/>
                <a:latin typeface="等线" panose="02010600030101010101" pitchFamily="2" charset="-122"/>
                <a:ea typeface="微软雅黑" panose="020B0503020204020204" pitchFamily="34" charset="-122"/>
                <a:cs typeface="Times New Roman" panose="02020603050405020304" pitchFamily="18" charset="0"/>
              </a:rPr>
              <a:t>2021-2035</a:t>
            </a:r>
            <a:r>
              <a:rPr lang="zh-CN" altLang="zh-CN" kern="100" dirty="0">
                <a:effectLst/>
                <a:latin typeface="等线" panose="02010600030101010101" pitchFamily="2" charset="-122"/>
                <a:ea typeface="微软雅黑" panose="020B0503020204020204" pitchFamily="34" charset="-122"/>
                <a:cs typeface="Times New Roman" panose="02020603050405020304" pitchFamily="18" charset="0"/>
              </a:rPr>
              <a:t>年）》是乌拉特中旗空间发展的指南、可持续发展的空间蓝图，是编制详细规划、相关专项规划和各类国土空间开发保护活动的基本依据。</a:t>
            </a:r>
            <a:endParaRPr lang="zh-CN" alt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a:off x="485775" y="9370719"/>
            <a:ext cx="9720263"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5354" t="18356" r="2465" b="4608"/>
          <a:stretch>
            <a:fillRect/>
          </a:stretch>
        </p:blipFill>
        <p:spPr>
          <a:xfrm>
            <a:off x="9159" y="1053878"/>
            <a:ext cx="10593382" cy="6257299"/>
          </a:xfrm>
          <a:prstGeom prst="rect">
            <a:avLst/>
          </a:prstGeom>
        </p:spPr>
      </p:pic>
      <p:sp>
        <p:nvSpPr>
          <p:cNvPr id="12" name="文本框 11"/>
          <p:cNvSpPr txBox="1"/>
          <p:nvPr/>
        </p:nvSpPr>
        <p:spPr>
          <a:xfrm>
            <a:off x="951009" y="9578232"/>
            <a:ext cx="9113130" cy="1337945"/>
          </a:xfrm>
          <a:prstGeom prst="rect">
            <a:avLst/>
          </a:prstGeom>
          <a:noFill/>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乌拉特中旗下辖海流图镇、石哈河镇、乌加河镇、温更镇、德岭山镇、甘其毛都镇、巴音乌兰苏木、川井苏木、新忽热苏木、呼勒斯太苏木，牧羊海牧场和同和太种蓄场。乌拉特中旗行政辖区范围，总面积约为</a:t>
            </a:r>
            <a:r>
              <a:rPr lang="en-US" altLang="zh-CN" dirty="0">
                <a:latin typeface="微软雅黑" panose="020B0503020204020204" pitchFamily="34" charset="-122"/>
                <a:ea typeface="微软雅黑" panose="020B0503020204020204" pitchFamily="34" charset="-122"/>
              </a:rPr>
              <a:t>2286811</a:t>
            </a:r>
            <a:r>
              <a:rPr lang="zh-CN" altLang="en-US" dirty="0">
                <a:latin typeface="微软雅黑" panose="020B0503020204020204" pitchFamily="34" charset="-122"/>
                <a:ea typeface="微软雅黑" panose="020B0503020204020204" pitchFamily="34" charset="-122"/>
              </a:rPr>
              <a:t>公顷。</a:t>
            </a:r>
            <a:endParaRPr lang="zh-CN" altLang="en-US"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951009" y="12343897"/>
            <a:ext cx="9113130" cy="874407"/>
          </a:xfrm>
          <a:prstGeom prst="rect">
            <a:avLst/>
          </a:prstGeom>
          <a:noFill/>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规划期限为</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年至</a:t>
            </a:r>
            <a:r>
              <a:rPr lang="en-US" altLang="zh-CN" dirty="0">
                <a:latin typeface="微软雅黑" panose="020B0503020204020204" pitchFamily="34" charset="-122"/>
                <a:ea typeface="微软雅黑" panose="020B0503020204020204" pitchFamily="34" charset="-122"/>
              </a:rPr>
              <a:t>2035</a:t>
            </a:r>
            <a:r>
              <a:rPr lang="zh-CN" altLang="en-US" dirty="0">
                <a:latin typeface="微软雅黑" panose="020B0503020204020204" pitchFamily="34" charset="-122"/>
                <a:ea typeface="微软雅黑" panose="020B0503020204020204" pitchFamily="34" charset="-122"/>
              </a:rPr>
              <a:t>年。</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基期年为</a:t>
            </a:r>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年，近期为</a:t>
            </a:r>
            <a:r>
              <a:rPr lang="en-US" altLang="zh-CN" dirty="0">
                <a:latin typeface="微软雅黑" panose="020B0503020204020204" pitchFamily="34" charset="-122"/>
                <a:ea typeface="微软雅黑" panose="020B0503020204020204" pitchFamily="34" charset="-122"/>
              </a:rPr>
              <a:t>2025</a:t>
            </a:r>
            <a:r>
              <a:rPr lang="zh-CN" altLang="en-US" dirty="0">
                <a:latin typeface="微软雅黑" panose="020B0503020204020204" pitchFamily="34" charset="-122"/>
                <a:ea typeface="微软雅黑" panose="020B0503020204020204" pitchFamily="34" charset="-122"/>
              </a:rPr>
              <a:t>年，远景展望至</a:t>
            </a:r>
            <a:r>
              <a:rPr lang="en-US" altLang="zh-CN" dirty="0">
                <a:latin typeface="微软雅黑" panose="020B0503020204020204" pitchFamily="34" charset="-122"/>
                <a:ea typeface="微软雅黑" panose="020B0503020204020204" pitchFamily="34" charset="-122"/>
              </a:rPr>
              <a:t>2050</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15" name="流程图: 手动输入 14"/>
          <p:cNvSpPr/>
          <p:nvPr/>
        </p:nvSpPr>
        <p:spPr>
          <a:xfrm>
            <a:off x="489464" y="8808193"/>
            <a:ext cx="2206619" cy="562526"/>
          </a:xfrm>
          <a:prstGeom prst="flowChartManualInpu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31124" y="8808193"/>
            <a:ext cx="2750760"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1.2 </a:t>
            </a: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规划范围</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21" name="直接连接符 20"/>
          <p:cNvCxnSpPr/>
          <p:nvPr/>
        </p:nvCxnSpPr>
        <p:spPr>
          <a:xfrm>
            <a:off x="485775" y="11957620"/>
            <a:ext cx="972026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 name="流程图: 手动输入 21"/>
          <p:cNvSpPr/>
          <p:nvPr/>
        </p:nvSpPr>
        <p:spPr>
          <a:xfrm>
            <a:off x="489464" y="11395094"/>
            <a:ext cx="2206619" cy="562526"/>
          </a:xfrm>
          <a:prstGeom prst="flowChartManualInpu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31124" y="11395094"/>
            <a:ext cx="2750760"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1.3 </a:t>
            </a: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规划期限</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51218" t="7878"/>
          <a:stretch>
            <a:fillRect/>
          </a:stretch>
        </p:blipFill>
        <p:spPr>
          <a:xfrm>
            <a:off x="0" y="0"/>
            <a:ext cx="10691813" cy="15119349"/>
          </a:xfrm>
          <a:prstGeom prst="rect">
            <a:avLst/>
          </a:prstGeom>
        </p:spPr>
      </p:pic>
      <p:sp>
        <p:nvSpPr>
          <p:cNvPr id="2" name="矩形 1"/>
          <p:cNvSpPr/>
          <p:nvPr/>
        </p:nvSpPr>
        <p:spPr>
          <a:xfrm>
            <a:off x="-1" y="0"/>
            <a:ext cx="10691813" cy="1511934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04800" algn="just" defTabSz="457200" rtl="0" eaLnBrk="1" fontAlgn="auto" latinLnBrk="0" hangingPunct="1">
              <a:lnSpc>
                <a:spcPct val="250000"/>
              </a:lnSpc>
              <a:spcBef>
                <a:spcPts val="0"/>
              </a:spcBef>
              <a:spcAft>
                <a:spcPts val="0"/>
              </a:spcAft>
              <a:buClrTx/>
              <a:buSzTx/>
              <a:buFontTx/>
              <a:buNone/>
              <a:defRPr/>
            </a:pPr>
            <a:endParaRPr kumimoji="0" lang="zh-CN" altLang="en-US" sz="1800" b="1" i="0" u="none" strike="noStrike" kern="100" cap="none" spc="0" normalizeH="0" baseline="0" noProof="0" dirty="0">
              <a:ln>
                <a:noFill/>
              </a:ln>
              <a:solidFill>
                <a:prstClr val="black"/>
              </a:solidFill>
              <a:effectLst/>
              <a:uLnTx/>
              <a:uFillTx/>
              <a:latin typeface="等线" panose="02010600030101010101" pitchFamily="2" charset="-122"/>
              <a:ea typeface="微软雅黑" panose="020B0503020204020204" pitchFamily="34" charset="-122"/>
              <a:cs typeface="Times New Roman" panose="02020603050405020304" pitchFamily="18" charset="0"/>
            </a:endParaRPr>
          </a:p>
        </p:txBody>
      </p:sp>
      <p:pic>
        <p:nvPicPr>
          <p:cNvPr id="24" name="图片 23"/>
          <p:cNvPicPr>
            <a:picLocks noChangeAspect="1"/>
          </p:cNvPicPr>
          <p:nvPr/>
        </p:nvPicPr>
        <p:blipFill rotWithShape="1">
          <a:blip r:embed="rId2">
            <a:extLst>
              <a:ext uri="{BEBA8EAE-BF5A-486C-A8C5-ECC9F3942E4B}">
                <a14:imgProps xmlns:a14="http://schemas.microsoft.com/office/drawing/2010/main">
                  <a14:imgLayer r:embed="rId3">
                    <a14:imgEffect>
                      <a14:artisticPlasticWrap/>
                    </a14:imgEffect>
                    <a14:imgEffect>
                      <a14:brightnessContrast bright="80000"/>
                    </a14:imgEffect>
                  </a14:imgLayer>
                </a14:imgProps>
              </a:ext>
              <a:ext uri="{28A0092B-C50C-407E-A947-70E740481C1C}">
                <a14:useLocalDpi xmlns:a14="http://schemas.microsoft.com/office/drawing/2010/main" val="0"/>
              </a:ext>
            </a:extLst>
          </a:blip>
          <a:srcRect t="2434" r="28077" b="2317"/>
          <a:stretch>
            <a:fillRect/>
          </a:stretch>
        </p:blipFill>
        <p:spPr>
          <a:xfrm>
            <a:off x="2229444" y="8695101"/>
            <a:ext cx="8462368" cy="6424247"/>
          </a:xfrm>
          <a:prstGeom prst="rect">
            <a:avLst/>
          </a:prstGeom>
        </p:spPr>
      </p:pic>
      <p:sp>
        <p:nvSpPr>
          <p:cNvPr id="11" name="文本框 10"/>
          <p:cNvSpPr txBox="1"/>
          <p:nvPr/>
        </p:nvSpPr>
        <p:spPr>
          <a:xfrm>
            <a:off x="5776069" y="10613111"/>
            <a:ext cx="2557110" cy="240065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5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02</a:t>
            </a:r>
            <a:endParaRPr kumimoji="0" lang="zh-CN" altLang="en-US" sz="15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8333179" y="11074031"/>
            <a:ext cx="1313180" cy="144655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资源</a:t>
            </a:r>
            <a:endParaRPr kumimoji="0" lang="en-US" altLang="zh-CN" sz="4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评价</a:t>
            </a:r>
            <a:endParaRPr kumimoji="0" lang="zh-CN" altLang="en-US" sz="4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7054624" y="12710931"/>
            <a:ext cx="2360837" cy="966547"/>
          </a:xfrm>
          <a:prstGeom prst="rect">
            <a:avLst/>
          </a:prstGeom>
          <a:noFill/>
        </p:spPr>
        <p:txBody>
          <a:bodyPr wrap="square">
            <a:spAutoFit/>
          </a:bodyPr>
          <a:lstStyle/>
          <a:p>
            <a:pPr marL="342900" indent="-342900">
              <a:lnSpc>
                <a:spcPct val="150000"/>
              </a:lnSpc>
              <a:buSzPct val="90000"/>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  区位优势</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SzPct val="90000"/>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  资源优势</a:t>
            </a:r>
            <a:endParaRPr lang="zh-CN" altLang="en-US" sz="2000" dirty="0">
              <a:solidFill>
                <a:schemeClr val="bg1"/>
              </a:solidFill>
            </a:endParaRPr>
          </a:p>
        </p:txBody>
      </p:sp>
      <p:sp>
        <p:nvSpPr>
          <p:cNvPr id="8" name="文本框 7"/>
          <p:cNvSpPr txBox="1"/>
          <p:nvPr/>
        </p:nvSpPr>
        <p:spPr>
          <a:xfrm>
            <a:off x="874643" y="1223630"/>
            <a:ext cx="9331395" cy="2617704"/>
          </a:xfrm>
          <a:prstGeom prst="rect">
            <a:avLst/>
          </a:prstGeom>
          <a:noFill/>
        </p:spPr>
        <p:txBody>
          <a:bodyPr wrap="square">
            <a:spAutoFit/>
          </a:bodyPr>
          <a:lstStyle/>
          <a:p>
            <a:pPr marL="0" marR="0" lvl="0" indent="304800" algn="just" defTabSz="457200" rtl="0" eaLnBrk="1" fontAlgn="auto" latinLnBrk="0" hangingPunct="1">
              <a:lnSpc>
                <a:spcPct val="250000"/>
              </a:lnSpc>
              <a:spcBef>
                <a:spcPts val="0"/>
              </a:spcBef>
              <a:spcAft>
                <a:spcPts val="0"/>
              </a:spcAft>
              <a:buClrTx/>
              <a:buSzTx/>
              <a:buFontTx/>
              <a:buNone/>
              <a:defRPr/>
            </a:pPr>
            <a:r>
              <a:rPr lang="zh-CN" altLang="en-US" sz="3600" dirty="0">
                <a:solidFill>
                  <a:schemeClr val="bg1">
                    <a:alpha val="70000"/>
                  </a:schemeClr>
                </a:solidFill>
                <a:latin typeface="禹卫行书字体" panose="02000603000000000000" pitchFamily="2" charset="-122"/>
                <a:ea typeface="禹卫行书字体" panose="02000603000000000000" pitchFamily="2" charset="-122"/>
              </a:rPr>
              <a:t>这里绿色如海，水净天蓝，芳华似锦。</a:t>
            </a:r>
            <a:endParaRPr lang="zh-CN" altLang="en-US" sz="3600" dirty="0">
              <a:solidFill>
                <a:schemeClr val="bg1">
                  <a:alpha val="70000"/>
                </a:schemeClr>
              </a:solidFill>
              <a:latin typeface="禹卫行书字体" panose="02000603000000000000" pitchFamily="2" charset="-122"/>
              <a:ea typeface="禹卫行书字体" panose="02000603000000000000" pitchFamily="2" charset="-122"/>
            </a:endParaRPr>
          </a:p>
          <a:p>
            <a:pPr marL="0" marR="0" lvl="0" indent="304800" algn="just" defTabSz="457200" rtl="0" eaLnBrk="1" fontAlgn="auto" latinLnBrk="0" hangingPunct="1">
              <a:lnSpc>
                <a:spcPct val="250000"/>
              </a:lnSpc>
              <a:spcBef>
                <a:spcPts val="0"/>
              </a:spcBef>
              <a:spcAft>
                <a:spcPts val="0"/>
              </a:spcAft>
              <a:buClrTx/>
              <a:buSzTx/>
              <a:buFontTx/>
              <a:buNone/>
              <a:defRPr/>
            </a:pPr>
            <a:r>
              <a:rPr lang="zh-CN" altLang="en-US" sz="3600" dirty="0">
                <a:solidFill>
                  <a:schemeClr val="bg1">
                    <a:alpha val="70000"/>
                  </a:schemeClr>
                </a:solidFill>
                <a:latin typeface="禹卫行书字体" panose="02000603000000000000" pitchFamily="2" charset="-122"/>
                <a:ea typeface="禹卫行书字体" panose="02000603000000000000" pitchFamily="2" charset="-122"/>
              </a:rPr>
              <a:t>这里追“高”逐“新”，蓄势赋能，初露峥嵘。</a:t>
            </a:r>
            <a:endParaRPr lang="zh-CN" altLang="en-US" sz="3600" dirty="0">
              <a:solidFill>
                <a:schemeClr val="bg1">
                  <a:alpha val="70000"/>
                </a:schemeClr>
              </a:solidFill>
              <a:latin typeface="禹卫行书字体" panose="02000603000000000000" pitchFamily="2" charset="-122"/>
              <a:ea typeface="禹卫行书字体" panose="02000603000000000000"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2.1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区位优势</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2224" t="22024" r="22386" b="5655"/>
          <a:stretch>
            <a:fillRect/>
          </a:stretch>
        </p:blipFill>
        <p:spPr>
          <a:xfrm>
            <a:off x="0" y="1736920"/>
            <a:ext cx="10656888" cy="7275023"/>
          </a:xfrm>
          <a:prstGeom prst="rect">
            <a:avLst/>
          </a:prstGeom>
        </p:spPr>
      </p:pic>
      <p:sp>
        <p:nvSpPr>
          <p:cNvPr id="11" name="文本框 10"/>
          <p:cNvSpPr txBox="1"/>
          <p:nvPr/>
        </p:nvSpPr>
        <p:spPr>
          <a:xfrm>
            <a:off x="517531" y="9945784"/>
            <a:ext cx="9688507" cy="3436646"/>
          </a:xfrm>
          <a:prstGeom prst="rect">
            <a:avLst/>
          </a:prstGeom>
          <a:noFill/>
        </p:spPr>
        <p:txBody>
          <a:bodyPr wrap="square">
            <a:spAutoFit/>
          </a:bodyPr>
          <a:lstStyle/>
          <a:p>
            <a:pPr marL="0" marR="0" lvl="0" indent="457200" algn="l" defTabSz="1473200" rtl="0" eaLnBrk="1" fontAlgn="auto" latinLnBrk="0" hangingPunct="1">
              <a:lnSpc>
                <a:spcPct val="25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乌拉特中旗位于内蒙古自治区巴彦淖尔市东北部，是自治区 </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19 </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个边境旗县之一，地处东经 </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107°16-109°42΄</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，北纬 </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41°07-41°28΄</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。总面积</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22868.11</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平方公里，北与蒙古人民共和国交界，有国界线 </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184.4 </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千米</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全旗东西长 </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203.8 </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千米，南北宽 </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148.9 </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千米，呈不规则四边形。</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旗人民政府驻地海流图镇，距巴彦淖尔市政府驻地临河区 </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161 </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千米，距包头市 </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219 </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千米，距内蒙古自治区首府呼和浩特市 </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391 </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千米，距中国甘其毛都口岸</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130</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千米。</a:t>
            </a:r>
            <a:endPar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8766631"/>
            <a:ext cx="10691813" cy="6352719"/>
          </a:xfrm>
          <a:prstGeom prst="rect">
            <a:avLst/>
          </a:prstGeom>
        </p:spPr>
      </p:pic>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2.2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资源优势</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2" name="文本框 1"/>
          <p:cNvSpPr txBox="1"/>
          <p:nvPr/>
        </p:nvSpPr>
        <p:spPr>
          <a:xfrm>
            <a:off x="485775" y="2331177"/>
            <a:ext cx="9720264" cy="318273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1</a:t>
            </a: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、开放优势</a:t>
            </a:r>
            <a:endPar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）未来新亚欧大陆桥上的节点</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乌拉特中旗位于巴彦淖尔市东北部，境内有</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212</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和</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311</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两条省道，</a:t>
            </a: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伴随着甘其毛都至蒙古首都乌兰巴托铁路的打通，将成为未来新亚欧大陆桥上的节点。</a:t>
            </a:r>
            <a:endPar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517531" y="5303276"/>
            <a:ext cx="9688508" cy="1884618"/>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）国家重要资源进口通道和中蒙国际合作桥头堡</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乌拉特中旗的甘其毛都口岸，是国家重要的资源进口通道和巴彦淖尔市经济发展中重要的增长极。</a:t>
            </a: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因此自治区和巴彦淖尔市政府提出打造中蒙边境贸易合作区的战略规划，乌拉特中旗将成为中蒙国际合作的桥头堡。</a:t>
            </a:r>
            <a:endPar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b="15714"/>
          <a:stretch>
            <a:fillRect/>
          </a:stretch>
        </p:blipFill>
        <p:spPr>
          <a:xfrm>
            <a:off x="-1" y="42067"/>
            <a:ext cx="10691813" cy="6758784"/>
          </a:xfrm>
          <a:prstGeom prst="rect">
            <a:avLst/>
          </a:prstGeom>
        </p:spPr>
      </p:pic>
      <p:sp>
        <p:nvSpPr>
          <p:cNvPr id="19" name="矩形 18"/>
          <p:cNvSpPr/>
          <p:nvPr/>
        </p:nvSpPr>
        <p:spPr>
          <a:xfrm>
            <a:off x="-2" y="23017"/>
            <a:ext cx="10691813" cy="8060927"/>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417644" y="993120"/>
            <a:ext cx="5343524" cy="562526"/>
          </a:xfrm>
          <a:prstGeom prst="rect">
            <a:avLst/>
          </a:prstGeom>
          <a:noFill/>
        </p:spPr>
        <p:txBody>
          <a:bodyPr wrap="square">
            <a:spAutoFit/>
          </a:bodyPr>
          <a:lstStyle/>
          <a:p>
            <a:pPr marL="0" marR="0" lvl="0" indent="0" algn="l" defTabSz="457200" rtl="0" eaLnBrk="1" fontAlgn="auto" latinLnBrk="0" hangingPunct="1">
              <a:lnSpc>
                <a:spcPts val="4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2.2 </a:t>
            </a:r>
            <a:r>
              <a:rPr kumimoji="0" lang="zh-CN" altLang="en-US"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rPr>
              <a:t>资源优势</a:t>
            </a:r>
            <a:endParaRPr kumimoji="0" lang="en-US" altLang="zh-CN" sz="2800" b="1" i="0" u="none" strike="noStrike" kern="1200" cap="none" spc="0" normalizeH="0" baseline="0" noProof="0" dirty="0">
              <a:ln>
                <a:noFill/>
              </a:ln>
              <a:solidFill>
                <a:srgbClr val="5B9BD5">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flipV="1">
            <a:off x="517531" y="902483"/>
            <a:ext cx="1027118" cy="743800"/>
            <a:chOff x="1775352" y="699407"/>
            <a:chExt cx="7111724" cy="5150040"/>
          </a:xfrm>
        </p:grpSpPr>
        <p:sp>
          <p:nvSpPr>
            <p:cNvPr id="5" name="菱形 4"/>
            <p:cNvSpPr/>
            <p:nvPr/>
          </p:nvSpPr>
          <p:spPr>
            <a:xfrm>
              <a:off x="1775352" y="699407"/>
              <a:ext cx="5150040" cy="5150040"/>
            </a:xfrm>
            <a:prstGeom prst="diamond">
              <a:avLst/>
            </a:prstGeom>
            <a:gradFill flip="none" rotWithShape="1">
              <a:gsLst>
                <a:gs pos="0">
                  <a:schemeClr val="bg1">
                    <a:alpha val="0"/>
                  </a:schemeClr>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菱形 5"/>
            <p:cNvSpPr/>
            <p:nvPr/>
          </p:nvSpPr>
          <p:spPr>
            <a:xfrm>
              <a:off x="2756194" y="699407"/>
              <a:ext cx="5150040" cy="5150040"/>
            </a:xfrm>
            <a:prstGeom prst="diamond">
              <a:avLst/>
            </a:prstGeom>
            <a:gradFill flip="none" rotWithShape="1">
              <a:gsLst>
                <a:gs pos="0">
                  <a:schemeClr val="bg1">
                    <a:alpha val="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菱形 6"/>
            <p:cNvSpPr/>
            <p:nvPr/>
          </p:nvSpPr>
          <p:spPr>
            <a:xfrm>
              <a:off x="3737035" y="699407"/>
              <a:ext cx="5150041" cy="5150040"/>
            </a:xfrm>
            <a:prstGeom prst="diamond">
              <a:avLst/>
            </a:prstGeom>
            <a:gradFill flip="none" rotWithShape="1">
              <a:gsLst>
                <a:gs pos="0">
                  <a:schemeClr val="bg1">
                    <a:alpha val="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4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8" name="文本框 7"/>
          <p:cNvSpPr txBox="1"/>
          <p:nvPr/>
        </p:nvSpPr>
        <p:spPr>
          <a:xfrm>
            <a:off x="485775" y="2424264"/>
            <a:ext cx="9720263" cy="193078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2</a:t>
            </a: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、良好的经济发展前景优势</a:t>
            </a:r>
            <a:endPar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kumimoji="0" lang="zh-CN" altLang="en-US" sz="2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乌拉特中旗近年来经济总量迅速增加。巴彦淖尔市市委、市政府已将乌拉特中旗确定为全市两个经济增长极之一，</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这更给中旗经济发展带来千载难逢的机遇。</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485775" y="4861717"/>
            <a:ext cx="9720262" cy="6455100"/>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3</a:t>
            </a: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、资源条件优势</a:t>
            </a:r>
            <a:endPar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1</a:t>
            </a: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）矿产资源丰富</a:t>
            </a:r>
            <a:endPar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乌拉特中旗矿产资源富集，是我国北方一块开发潜力巨大的风水宝地。有矿种</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67</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种，具有一定工业开采价值的</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50</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种。</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2</a:t>
            </a: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）风电资源充足</a:t>
            </a:r>
            <a:endPar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乌拉特草原是中国冷空气五条入侵路径首先进入中国的交汇点，是国内风能资源各项指标最理想的地区。</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a:t>
            </a:r>
            <a:r>
              <a:rPr kumimoji="0" lang="en-US" altLang="zh-CN"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3</a:t>
            </a: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）旅游资源丰富</a:t>
            </a:r>
            <a:endPar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从整个旗域上看，境内现存阴山岩画、赵长城、秦长城、汉受降城、高阙塞石筑城遗址遗迹等。阴山山脉以南是富庶的河套平原，以北是广袤的河套平原，不同的地貌，不同的动植物种群为观光旅游提供了得天独厚的条件。</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p:cNvSpPr txBox="1"/>
          <p:nvPr/>
        </p:nvSpPr>
        <p:spPr>
          <a:xfrm>
            <a:off x="517531" y="11498861"/>
            <a:ext cx="9720262" cy="2392450"/>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4</a:t>
            </a:r>
            <a:r>
              <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、人文优势</a:t>
            </a:r>
            <a:endParaRPr kumimoji="0" lang="zh-CN" altLang="en-US" sz="2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dirty="0">
                <a:solidFill>
                  <a:prstClr val="black"/>
                </a:solidFill>
                <a:latin typeface="微软雅黑" panose="020B0503020204020204" pitchFamily="34" charset="-122"/>
                <a:ea typeface="微软雅黑" panose="020B0503020204020204" pitchFamily="34" charset="-122"/>
              </a:rPr>
              <a:t>       </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乌拉特文化深远厚重，各族人民勤劳朴实，干部创新务实，</a:t>
            </a:r>
            <a:r>
              <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rPr>
              <a:t>加快发展已成为全旗上下的共识，干部思创业、群众盼发展的氛围愈加浓厚，形成了实现大发展的良好人文环境。</a:t>
            </a:r>
            <a:endParaRPr kumimoji="0" lang="zh-CN" altLang="en-US" sz="20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PP_MARK_KEY" val="ce0a9de2-4662-47c1-aff3-6b033f6b8d64"/>
  <p:tag name="COMMONDATA" val="eyJoZGlkIjoiMzljZmYwMjhmYmNkNzk0MjU1ODBlODk0ZDNkNzM3MzQ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5147</Words>
  <Application>WPS 演示</Application>
  <PresentationFormat>自定义</PresentationFormat>
  <Paragraphs>400</Paragraphs>
  <Slides>26</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26</vt:i4>
      </vt:variant>
    </vt:vector>
  </HeadingPairs>
  <TitlesOfParts>
    <vt:vector size="46" baseType="lpstr">
      <vt:lpstr>Arial</vt:lpstr>
      <vt:lpstr>宋体</vt:lpstr>
      <vt:lpstr>Wingdings</vt:lpstr>
      <vt:lpstr>文鼎中特广告体</vt:lpstr>
      <vt:lpstr>创艺简行楷</vt:lpstr>
      <vt:lpstr>文悦青龙体 (非商业使用) W5</vt:lpstr>
      <vt:lpstr>方正毡笔黑简体</vt:lpstr>
      <vt:lpstr>黑体</vt:lpstr>
      <vt:lpstr>微软雅黑</vt:lpstr>
      <vt:lpstr>方正粗宋繁体</vt:lpstr>
      <vt:lpstr>Calibri</vt:lpstr>
      <vt:lpstr>等线</vt:lpstr>
      <vt:lpstr>禹卫行书字体</vt:lpstr>
      <vt:lpstr>Times New Roman</vt:lpstr>
      <vt:lpstr>Arial Unicode MS</vt:lpstr>
      <vt:lpstr>等线 Light</vt:lpstr>
      <vt:lpstr>Calibri Light</vt:lpstr>
      <vt:lpstr>Calibri</vt:lpstr>
      <vt:lpstr>方正康体简体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Administrator</cp:lastModifiedBy>
  <cp:revision>46</cp:revision>
  <dcterms:created xsi:type="dcterms:W3CDTF">2022-09-21T02:59:00Z</dcterms:created>
  <dcterms:modified xsi:type="dcterms:W3CDTF">2022-12-20T07:04:27Z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0A4F1EEF63E04F2BBE7002400D2E7060</vt:lpwstr>
  </property>
  <property fmtid="{D5CDD505-2E9C-101B-9397-08002B2CF9AE}" pid="3" name="KSOProductBuildVer">
    <vt:lpwstr>2052-11.1.0.12980</vt:lpwstr>
  </property>
</Properties>
</file>