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601200" cy="128016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8" userDrawn="1">
          <p15:clr>
            <a:srgbClr val="A4A3A4"/>
          </p15:clr>
        </p15:guide>
        <p15:guide id="2" pos="31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A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AD5A9F9-7530-4D36-939A-416A8300D3EC}" styleName="表样式 1">
    <a:wholeTbl>
      <a:tcTxStyle>
        <a:fontRef idx="none">
          <a:srgbClr val="000000"/>
        </a:fontRef>
      </a:tcTxStyle>
      <a:tcStyle>
        <a:tcBdr>
          <a:left>
            <a:ln w="12700" cmpd="sng">
              <a:solidFill>
                <a:schemeClr val="accent1"/>
              </a:solidFill>
              <a:prstDash val="solid"/>
            </a:ln>
          </a:left>
          <a:right>
            <a:ln w="12700" cmpd="sng">
              <a:solidFill>
                <a:schemeClr val="accent1"/>
              </a:solidFill>
              <a:prstDash val="solid"/>
            </a:ln>
          </a:right>
          <a:top>
            <a:ln w="12700" cmpd="sng">
              <a:solidFill>
                <a:schemeClr val="accent1"/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chemeClr val="accent1">
              <a:lumMod val="10000"/>
              <a:lumOff val="90000"/>
            </a:schemeClr>
          </a:solidFill>
        </a:fill>
      </a:tcStyle>
    </a:band2H>
    <a:band1V>
      <a:tcStyle>
        <a:tcBdr/>
        <a:fill>
          <a:solidFill>
            <a:schemeClr val="accent1">
              <a:lumMod val="10000"/>
              <a:lumOff val="90000"/>
            </a:scheme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 w="12700" cmpd="sng">
              <a:solidFill>
                <a:schemeClr val="accent1"/>
              </a:solidFill>
              <a:prstDash val="solid"/>
            </a:ln>
          </a:right>
          <a:top>
            <a:ln w="12700" cmpd="sng">
              <a:solidFill>
                <a:schemeClr val="accent1"/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20000"/>
              <a:lumOff val="80000"/>
            </a:scheme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 w="12700" cmpd="sng">
              <a:solidFill>
                <a:schemeClr val="accent1"/>
              </a:solidFill>
              <a:prstDash val="solid"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20000"/>
              <a:lumOff val="80000"/>
            </a:schemeClr>
          </a:solidFill>
        </a:fill>
      </a:tcStyle>
    </a:firstCol>
    <a:lastRow>
      <a:tcTxStyle b="on">
        <a:fontRef idx="none">
          <a:srgbClr val="FFFFFF"/>
        </a:fontRef>
      </a:tcTxStyle>
      <a:tcStyle>
        <a:tcBdr>
          <a:left>
            <a:ln w="12700" cmpd="sng">
              <a:solidFill>
                <a:schemeClr val="accent1"/>
              </a:solidFill>
              <a:prstDash val="solid"/>
            </a:ln>
          </a:left>
          <a:right>
            <a:ln w="12700" cmpd="sng">
              <a:solidFill>
                <a:schemeClr val="accent1"/>
              </a:solidFill>
              <a:prstDash val="solid"/>
            </a:ln>
          </a:right>
          <a:top>
            <a:ln w="12700" cmpd="sng">
              <a:solidFill>
                <a:schemeClr val="accent1"/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lastRow>
    <a:seCel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eCell>
    <a:swCel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wCell>
    <a:firstRow>
      <a:tcTxStyle b="on">
        <a:fontRef idx="none">
          <a:srgbClr val="FFFFFF"/>
        </a:fontRef>
      </a:tcTxStyle>
      <a:tcStyle>
        <a:tcBdr>
          <a:left>
            <a:ln w="12700" cmpd="sng">
              <a:solidFill>
                <a:schemeClr val="accent1"/>
              </a:solidFill>
              <a:prstDash val="solid"/>
            </a:ln>
          </a:left>
          <a:right>
            <a:ln w="12700" cmpd="sng">
              <a:solidFill>
                <a:schemeClr val="accent1"/>
              </a:solidFill>
              <a:prstDash val="solid"/>
            </a:ln>
          </a:right>
          <a:top>
            <a:ln w="12700" cmpd="sng">
              <a:solidFill>
                <a:schemeClr val="accent1"/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108"/>
      </p:cViewPr>
      <p:guideLst>
        <p:guide orient="horz" pos="4028"/>
        <p:guide pos="31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image" Target="../media/image9.jpeg"/><Relationship Id="rId5" Type="http://schemas.openxmlformats.org/officeDocument/2006/relationships/tags" Target="../tags/tag1.xml"/><Relationship Id="rId4" Type="http://schemas.openxmlformats.org/officeDocument/2006/relationships/image" Target="../media/image8.jpe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5.xml"/><Relationship Id="rId10" Type="http://schemas.openxmlformats.org/officeDocument/2006/relationships/image" Target="../media/image10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jpeg"/><Relationship Id="rId8" Type="http://schemas.openxmlformats.org/officeDocument/2006/relationships/tags" Target="../tags/tag11.xml"/><Relationship Id="rId7" Type="http://schemas.openxmlformats.org/officeDocument/2006/relationships/image" Target="../media/image38.jpeg"/><Relationship Id="rId6" Type="http://schemas.openxmlformats.org/officeDocument/2006/relationships/tags" Target="../tags/tag1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tags" Target="../tags/tag9.xml"/><Relationship Id="rId2" Type="http://schemas.openxmlformats.org/officeDocument/2006/relationships/image" Target="../media/image35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image" Target="../media/image40.jpeg"/><Relationship Id="rId10" Type="http://schemas.openxmlformats.org/officeDocument/2006/relationships/tags" Target="../tags/tag12.xml"/><Relationship Id="rId1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1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hyperlink" Target="mailto:wzqshhzdzb@163.com" TargetMode="External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/Users/Administrator/Desktop/20261016-090149.png20261016-090149"/>
          <p:cNvPicPr>
            <a:picLocks noChangeAspect="1"/>
          </p:cNvPicPr>
          <p:nvPr/>
        </p:nvPicPr>
        <p:blipFill>
          <a:blip r:embed="rId1"/>
          <a:srcRect l="21875" r="21875"/>
          <a:stretch>
            <a:fillRect/>
          </a:stretch>
        </p:blipFill>
        <p:spPr>
          <a:xfrm rot="21600000">
            <a:off x="0" y="0"/>
            <a:ext cx="9601200" cy="12801597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0" y="3079495"/>
            <a:ext cx="9601200" cy="1813560"/>
          </a:xfrm>
          <a:prstGeom prst="rect">
            <a:avLst/>
          </a:prstGeom>
          <a:solidFill>
            <a:srgbClr val="25627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10000"/>
              </a:lnSpc>
            </a:pPr>
            <a:r>
              <a:rPr sz="3900" b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乌拉特中旗石哈河镇</a:t>
            </a:r>
            <a:endParaRPr sz="3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4000"/>
              </a:lnSpc>
            </a:pPr>
            <a:r>
              <a:rPr sz="33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国土</a:t>
            </a:r>
            <a:r>
              <a:rPr sz="33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空间详细规划</a:t>
            </a:r>
            <a:endParaRPr sz="3300" b="1" kern="0" spc="5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3239135" y="5189220"/>
            <a:ext cx="3152775" cy="76123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96000"/>
              </a:lnSpc>
            </a:pPr>
            <a:r>
              <a:rPr sz="3300" b="1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公示稿</a:t>
            </a:r>
            <a:endParaRPr sz="3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100000"/>
              </a:lnSpc>
              <a:spcBef>
                <a:spcPts val="545"/>
              </a:spcBef>
            </a:pPr>
            <a:endParaRPr sz="1800" b="1" kern="0" spc="0" dirty="0">
              <a:solidFill>
                <a:srgbClr val="FFFFFF">
                  <a:alpha val="100000"/>
                </a:srgbClr>
              </a:solidFill>
              <a:latin typeface="方正小标宋简体" panose="02010600010101010101" charset="-122"/>
              <a:ea typeface="方正小标宋简体" panose="02010600010101010101" charset="-122"/>
              <a:cs typeface="方正小标宋简体" panose="0201060001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99360" y="12073890"/>
            <a:ext cx="4800600" cy="7150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 algn="ctr" rtl="0" eaLnBrk="0">
              <a:lnSpc>
                <a:spcPct val="100000"/>
              </a:lnSpc>
              <a:spcBef>
                <a:spcPts val="545"/>
              </a:spcBef>
            </a:pPr>
            <a:r>
              <a:rPr lang="zh-CN" altLang="en-US" b="1" kern="0" spc="-10" dirty="0">
                <a:solidFill>
                  <a:srgbClr val="FFFFFF">
                    <a:alpha val="100000"/>
                  </a:srgbClr>
                </a:solidFill>
                <a:latin typeface="方正小标宋简体" panose="02010600010101010101" charset="-122"/>
                <a:ea typeface="方正小标宋简体" panose="02010600010101010101" charset="-122"/>
                <a:cs typeface="方正小标宋简体" panose="02010600010101010101" charset="-122"/>
                <a:sym typeface="+mn-ea"/>
              </a:rPr>
              <a:t>乌拉特中旗石哈河镇人民政府</a:t>
            </a:r>
            <a:endParaRPr lang="zh-CN" altLang="en-US" sz="1800" b="1" kern="0" spc="-10" dirty="0">
              <a:solidFill>
                <a:srgbClr val="FFFFFF">
                  <a:alpha val="100000"/>
                </a:srgbClr>
              </a:solidFill>
              <a:latin typeface="方正小标宋简体" panose="02010600010101010101" charset="-122"/>
              <a:ea typeface="方正小标宋简体" panose="02010600010101010101" charset="-122"/>
              <a:cs typeface="方正小标宋简体" panose="02010600010101010101" charset="-122"/>
            </a:endParaRPr>
          </a:p>
          <a:p>
            <a:pPr marL="12700" algn="ctr" rtl="0" eaLnBrk="0">
              <a:lnSpc>
                <a:spcPct val="100000"/>
              </a:lnSpc>
              <a:spcBef>
                <a:spcPts val="545"/>
              </a:spcBef>
            </a:pPr>
            <a:r>
              <a:rPr b="1" kern="0" dirty="0">
                <a:solidFill>
                  <a:srgbClr val="FFFFFF">
                    <a:alpha val="100000"/>
                  </a:srgbClr>
                </a:solidFill>
                <a:latin typeface="方正小标宋简体" panose="02010600010101010101" charset="-122"/>
                <a:ea typeface="方正小标宋简体" panose="02010600010101010101" charset="-122"/>
                <a:cs typeface="方正小标宋简体" panose="02010600010101010101" charset="-122"/>
                <a:sym typeface="+mn-ea"/>
              </a:rPr>
              <a:t>202</a:t>
            </a:r>
            <a:r>
              <a:rPr lang="en-US" b="1" kern="0" dirty="0">
                <a:solidFill>
                  <a:srgbClr val="FFFFFF">
                    <a:alpha val="100000"/>
                  </a:srgbClr>
                </a:solidFill>
                <a:latin typeface="方正小标宋简体" panose="02010600010101010101" charset="-122"/>
                <a:ea typeface="方正小标宋简体" panose="02010600010101010101" charset="-122"/>
                <a:cs typeface="方正小标宋简体" panose="02010600010101010101" charset="-122"/>
                <a:sym typeface="+mn-ea"/>
              </a:rPr>
              <a:t>6</a:t>
            </a:r>
            <a:r>
              <a:rPr b="1" kern="0" dirty="0">
                <a:solidFill>
                  <a:srgbClr val="FFFFFF">
                    <a:alpha val="100000"/>
                  </a:srgbClr>
                </a:solidFill>
                <a:latin typeface="方正小标宋简体" panose="02010600010101010101" charset="-122"/>
                <a:ea typeface="方正小标宋简体" panose="02010600010101010101" charset="-122"/>
                <a:cs typeface="方正小标宋简体" panose="02010600010101010101" charset="-122"/>
                <a:sym typeface="+mn-ea"/>
              </a:rPr>
              <a:t>年</a:t>
            </a:r>
            <a:r>
              <a:rPr lang="en-US" b="1" kern="0" dirty="0">
                <a:solidFill>
                  <a:srgbClr val="FFFFFF">
                    <a:alpha val="100000"/>
                  </a:srgbClr>
                </a:solidFill>
                <a:latin typeface="方正小标宋简体" panose="02010600010101010101" charset="-122"/>
                <a:ea typeface="方正小标宋简体" panose="02010600010101010101" charset="-122"/>
                <a:cs typeface="方正小标宋简体" panose="02010600010101010101" charset="-122"/>
                <a:sym typeface="+mn-ea"/>
              </a:rPr>
              <a:t>10</a:t>
            </a:r>
            <a:r>
              <a:rPr b="1" kern="0" dirty="0">
                <a:solidFill>
                  <a:srgbClr val="FFFFFF">
                    <a:alpha val="100000"/>
                  </a:srgbClr>
                </a:solidFill>
                <a:latin typeface="方正小标宋简体" panose="02010600010101010101" charset="-122"/>
                <a:ea typeface="方正小标宋简体" panose="02010600010101010101" charset="-122"/>
                <a:cs typeface="方正小标宋简体" panose="02010600010101010101" charset="-122"/>
                <a:sym typeface="+mn-ea"/>
              </a:rPr>
              <a:t>月</a:t>
            </a:r>
            <a:endParaRPr lang="zh-CN" altLang="en-US" b="1" kern="0" dirty="0">
              <a:solidFill>
                <a:srgbClr val="FFFFFF">
                  <a:alpha val="100000"/>
                </a:srgbClr>
              </a:solidFill>
              <a:latin typeface="方正小标宋简体" panose="02010600010101010101" charset="-122"/>
              <a:ea typeface="方正小标宋简体" panose="02010600010101010101" charset="-122"/>
              <a:cs typeface="方正小标宋简体" panose="0201060001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 8"/>
          <p:cNvSpPr/>
          <p:nvPr/>
        </p:nvSpPr>
        <p:spPr>
          <a:xfrm>
            <a:off x="2382" y="0"/>
            <a:ext cx="9598817" cy="12799217"/>
          </a:xfrm>
          <a:prstGeom prst="rect">
            <a:avLst/>
          </a:prstGeom>
          <a:solidFill>
            <a:srgbClr val="17375E">
              <a:alpha val="4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" name="picture 10" descr="C:/Users/Administrator/Desktop/20261016-091005.png20261016-091005"/>
          <p:cNvPicPr>
            <a:picLocks noChangeAspect="1"/>
          </p:cNvPicPr>
          <p:nvPr/>
        </p:nvPicPr>
        <p:blipFill>
          <a:blip r:embed="rId1"/>
          <a:srcRect l="25007" r="25007"/>
          <a:stretch>
            <a:fillRect/>
          </a:stretch>
        </p:blipFill>
        <p:spPr>
          <a:xfrm rot="21600000">
            <a:off x="2540" y="0"/>
            <a:ext cx="9598660" cy="1280160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704850" y="984885"/>
            <a:ext cx="8114030" cy="91884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53060" algn="l" rtl="0" eaLnBrk="0">
              <a:lnSpc>
                <a:spcPct val="89000"/>
              </a:lnSpc>
            </a:pPr>
            <a:r>
              <a:rPr sz="4400" b="1" kern="0" spc="-40" dirty="0">
                <a:solidFill>
                  <a:srgbClr val="D8E4F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</a:t>
            </a:r>
            <a:r>
              <a:rPr sz="4400" b="1" kern="0" spc="50" dirty="0">
                <a:solidFill>
                  <a:srgbClr val="D8E4F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4400" b="1" kern="0" spc="-40" dirty="0">
                <a:solidFill>
                  <a:srgbClr val="D8E4F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言</a:t>
            </a:r>
            <a:endParaRPr sz="4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0" kern="0" spc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37845" algn="l" rtl="0" eaLnBrk="0">
              <a:lnSpc>
                <a:spcPct val="150000"/>
              </a:lnSpc>
              <a:spcBef>
                <a:spcPts val="605"/>
              </a:spcBef>
            </a:pPr>
            <a:endParaRPr sz="2000" kern="0" spc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37845" algn="l" rtl="0" eaLnBrk="0">
              <a:lnSpc>
                <a:spcPct val="150000"/>
              </a:lnSpc>
              <a:spcBef>
                <a:spcPts val="605"/>
              </a:spcBef>
            </a:pPr>
            <a:endParaRPr sz="2000" kern="0" spc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37845" algn="just" rtl="0" fontAlgn="auto">
              <a:lnSpc>
                <a:spcPct val="150000"/>
              </a:lnSpc>
              <a:spcBef>
                <a:spcPts val="605"/>
              </a:spcBef>
            </a:pP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国土空间详细规划是实施国土空间用途管制和核发建设</a:t>
            </a: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用地规划许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indent="2540" algn="just" rtl="0" fontAlgn="auto">
              <a:lnSpc>
                <a:spcPct val="150000"/>
              </a:lnSpc>
              <a:spcBef>
                <a:spcPts val="30"/>
              </a:spcBef>
            </a:pP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可证、建设工程许可证、乡村建设规划许可证等城乡建设项目规划许可</a:t>
            </a:r>
            <a:r>
              <a:rPr sz="20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以及实施城乡开发建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设、整治更新、保护修复活动的法定依据，是优化城乡空间结构、完善功能配置、激发发展活力的实施性政策工具。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 rtl="0" fontAlgn="auto">
              <a:lnSpc>
                <a:spcPct val="150000"/>
              </a:lnSpc>
            </a:pPr>
            <a:endParaRPr sz="1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 rtl="0" fontAlgn="auto">
              <a:lnSpc>
                <a:spcPct val="150000"/>
              </a:lnSpc>
            </a:pPr>
            <a:endParaRPr sz="1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28345" algn="just" rtl="0" fontAlgn="auto">
              <a:lnSpc>
                <a:spcPct val="150000"/>
              </a:lnSpc>
              <a:spcBef>
                <a:spcPts val="605"/>
              </a:spcBef>
            </a:pP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为深入贯彻党的二十大精神，深化“多规合一”改革，提高国土空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5240" indent="11430" algn="just" rtl="0" fontAlgn="auto">
              <a:lnSpc>
                <a:spcPct val="150000"/>
              </a:lnSpc>
              <a:spcBef>
                <a:spcPts val="0"/>
              </a:spcBef>
            </a:pP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间规划、建设、治理水平，促进城乡高质量发展，落实新发展理念</a:t>
            </a: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和生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态文明体制改革要求，做好新时代背景下国土空间详细规划编制工作，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3970" algn="just" rtl="0" fontAlgn="auto">
              <a:lnSpc>
                <a:spcPct val="150000"/>
              </a:lnSpc>
              <a:spcBef>
                <a:spcPts val="840"/>
              </a:spcBef>
            </a:pP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根据《自然资源部关于加强国土空间详细规划工作的通知》(自然资发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9210" algn="just" rtl="0" fontAlgn="auto">
              <a:lnSpc>
                <a:spcPct val="150000"/>
              </a:lnSpc>
              <a:spcBef>
                <a:spcPts val="1035"/>
              </a:spcBef>
            </a:pP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〔2023〕43号)、《关于转发</a:t>
            </a:r>
            <a:r>
              <a:rPr lang="en-US" altLang="zh-CN"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〈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自然资源部关于加强国土空</a:t>
            </a: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间详细规划工作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的通知</a:t>
            </a:r>
            <a:r>
              <a:rPr lang="en-US" altLang="zh-CN"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〉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并做好有关工作的通知》(内自然资字</a:t>
            </a:r>
            <a:r>
              <a:rPr sz="2000" kern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〔2023〕227号</a:t>
            </a: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)，</a:t>
            </a:r>
            <a:r>
              <a:rPr sz="2000" kern="0" spc="-4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以及《乌拉特中旗</a:t>
            </a:r>
            <a:r>
              <a:rPr sz="2000" kern="0" spc="-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石哈河镇国土空间规划(202</a:t>
            </a:r>
            <a:r>
              <a:rPr sz="2000" kern="0" spc="-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1-2035年)》，</a:t>
            </a:r>
            <a:r>
              <a:rPr sz="2000" kern="0" spc="38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000" kern="0" spc="-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特编制《乌拉特中旗石哈河镇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国土空间详细规划》(以下简称《规划》)</a:t>
            </a:r>
            <a:r>
              <a:rPr lang="zh-CN" sz="20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sz="2000" kern="0" spc="0" dirty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1933066" y="3125419"/>
            <a:ext cx="5735065" cy="569772"/>
            <a:chOff x="0" y="0"/>
            <a:chExt cx="5735065" cy="569772"/>
          </a:xfrm>
        </p:grpSpPr>
        <p:grpSp>
          <p:nvGrpSpPr>
            <p:cNvPr id="4" name="group 4"/>
            <p:cNvGrpSpPr/>
            <p:nvPr/>
          </p:nvGrpSpPr>
          <p:grpSpPr>
            <a:xfrm rot="21600000">
              <a:off x="0" y="0"/>
              <a:ext cx="5735065" cy="569772"/>
              <a:chOff x="0" y="0"/>
              <a:chExt cx="5735065" cy="569772"/>
            </a:xfrm>
          </p:grpSpPr>
          <p:sp>
            <p:nvSpPr>
              <p:cNvPr id="14" name="path 14"/>
              <p:cNvSpPr/>
              <p:nvPr/>
            </p:nvSpPr>
            <p:spPr>
              <a:xfrm>
                <a:off x="0" y="0"/>
                <a:ext cx="569772" cy="569772"/>
              </a:xfrm>
              <a:custGeom>
                <a:avLst/>
                <a:gdLst/>
                <a:ahLst/>
                <a:cxnLst/>
                <a:rect l="0" t="0" r="0" b="0"/>
                <a:pathLst>
                  <a:path w="897" h="897">
                    <a:moveTo>
                      <a:pt x="0" y="897"/>
                    </a:moveTo>
                    <a:lnTo>
                      <a:pt x="897" y="897"/>
                    </a:lnTo>
                    <a:lnTo>
                      <a:pt x="897" y="0"/>
                    </a:lnTo>
                    <a:lnTo>
                      <a:pt x="0" y="0"/>
                    </a:lnTo>
                    <a:lnTo>
                      <a:pt x="0" y="897"/>
                    </a:lnTo>
                    <a:close/>
                  </a:path>
                </a:pathLst>
              </a:custGeom>
              <a:solidFill>
                <a:srgbClr val="27697B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path 16"/>
              <p:cNvSpPr/>
              <p:nvPr/>
            </p:nvSpPr>
            <p:spPr>
              <a:xfrm>
                <a:off x="744855" y="0"/>
                <a:ext cx="4990210" cy="569772"/>
              </a:xfrm>
              <a:custGeom>
                <a:avLst/>
                <a:gdLst/>
                <a:ahLst/>
                <a:cxnLst/>
                <a:rect l="0" t="0" r="0" b="0"/>
                <a:pathLst>
                  <a:path w="7858" h="897">
                    <a:moveTo>
                      <a:pt x="0" y="897"/>
                    </a:moveTo>
                    <a:lnTo>
                      <a:pt x="7858" y="897"/>
                    </a:lnTo>
                    <a:lnTo>
                      <a:pt x="7858" y="0"/>
                    </a:lnTo>
                    <a:lnTo>
                      <a:pt x="0" y="0"/>
                    </a:lnTo>
                    <a:lnTo>
                      <a:pt x="0" y="897"/>
                    </a:lnTo>
                    <a:close/>
                  </a:path>
                </a:pathLst>
              </a:custGeom>
              <a:solidFill>
                <a:srgbClr val="ACD9E5">
                  <a:alpha val="52156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8"/>
            <p:cNvSpPr/>
            <p:nvPr/>
          </p:nvSpPr>
          <p:spPr>
            <a:xfrm>
              <a:off x="-12700" y="-12700"/>
              <a:ext cx="5760720" cy="5956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9710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2700" b="1" kern="0" spc="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r>
                <a:rPr sz="2700" b="1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2700" b="1" kern="0" spc="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规划概况</a:t>
              </a:r>
              <a:endParaRPr sz="2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1933066" y="3918915"/>
            <a:ext cx="5735065" cy="569772"/>
            <a:chOff x="0" y="0"/>
            <a:chExt cx="5735065" cy="569772"/>
          </a:xfrm>
        </p:grpSpPr>
        <p:grpSp>
          <p:nvGrpSpPr>
            <p:cNvPr id="8" name="group 8"/>
            <p:cNvGrpSpPr/>
            <p:nvPr/>
          </p:nvGrpSpPr>
          <p:grpSpPr>
            <a:xfrm rot="21600000">
              <a:off x="0" y="0"/>
              <a:ext cx="5735065" cy="569772"/>
              <a:chOff x="0" y="0"/>
              <a:chExt cx="5735065" cy="569772"/>
            </a:xfrm>
          </p:grpSpPr>
          <p:sp>
            <p:nvSpPr>
              <p:cNvPr id="20" name="path 20"/>
              <p:cNvSpPr/>
              <p:nvPr/>
            </p:nvSpPr>
            <p:spPr>
              <a:xfrm>
                <a:off x="0" y="0"/>
                <a:ext cx="569772" cy="569772"/>
              </a:xfrm>
              <a:custGeom>
                <a:avLst/>
                <a:gdLst/>
                <a:ahLst/>
                <a:cxnLst/>
                <a:rect l="0" t="0" r="0" b="0"/>
                <a:pathLst>
                  <a:path w="897" h="897">
                    <a:moveTo>
                      <a:pt x="0" y="897"/>
                    </a:moveTo>
                    <a:lnTo>
                      <a:pt x="897" y="897"/>
                    </a:lnTo>
                    <a:lnTo>
                      <a:pt x="897" y="0"/>
                    </a:lnTo>
                    <a:lnTo>
                      <a:pt x="0" y="0"/>
                    </a:lnTo>
                    <a:lnTo>
                      <a:pt x="0" y="897"/>
                    </a:lnTo>
                    <a:close/>
                  </a:path>
                </a:pathLst>
              </a:custGeom>
              <a:solidFill>
                <a:srgbClr val="27697B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path 22"/>
              <p:cNvSpPr/>
              <p:nvPr/>
            </p:nvSpPr>
            <p:spPr>
              <a:xfrm>
                <a:off x="744855" y="0"/>
                <a:ext cx="4990210" cy="569772"/>
              </a:xfrm>
              <a:custGeom>
                <a:avLst/>
                <a:gdLst/>
                <a:ahLst/>
                <a:cxnLst/>
                <a:rect l="0" t="0" r="0" b="0"/>
                <a:pathLst>
                  <a:path w="7858" h="897">
                    <a:moveTo>
                      <a:pt x="0" y="897"/>
                    </a:moveTo>
                    <a:lnTo>
                      <a:pt x="7858" y="897"/>
                    </a:lnTo>
                    <a:lnTo>
                      <a:pt x="7858" y="0"/>
                    </a:lnTo>
                    <a:lnTo>
                      <a:pt x="0" y="0"/>
                    </a:lnTo>
                    <a:lnTo>
                      <a:pt x="0" y="897"/>
                    </a:lnTo>
                    <a:close/>
                  </a:path>
                </a:pathLst>
              </a:custGeom>
              <a:solidFill>
                <a:srgbClr val="ACD9E5">
                  <a:alpha val="52156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textbox 24"/>
            <p:cNvSpPr/>
            <p:nvPr/>
          </p:nvSpPr>
          <p:spPr>
            <a:xfrm>
              <a:off x="-12700" y="-12700"/>
              <a:ext cx="5760720" cy="5956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5740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2700" b="1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    </a:t>
              </a:r>
              <a:r>
                <a:rPr sz="2700" b="1" kern="0" spc="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规划目标及空间结构</a:t>
              </a:r>
              <a:endParaRPr sz="2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1933066" y="4712410"/>
            <a:ext cx="5735065" cy="569772"/>
            <a:chOff x="0" y="0"/>
            <a:chExt cx="5735065" cy="569772"/>
          </a:xfrm>
        </p:grpSpPr>
        <p:grpSp>
          <p:nvGrpSpPr>
            <p:cNvPr id="12" name="group 12"/>
            <p:cNvGrpSpPr/>
            <p:nvPr/>
          </p:nvGrpSpPr>
          <p:grpSpPr>
            <a:xfrm rot="21600000">
              <a:off x="0" y="0"/>
              <a:ext cx="5735065" cy="569772"/>
              <a:chOff x="0" y="0"/>
              <a:chExt cx="5735065" cy="569772"/>
            </a:xfrm>
          </p:grpSpPr>
          <p:sp>
            <p:nvSpPr>
              <p:cNvPr id="26" name="path 26"/>
              <p:cNvSpPr/>
              <p:nvPr/>
            </p:nvSpPr>
            <p:spPr>
              <a:xfrm>
                <a:off x="0" y="0"/>
                <a:ext cx="569772" cy="569772"/>
              </a:xfrm>
              <a:custGeom>
                <a:avLst/>
                <a:gdLst/>
                <a:ahLst/>
                <a:cxnLst/>
                <a:rect l="0" t="0" r="0" b="0"/>
                <a:pathLst>
                  <a:path w="897" h="897">
                    <a:moveTo>
                      <a:pt x="0" y="897"/>
                    </a:moveTo>
                    <a:lnTo>
                      <a:pt x="897" y="897"/>
                    </a:lnTo>
                    <a:lnTo>
                      <a:pt x="897" y="0"/>
                    </a:lnTo>
                    <a:lnTo>
                      <a:pt x="0" y="0"/>
                    </a:lnTo>
                    <a:lnTo>
                      <a:pt x="0" y="897"/>
                    </a:lnTo>
                    <a:close/>
                  </a:path>
                </a:pathLst>
              </a:custGeom>
              <a:solidFill>
                <a:srgbClr val="27697B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path 28"/>
              <p:cNvSpPr/>
              <p:nvPr/>
            </p:nvSpPr>
            <p:spPr>
              <a:xfrm>
                <a:off x="744855" y="0"/>
                <a:ext cx="4990210" cy="569772"/>
              </a:xfrm>
              <a:custGeom>
                <a:avLst/>
                <a:gdLst/>
                <a:ahLst/>
                <a:cxnLst/>
                <a:rect l="0" t="0" r="0" b="0"/>
                <a:pathLst>
                  <a:path w="7858" h="897">
                    <a:moveTo>
                      <a:pt x="0" y="897"/>
                    </a:moveTo>
                    <a:lnTo>
                      <a:pt x="7858" y="897"/>
                    </a:lnTo>
                    <a:lnTo>
                      <a:pt x="7858" y="0"/>
                    </a:lnTo>
                    <a:lnTo>
                      <a:pt x="0" y="0"/>
                    </a:lnTo>
                    <a:lnTo>
                      <a:pt x="0" y="897"/>
                    </a:lnTo>
                    <a:close/>
                  </a:path>
                </a:pathLst>
              </a:custGeom>
              <a:solidFill>
                <a:srgbClr val="ACD9E5">
                  <a:alpha val="52156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textbox 30"/>
            <p:cNvSpPr/>
            <p:nvPr/>
          </p:nvSpPr>
          <p:spPr>
            <a:xfrm>
              <a:off x="-12700" y="-12700"/>
              <a:ext cx="5760720" cy="5956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4630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2700" b="1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r>
                <a:rPr sz="2700" b="1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2700" b="1" kern="0" spc="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详规单元</a:t>
              </a:r>
              <a:endParaRPr sz="2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" name="group 14"/>
          <p:cNvGrpSpPr/>
          <p:nvPr/>
        </p:nvGrpSpPr>
        <p:grpSpPr>
          <a:xfrm rot="21600000">
            <a:off x="1933066" y="5505907"/>
            <a:ext cx="5735065" cy="569772"/>
            <a:chOff x="0" y="0"/>
            <a:chExt cx="5735065" cy="569772"/>
          </a:xfrm>
        </p:grpSpPr>
        <p:grpSp>
          <p:nvGrpSpPr>
            <p:cNvPr id="5" name="group 16"/>
            <p:cNvGrpSpPr/>
            <p:nvPr/>
          </p:nvGrpSpPr>
          <p:grpSpPr>
            <a:xfrm rot="21600000">
              <a:off x="0" y="0"/>
              <a:ext cx="5735065" cy="569772"/>
              <a:chOff x="0" y="0"/>
              <a:chExt cx="5735065" cy="569772"/>
            </a:xfrm>
          </p:grpSpPr>
          <p:sp>
            <p:nvSpPr>
              <p:cNvPr id="32" name="path 32"/>
              <p:cNvSpPr/>
              <p:nvPr/>
            </p:nvSpPr>
            <p:spPr>
              <a:xfrm>
                <a:off x="0" y="0"/>
                <a:ext cx="569772" cy="569772"/>
              </a:xfrm>
              <a:custGeom>
                <a:avLst/>
                <a:gdLst/>
                <a:ahLst/>
                <a:cxnLst/>
                <a:rect l="0" t="0" r="0" b="0"/>
                <a:pathLst>
                  <a:path w="897" h="897">
                    <a:moveTo>
                      <a:pt x="0" y="897"/>
                    </a:moveTo>
                    <a:lnTo>
                      <a:pt x="897" y="897"/>
                    </a:lnTo>
                    <a:lnTo>
                      <a:pt x="897" y="0"/>
                    </a:lnTo>
                    <a:lnTo>
                      <a:pt x="0" y="0"/>
                    </a:lnTo>
                    <a:lnTo>
                      <a:pt x="0" y="897"/>
                    </a:lnTo>
                    <a:close/>
                  </a:path>
                </a:pathLst>
              </a:custGeom>
              <a:solidFill>
                <a:srgbClr val="27697B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path 34"/>
              <p:cNvSpPr/>
              <p:nvPr/>
            </p:nvSpPr>
            <p:spPr>
              <a:xfrm>
                <a:off x="744855" y="0"/>
                <a:ext cx="4990210" cy="569772"/>
              </a:xfrm>
              <a:custGeom>
                <a:avLst/>
                <a:gdLst/>
                <a:ahLst/>
                <a:cxnLst/>
                <a:rect l="0" t="0" r="0" b="0"/>
                <a:pathLst>
                  <a:path w="7858" h="897">
                    <a:moveTo>
                      <a:pt x="0" y="897"/>
                    </a:moveTo>
                    <a:lnTo>
                      <a:pt x="7858" y="897"/>
                    </a:lnTo>
                    <a:lnTo>
                      <a:pt x="7858" y="0"/>
                    </a:lnTo>
                    <a:lnTo>
                      <a:pt x="0" y="0"/>
                    </a:lnTo>
                    <a:lnTo>
                      <a:pt x="0" y="897"/>
                    </a:lnTo>
                    <a:close/>
                  </a:path>
                </a:pathLst>
              </a:custGeom>
              <a:solidFill>
                <a:srgbClr val="ACD9E5">
                  <a:alpha val="52156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textbox 36"/>
            <p:cNvSpPr/>
            <p:nvPr/>
          </p:nvSpPr>
          <p:spPr>
            <a:xfrm>
              <a:off x="-12700" y="-12700"/>
              <a:ext cx="5760720" cy="5956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92405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2700" b="1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    </a:t>
              </a:r>
              <a:r>
                <a:rPr sz="2700" b="1" kern="0" spc="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公共服务设施及支撑体系</a:t>
              </a:r>
              <a:endParaRPr sz="2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7" name="group 18"/>
          <p:cNvGrpSpPr/>
          <p:nvPr/>
        </p:nvGrpSpPr>
        <p:grpSpPr>
          <a:xfrm rot="21600000">
            <a:off x="1933066" y="6299403"/>
            <a:ext cx="5735065" cy="569772"/>
            <a:chOff x="0" y="0"/>
            <a:chExt cx="5735065" cy="569772"/>
          </a:xfrm>
        </p:grpSpPr>
        <p:grpSp>
          <p:nvGrpSpPr>
            <p:cNvPr id="9" name="group 20"/>
            <p:cNvGrpSpPr/>
            <p:nvPr/>
          </p:nvGrpSpPr>
          <p:grpSpPr>
            <a:xfrm rot="21600000">
              <a:off x="0" y="0"/>
              <a:ext cx="5735065" cy="569772"/>
              <a:chOff x="0" y="0"/>
              <a:chExt cx="5735065" cy="569772"/>
            </a:xfrm>
          </p:grpSpPr>
          <p:sp>
            <p:nvSpPr>
              <p:cNvPr id="38" name="path 38"/>
              <p:cNvSpPr/>
              <p:nvPr/>
            </p:nvSpPr>
            <p:spPr>
              <a:xfrm>
                <a:off x="0" y="0"/>
                <a:ext cx="569772" cy="569772"/>
              </a:xfrm>
              <a:custGeom>
                <a:avLst/>
                <a:gdLst/>
                <a:ahLst/>
                <a:cxnLst/>
                <a:rect l="0" t="0" r="0" b="0"/>
                <a:pathLst>
                  <a:path w="897" h="897">
                    <a:moveTo>
                      <a:pt x="0" y="897"/>
                    </a:moveTo>
                    <a:lnTo>
                      <a:pt x="897" y="897"/>
                    </a:lnTo>
                    <a:lnTo>
                      <a:pt x="897" y="0"/>
                    </a:lnTo>
                    <a:lnTo>
                      <a:pt x="0" y="0"/>
                    </a:lnTo>
                    <a:lnTo>
                      <a:pt x="0" y="897"/>
                    </a:lnTo>
                    <a:close/>
                  </a:path>
                </a:pathLst>
              </a:custGeom>
              <a:solidFill>
                <a:srgbClr val="27697B">
                  <a:alpha val="100000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path 40"/>
              <p:cNvSpPr/>
              <p:nvPr/>
            </p:nvSpPr>
            <p:spPr>
              <a:xfrm>
                <a:off x="744855" y="0"/>
                <a:ext cx="4990210" cy="569772"/>
              </a:xfrm>
              <a:custGeom>
                <a:avLst/>
                <a:gdLst/>
                <a:ahLst/>
                <a:cxnLst/>
                <a:rect l="0" t="0" r="0" b="0"/>
                <a:pathLst>
                  <a:path w="7858" h="897">
                    <a:moveTo>
                      <a:pt x="0" y="897"/>
                    </a:moveTo>
                    <a:lnTo>
                      <a:pt x="7858" y="897"/>
                    </a:lnTo>
                    <a:lnTo>
                      <a:pt x="7858" y="0"/>
                    </a:lnTo>
                    <a:lnTo>
                      <a:pt x="0" y="0"/>
                    </a:lnTo>
                    <a:lnTo>
                      <a:pt x="0" y="897"/>
                    </a:lnTo>
                    <a:close/>
                  </a:path>
                </a:pathLst>
              </a:custGeom>
              <a:solidFill>
                <a:srgbClr val="ACD9E5">
                  <a:alpha val="52156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textbox 42"/>
            <p:cNvSpPr/>
            <p:nvPr/>
          </p:nvSpPr>
          <p:spPr>
            <a:xfrm>
              <a:off x="-12700" y="-12700"/>
              <a:ext cx="5760720" cy="5956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6535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2700" b="1" kern="0" spc="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</a:t>
              </a:r>
              <a:r>
                <a:rPr sz="2700" b="1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2700" b="1" kern="0" spc="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实施建议</a:t>
              </a:r>
              <a:endParaRPr sz="2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4" name="textbox 44"/>
          <p:cNvSpPr/>
          <p:nvPr/>
        </p:nvSpPr>
        <p:spPr>
          <a:xfrm>
            <a:off x="1910617" y="2048481"/>
            <a:ext cx="1450975" cy="6750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4800" b="1" kern="0" spc="-47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r>
              <a:rPr sz="4800" b="1" kern="0" spc="82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800" b="1" kern="0" spc="-11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  <a:endParaRPr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JI_20260326100537_0396_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67680"/>
            <a:ext cx="9601200" cy="7233920"/>
          </a:xfrm>
          <a:prstGeom prst="rect">
            <a:avLst/>
          </a:prstGeom>
        </p:spPr>
      </p:pic>
      <p:sp>
        <p:nvSpPr>
          <p:cNvPr id="48" name="rect 48"/>
          <p:cNvSpPr/>
          <p:nvPr/>
        </p:nvSpPr>
        <p:spPr>
          <a:xfrm>
            <a:off x="0" y="0"/>
            <a:ext cx="9603105" cy="12793345"/>
          </a:xfrm>
          <a:prstGeom prst="rect">
            <a:avLst/>
          </a:prstGeom>
          <a:solidFill>
            <a:srgbClr val="17375E">
              <a:alpha val="4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50" name="table 50"/>
          <p:cNvGraphicFramePr>
            <a:graphicFrameLocks noGrp="1"/>
          </p:cNvGraphicFramePr>
          <p:nvPr/>
        </p:nvGraphicFramePr>
        <p:xfrm>
          <a:off x="5956300" y="0"/>
          <a:ext cx="2946400" cy="3057525"/>
        </p:xfrm>
        <a:graphic>
          <a:graphicData uri="http://schemas.openxmlformats.org/drawingml/2006/table">
            <a:tbl>
              <a:tblPr/>
              <a:tblGrid>
                <a:gridCol w="2946400"/>
              </a:tblGrid>
              <a:tr h="3057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2" name="textbox 52"/>
          <p:cNvSpPr/>
          <p:nvPr/>
        </p:nvSpPr>
        <p:spPr>
          <a:xfrm>
            <a:off x="5950111" y="3208266"/>
            <a:ext cx="2912110" cy="1768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56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规划概况</a:t>
            </a:r>
            <a:endParaRPr sz="5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7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  <a:spcBef>
                <a:spcPts val="545"/>
              </a:spcBef>
            </a:pPr>
            <a:r>
              <a:rPr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en-US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规划范围</a:t>
            </a: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9000"/>
              </a:lnSpc>
            </a:pP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9000"/>
              </a:lnSpc>
            </a:pPr>
            <a:r>
              <a:rPr lang="en-US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1.2</a:t>
            </a:r>
            <a:r>
              <a:rPr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规划原则</a:t>
            </a: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20152" y="1282468"/>
            <a:ext cx="1812309" cy="1456884"/>
          </a:xfrm>
          <a:prstGeom prst="rect">
            <a:avLst/>
          </a:prstGeom>
        </p:spPr>
      </p:pic>
      <p:sp>
        <p:nvSpPr>
          <p:cNvPr id="56" name="textbox 56"/>
          <p:cNvSpPr/>
          <p:nvPr/>
        </p:nvSpPr>
        <p:spPr>
          <a:xfrm>
            <a:off x="6394389" y="1194972"/>
            <a:ext cx="2144395" cy="1946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</a:pPr>
            <a:r>
              <a:rPr sz="14100" b="1" kern="0" spc="-3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14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613410" y="4928235"/>
            <a:ext cx="8340090" cy="1057275"/>
          </a:xfrm>
          <a:prstGeom prst="rect">
            <a:avLst/>
          </a:prstGeom>
          <a:solidFill>
            <a:srgbClr val="DAE9ED">
              <a:alpha val="7411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107950" tIns="0" rIns="107950" bIns="0"/>
          <a:lstStyle/>
          <a:p>
            <a:pPr algn="l" rtl="0" eaLnBrk="0">
              <a:lnSpc>
                <a:spcPct val="11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indent="438785" algn="just" rtl="0" eaLnBrk="0" fontAlgn="auto">
              <a:lnSpc>
                <a:spcPct val="150000"/>
              </a:lnSpc>
              <a:spcBef>
                <a:spcPts val="0"/>
              </a:spcBef>
            </a:pPr>
            <a:r>
              <a:rPr sz="2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详细规划范围为石哈河镇城镇开发边界</a:t>
            </a:r>
            <a:r>
              <a:rPr lang="zh-CN" sz="2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</a:t>
            </a:r>
            <a:r>
              <a:rPr sz="2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用地</a:t>
            </a:r>
            <a:r>
              <a:rPr lang="zh-CN" sz="2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范围</a:t>
            </a:r>
            <a:r>
              <a:rPr sz="2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kern="0" spc="-4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用地面积约</a:t>
            </a:r>
            <a:r>
              <a:rPr lang="en-US" sz="2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66.74</a:t>
            </a:r>
            <a:r>
              <a:rPr lang="zh-CN" altLang="en-US" sz="2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公顷</a:t>
            </a:r>
            <a:r>
              <a:rPr sz="20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2000" kern="0" spc="-4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2000" kern="0" spc="-10" dirty="0">
              <a:solidFill>
                <a:srgbClr val="000000">
                  <a:alpha val="100000"/>
                </a:srgbClr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623570" y="2181860"/>
            <a:ext cx="8317230" cy="1915795"/>
          </a:xfrm>
          <a:prstGeom prst="rect">
            <a:avLst/>
          </a:prstGeom>
          <a:solidFill>
            <a:srgbClr val="DAE9ED">
              <a:alpha val="7411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107950" tIns="0" rIns="107950" bIns="0" anchor="t" anchorCtr="0"/>
          <a:lstStyle/>
          <a:p>
            <a:pPr indent="457200" algn="just" rtl="0" eaLnBrk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哈河镇地处乌拉特中旗东南部，位于阴山北麓高塔梁脊地，西侧和北侧与新忽热苏木接壤，东连包头市固阳县、达尔罕茂明安联合旗，南接乌拉特前旗大佘太镇、小佘太镇，是乌拉特中旗连接包头市的重要纽带。石哈河镇政府驻格日楚鲁村，位于镇域东部，与旗政府所在地海流图镇相距80公里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0" y="25"/>
            <a:ext cx="6191250" cy="643255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algn="l" rtl="0" eaLnBrk="0">
              <a:lnSpc>
                <a:spcPct val="92000"/>
              </a:lnSpc>
              <a:spcBef>
                <a:spcPts val="5"/>
              </a:spcBef>
            </a:pPr>
            <a:r>
              <a:rPr sz="2700" b="1" kern="0" spc="50" dirty="0">
                <a:solidFill>
                  <a:srgbClr val="5863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  规划概况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67668" y="890734"/>
            <a:ext cx="2060575" cy="1203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700" b="1" kern="0" spc="3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1.1 规划范围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1640" algn="l" rtl="0" eaLnBrk="0">
              <a:lnSpc>
                <a:spcPct val="89000"/>
              </a:lnSpc>
              <a:spcBef>
                <a:spcPts val="5"/>
              </a:spcBef>
              <a:tabLst>
                <a:tab pos="520065" algn="l"/>
              </a:tabLst>
            </a:pPr>
            <a:r>
              <a:rPr sz="2400" b="1" kern="0" spc="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400" b="1" kern="0" spc="-1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研究范围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" name="path 90"/>
          <p:cNvSpPr/>
          <p:nvPr/>
        </p:nvSpPr>
        <p:spPr>
          <a:xfrm>
            <a:off x="699719" y="1590675"/>
            <a:ext cx="389839" cy="491108"/>
          </a:xfrm>
          <a:custGeom>
            <a:avLst/>
            <a:gdLst/>
            <a:ahLst/>
            <a:cxnLst/>
            <a:rect l="0" t="0" r="0" b="0"/>
            <a:pathLst>
              <a:path w="613" h="773">
                <a:moveTo>
                  <a:pt x="294" y="245"/>
                </a:moveTo>
                <a:cubicBezTo>
                  <a:pt x="282" y="248"/>
                  <a:pt x="271" y="254"/>
                  <a:pt x="262" y="262"/>
                </a:cubicBezTo>
                <a:cubicBezTo>
                  <a:pt x="244" y="280"/>
                  <a:pt x="239" y="307"/>
                  <a:pt x="249" y="330"/>
                </a:cubicBezTo>
                <a:cubicBezTo>
                  <a:pt x="258" y="354"/>
                  <a:pt x="281" y="369"/>
                  <a:pt x="306" y="369"/>
                </a:cubicBezTo>
                <a:cubicBezTo>
                  <a:pt x="341" y="369"/>
                  <a:pt x="369" y="341"/>
                  <a:pt x="369" y="306"/>
                </a:cubicBezTo>
                <a:cubicBezTo>
                  <a:pt x="369" y="281"/>
                  <a:pt x="354" y="259"/>
                  <a:pt x="330" y="249"/>
                </a:cubicBezTo>
                <a:cubicBezTo>
                  <a:pt x="319" y="244"/>
                  <a:pt x="306" y="243"/>
                  <a:pt x="294" y="245"/>
                </a:cubicBezTo>
                <a:moveTo>
                  <a:pt x="306" y="164"/>
                </a:moveTo>
                <a:cubicBezTo>
                  <a:pt x="385" y="164"/>
                  <a:pt x="449" y="228"/>
                  <a:pt x="449" y="306"/>
                </a:cubicBezTo>
                <a:cubicBezTo>
                  <a:pt x="449" y="364"/>
                  <a:pt x="414" y="416"/>
                  <a:pt x="361" y="439"/>
                </a:cubicBezTo>
                <a:cubicBezTo>
                  <a:pt x="308" y="461"/>
                  <a:pt x="246" y="449"/>
                  <a:pt x="205" y="408"/>
                </a:cubicBezTo>
                <a:cubicBezTo>
                  <a:pt x="165" y="367"/>
                  <a:pt x="152" y="305"/>
                  <a:pt x="174" y="252"/>
                </a:cubicBezTo>
                <a:cubicBezTo>
                  <a:pt x="197" y="198"/>
                  <a:pt x="249" y="164"/>
                  <a:pt x="306" y="164"/>
                </a:cubicBezTo>
                <a:moveTo>
                  <a:pt x="306" y="77"/>
                </a:moveTo>
                <a:cubicBezTo>
                  <a:pt x="181" y="77"/>
                  <a:pt x="80" y="178"/>
                  <a:pt x="80" y="304"/>
                </a:cubicBezTo>
                <a:cubicBezTo>
                  <a:pt x="80" y="429"/>
                  <a:pt x="306" y="649"/>
                  <a:pt x="306" y="649"/>
                </a:cubicBezTo>
                <a:cubicBezTo>
                  <a:pt x="306" y="649"/>
                  <a:pt x="533" y="429"/>
                  <a:pt x="533" y="304"/>
                </a:cubicBezTo>
                <a:cubicBezTo>
                  <a:pt x="533" y="178"/>
                  <a:pt x="431" y="77"/>
                  <a:pt x="306" y="77"/>
                </a:cubicBezTo>
                <a:moveTo>
                  <a:pt x="306" y="0"/>
                </a:moveTo>
                <a:cubicBezTo>
                  <a:pt x="476" y="0"/>
                  <a:pt x="613" y="137"/>
                  <a:pt x="613" y="307"/>
                </a:cubicBezTo>
                <a:cubicBezTo>
                  <a:pt x="613" y="476"/>
                  <a:pt x="306" y="773"/>
                  <a:pt x="306" y="773"/>
                </a:cubicBezTo>
                <a:cubicBezTo>
                  <a:pt x="306" y="773"/>
                  <a:pt x="0" y="476"/>
                  <a:pt x="0" y="307"/>
                </a:cubicBezTo>
                <a:cubicBezTo>
                  <a:pt x="0" y="137"/>
                  <a:pt x="137" y="0"/>
                  <a:pt x="306" y="0"/>
                </a:cubicBezTo>
              </a:path>
            </a:pathLst>
          </a:custGeom>
          <a:solidFill>
            <a:srgbClr val="235A7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2" name="textbox 92"/>
          <p:cNvSpPr/>
          <p:nvPr/>
        </p:nvSpPr>
        <p:spPr>
          <a:xfrm>
            <a:off x="687019" y="4263262"/>
            <a:ext cx="1731645" cy="516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1955" algn="l" rtl="0" eaLnBrk="0">
              <a:lnSpc>
                <a:spcPct val="89000"/>
              </a:lnSpc>
              <a:tabLst>
                <a:tab pos="502285" algn="l"/>
              </a:tabLst>
            </a:pPr>
            <a:r>
              <a:rPr sz="2400" b="1" kern="0" spc="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400" b="1" kern="0" spc="-1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规划范围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4" name="path 94"/>
          <p:cNvSpPr/>
          <p:nvPr/>
        </p:nvSpPr>
        <p:spPr>
          <a:xfrm>
            <a:off x="699719" y="4275962"/>
            <a:ext cx="389839" cy="491109"/>
          </a:xfrm>
          <a:custGeom>
            <a:avLst/>
            <a:gdLst/>
            <a:ahLst/>
            <a:cxnLst/>
            <a:rect l="0" t="0" r="0" b="0"/>
            <a:pathLst>
              <a:path w="613" h="773">
                <a:moveTo>
                  <a:pt x="294" y="245"/>
                </a:moveTo>
                <a:cubicBezTo>
                  <a:pt x="282" y="248"/>
                  <a:pt x="271" y="253"/>
                  <a:pt x="262" y="262"/>
                </a:cubicBezTo>
                <a:cubicBezTo>
                  <a:pt x="244" y="280"/>
                  <a:pt x="239" y="307"/>
                  <a:pt x="249" y="330"/>
                </a:cubicBezTo>
                <a:cubicBezTo>
                  <a:pt x="258" y="354"/>
                  <a:pt x="281" y="369"/>
                  <a:pt x="306" y="369"/>
                </a:cubicBezTo>
                <a:cubicBezTo>
                  <a:pt x="341" y="369"/>
                  <a:pt x="369" y="341"/>
                  <a:pt x="369" y="307"/>
                </a:cubicBezTo>
                <a:cubicBezTo>
                  <a:pt x="369" y="281"/>
                  <a:pt x="354" y="259"/>
                  <a:pt x="330" y="249"/>
                </a:cubicBezTo>
                <a:cubicBezTo>
                  <a:pt x="319" y="244"/>
                  <a:pt x="306" y="243"/>
                  <a:pt x="294" y="245"/>
                </a:cubicBezTo>
                <a:moveTo>
                  <a:pt x="306" y="164"/>
                </a:moveTo>
                <a:cubicBezTo>
                  <a:pt x="385" y="164"/>
                  <a:pt x="449" y="228"/>
                  <a:pt x="449" y="307"/>
                </a:cubicBezTo>
                <a:cubicBezTo>
                  <a:pt x="449" y="364"/>
                  <a:pt x="414" y="416"/>
                  <a:pt x="361" y="439"/>
                </a:cubicBezTo>
                <a:cubicBezTo>
                  <a:pt x="308" y="461"/>
                  <a:pt x="246" y="449"/>
                  <a:pt x="205" y="408"/>
                </a:cubicBezTo>
                <a:cubicBezTo>
                  <a:pt x="165" y="367"/>
                  <a:pt x="152" y="305"/>
                  <a:pt x="174" y="252"/>
                </a:cubicBezTo>
                <a:cubicBezTo>
                  <a:pt x="197" y="198"/>
                  <a:pt x="249" y="164"/>
                  <a:pt x="306" y="164"/>
                </a:cubicBezTo>
                <a:moveTo>
                  <a:pt x="306" y="77"/>
                </a:moveTo>
                <a:cubicBezTo>
                  <a:pt x="181" y="77"/>
                  <a:pt x="80" y="178"/>
                  <a:pt x="80" y="304"/>
                </a:cubicBezTo>
                <a:cubicBezTo>
                  <a:pt x="80" y="429"/>
                  <a:pt x="306" y="649"/>
                  <a:pt x="306" y="649"/>
                </a:cubicBezTo>
                <a:cubicBezTo>
                  <a:pt x="306" y="649"/>
                  <a:pt x="533" y="429"/>
                  <a:pt x="533" y="304"/>
                </a:cubicBezTo>
                <a:cubicBezTo>
                  <a:pt x="533" y="178"/>
                  <a:pt x="431" y="77"/>
                  <a:pt x="306" y="77"/>
                </a:cubicBezTo>
                <a:moveTo>
                  <a:pt x="306" y="0"/>
                </a:moveTo>
                <a:cubicBezTo>
                  <a:pt x="476" y="0"/>
                  <a:pt x="613" y="137"/>
                  <a:pt x="613" y="307"/>
                </a:cubicBezTo>
                <a:cubicBezTo>
                  <a:pt x="613" y="476"/>
                  <a:pt x="306" y="773"/>
                  <a:pt x="306" y="773"/>
                </a:cubicBezTo>
                <a:cubicBezTo>
                  <a:pt x="306" y="773"/>
                  <a:pt x="0" y="476"/>
                  <a:pt x="0" y="307"/>
                </a:cubicBezTo>
                <a:cubicBezTo>
                  <a:pt x="0" y="137"/>
                  <a:pt x="137" y="0"/>
                  <a:pt x="306" y="0"/>
                </a:cubicBezTo>
              </a:path>
            </a:pathLst>
          </a:custGeom>
          <a:solidFill>
            <a:srgbClr val="235A7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0" name="textbox 100"/>
          <p:cNvSpPr/>
          <p:nvPr/>
        </p:nvSpPr>
        <p:spPr>
          <a:xfrm>
            <a:off x="7305556" y="12319146"/>
            <a:ext cx="1805939" cy="215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规划镇区现状卫星图片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2" name="textbox 102"/>
          <p:cNvSpPr/>
          <p:nvPr/>
        </p:nvSpPr>
        <p:spPr>
          <a:xfrm>
            <a:off x="8216704" y="11877331"/>
            <a:ext cx="829310" cy="384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  <a:spcBef>
                <a:spcPts val="5"/>
              </a:spcBef>
            </a:pPr>
            <a:r>
              <a:rPr sz="10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城镇开发边界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06" name="table 106"/>
          <p:cNvGraphicFramePr>
            <a:graphicFrameLocks noGrp="1"/>
          </p:cNvGraphicFramePr>
          <p:nvPr/>
        </p:nvGraphicFramePr>
        <p:xfrm>
          <a:off x="7689850" y="11936437"/>
          <a:ext cx="405765" cy="166369"/>
        </p:xfrm>
        <a:graphic>
          <a:graphicData uri="http://schemas.openxmlformats.org/drawingml/2006/table">
            <a:tbl>
              <a:tblPr/>
              <a:tblGrid>
                <a:gridCol w="405765"/>
              </a:tblGrid>
              <a:tr h="1536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8" name="textbox 108"/>
          <p:cNvSpPr/>
          <p:nvPr/>
        </p:nvSpPr>
        <p:spPr>
          <a:xfrm>
            <a:off x="7713221" y="11625066"/>
            <a:ext cx="380365" cy="175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11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 例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696200" y="12001703"/>
            <a:ext cx="393318" cy="28575"/>
          </a:xfrm>
          <a:prstGeom prst="rect">
            <a:avLst/>
          </a:prstGeom>
        </p:spPr>
      </p:pic>
      <p:pic>
        <p:nvPicPr>
          <p:cNvPr id="4" name="图片 3" descr="150824103石哈河镇59区位图"/>
          <p:cNvPicPr>
            <a:picLocks noChangeAspect="1"/>
          </p:cNvPicPr>
          <p:nvPr/>
        </p:nvPicPr>
        <p:blipFill>
          <a:blip r:embed="rId2"/>
          <a:srcRect l="42493" t="56354" r="18728" b="5435"/>
          <a:stretch>
            <a:fillRect/>
          </a:stretch>
        </p:blipFill>
        <p:spPr>
          <a:xfrm>
            <a:off x="659130" y="9914255"/>
            <a:ext cx="3759200" cy="2620645"/>
          </a:xfrm>
          <a:prstGeom prst="rect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2" name="图片 1" descr="150824103石哈河镇59区位图"/>
          <p:cNvPicPr>
            <a:picLocks noChangeAspect="1"/>
          </p:cNvPicPr>
          <p:nvPr/>
        </p:nvPicPr>
        <p:blipFill>
          <a:blip r:embed="rId2"/>
          <a:srcRect l="42537" t="11890" r="19994" b="47117"/>
          <a:stretch>
            <a:fillRect/>
          </a:stretch>
        </p:blipFill>
        <p:spPr>
          <a:xfrm>
            <a:off x="659130" y="6562725"/>
            <a:ext cx="3759835" cy="2910205"/>
          </a:xfrm>
          <a:prstGeom prst="rect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</p:pic>
      <p:grpSp>
        <p:nvGrpSpPr>
          <p:cNvPr id="23" name="组合 22"/>
          <p:cNvGrpSpPr/>
          <p:nvPr/>
        </p:nvGrpSpPr>
        <p:grpSpPr>
          <a:xfrm>
            <a:off x="4724400" y="6325235"/>
            <a:ext cx="4295613" cy="3595370"/>
            <a:chOff x="331" y="2475"/>
            <a:chExt cx="9089" cy="7608"/>
          </a:xfrm>
        </p:grpSpPr>
        <p:pic>
          <p:nvPicPr>
            <p:cNvPr id="3" name="图片 2" descr="无标题"/>
            <p:cNvPicPr>
              <a:picLocks noChangeAspect="1"/>
            </p:cNvPicPr>
            <p:nvPr/>
          </p:nvPicPr>
          <p:blipFill>
            <a:blip r:embed="rId3"/>
            <a:srcRect l="7294" t="30731" r="8539" b="20074"/>
            <a:stretch>
              <a:fillRect/>
            </a:stretch>
          </p:blipFill>
          <p:spPr>
            <a:xfrm>
              <a:off x="331" y="2569"/>
              <a:ext cx="9089" cy="7514"/>
            </a:xfrm>
            <a:prstGeom prst="rect">
              <a:avLst/>
            </a:prstGeom>
          </p:spPr>
        </p:pic>
        <p:cxnSp>
          <p:nvCxnSpPr>
            <p:cNvPr id="5" name="肘形连接符 4"/>
            <p:cNvCxnSpPr/>
            <p:nvPr/>
          </p:nvCxnSpPr>
          <p:spPr>
            <a:xfrm rot="16200000">
              <a:off x="937" y="4254"/>
              <a:ext cx="1786" cy="305"/>
            </a:xfrm>
            <a:prstGeom prst="bentConnector3">
              <a:avLst>
                <a:gd name="adj1" fmla="val 49972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101" y="2953"/>
              <a:ext cx="2879" cy="779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1800">
                  <a:latin typeface="Arial" panose="020B0604020202020204" pitchFamily="34" charset="0"/>
                  <a:ea typeface="微软雅黑" panose="020B0503020204020204" charset="-122"/>
                </a:rPr>
                <a:t>白音厂汗</a:t>
              </a:r>
              <a:endParaRPr lang="zh-CN" altLang="en-US" sz="180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cxnSp>
          <p:nvCxnSpPr>
            <p:cNvPr id="8" name="肘形连接符 7"/>
            <p:cNvCxnSpPr/>
            <p:nvPr/>
          </p:nvCxnSpPr>
          <p:spPr>
            <a:xfrm rot="16200000" flipV="1">
              <a:off x="3934" y="4413"/>
              <a:ext cx="2885" cy="16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" name="肘形连接符 12"/>
            <p:cNvCxnSpPr/>
            <p:nvPr/>
          </p:nvCxnSpPr>
          <p:spPr>
            <a:xfrm rot="16200000">
              <a:off x="5705" y="4490"/>
              <a:ext cx="2442" cy="306"/>
            </a:xfrm>
            <a:prstGeom prst="bentConnector3">
              <a:avLst>
                <a:gd name="adj1" fmla="val 49959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4657" y="2475"/>
              <a:ext cx="1804" cy="779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1800">
                  <a:latin typeface="Arial" panose="020B0604020202020204" pitchFamily="34" charset="0"/>
                  <a:ea typeface="微软雅黑" panose="020B0503020204020204" charset="-122"/>
                </a:rPr>
                <a:t>镇区</a:t>
              </a:r>
              <a:endParaRPr lang="zh-CN" altLang="en-US" sz="180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460" y="2842"/>
              <a:ext cx="2819" cy="779"/>
            </a:xfrm>
            <a:prstGeom prst="rect">
              <a:avLst/>
            </a:prstGeom>
          </p:spPr>
          <p:txBody>
            <a:bodyPr wrap="square">
              <a:spAutoFit/>
              <a:extLst>
                <a:ext uri="{4A0BC546-FE56-4ADE-93B0-CB8AF2F6F144}">
                  <wpsdc:textFrameExt xmlns:wpsdc="http://www.wps.cn/officeDocument/2022/drawingmlCustomData" type="text"/>
                </a:ext>
              </a:extLst>
            </a:bodyPr>
            <a:p>
              <a:pPr algn="l"/>
              <a:r>
                <a:rPr lang="zh-CN" altLang="en-US" sz="1800">
                  <a:latin typeface="Arial" panose="020B0604020202020204" pitchFamily="34" charset="0"/>
                  <a:ea typeface="微软雅黑" panose="020B0503020204020204" charset="-122"/>
                </a:rPr>
                <a:t>双盛美</a:t>
              </a:r>
              <a:endParaRPr lang="zh-CN" altLang="en-US" sz="1800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pic>
        <p:nvPicPr>
          <p:cNvPr id="25" name="图片 24" descr="镇区"/>
          <p:cNvPicPr>
            <a:picLocks noChangeAspect="1"/>
          </p:cNvPicPr>
          <p:nvPr/>
        </p:nvPicPr>
        <p:blipFill>
          <a:blip r:embed="rId4"/>
          <a:srcRect l="11765" t="13315" r="15369" b="12778"/>
          <a:stretch>
            <a:fillRect/>
          </a:stretch>
        </p:blipFill>
        <p:spPr>
          <a:xfrm>
            <a:off x="6769100" y="9679305"/>
            <a:ext cx="2342515" cy="167767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8020050" y="11170920"/>
            <a:ext cx="1517015" cy="186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r>
              <a:rPr lang="zh-CN" altLang="en-US" sz="1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镇区：</a:t>
            </a:r>
            <a:r>
              <a:rPr lang="en-US" altLang="zh-CN" sz="1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54.87</a:t>
            </a:r>
            <a:r>
              <a:rPr lang="zh-CN" altLang="en-US" sz="1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公顷</a:t>
            </a:r>
            <a:endParaRPr lang="zh-CN" altLang="en-US" sz="10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800756" y="9679529"/>
            <a:ext cx="1935645" cy="1402901"/>
            <a:chOff x="10354" y="6060"/>
            <a:chExt cx="5260" cy="3812"/>
          </a:xfrm>
        </p:grpSpPr>
        <p:pic>
          <p:nvPicPr>
            <p:cNvPr id="28" name="图片 27" descr="白音厂汗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l="11562" t="5963" r="14675" b="2602"/>
            <a:stretch>
              <a:fillRect/>
            </a:stretch>
          </p:blipFill>
          <p:spPr>
            <a:xfrm>
              <a:off x="10354" y="6060"/>
              <a:ext cx="4804" cy="3811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>
              <p:custDataLst>
                <p:tags r:id="rId7"/>
              </p:custDataLst>
            </p:nvPr>
          </p:nvSpPr>
          <p:spPr>
            <a:xfrm>
              <a:off x="11443" y="9332"/>
              <a:ext cx="4171" cy="5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p>
              <a:pPr algn="ctr"/>
              <a:r>
                <a:rPr lang="zh-CN" altLang="en-US" sz="10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白音厂汗：</a:t>
              </a:r>
              <a:r>
                <a:rPr lang="en-US" altLang="zh-CN" sz="10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7.35</a:t>
              </a:r>
              <a:r>
                <a:rPr lang="zh-CN" altLang="en-US" sz="10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公顷</a:t>
              </a:r>
              <a:endParaRPr lang="zh-CN" altLang="en-US" sz="1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8"/>
            </p:custDataLst>
          </p:nvPr>
        </p:nvGrpSpPr>
        <p:grpSpPr>
          <a:xfrm>
            <a:off x="4800677" y="11112044"/>
            <a:ext cx="1766929" cy="1446762"/>
            <a:chOff x="6002" y="16860"/>
            <a:chExt cx="3040" cy="2759"/>
          </a:xfrm>
        </p:grpSpPr>
        <p:pic>
          <p:nvPicPr>
            <p:cNvPr id="31" name="图片 30" descr="双盛美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rcRect l="11353" t="2620" r="14885" b="2602"/>
            <a:stretch>
              <a:fillRect/>
            </a:stretch>
          </p:blipFill>
          <p:spPr>
            <a:xfrm>
              <a:off x="6002" y="16860"/>
              <a:ext cx="3039" cy="2759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>
              <p:custDataLst>
                <p:tags r:id="rId11"/>
              </p:custDataLst>
            </p:nvPr>
          </p:nvSpPr>
          <p:spPr>
            <a:xfrm>
              <a:off x="6902" y="19181"/>
              <a:ext cx="2140" cy="4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p>
              <a:pPr algn="ctr"/>
              <a:r>
                <a:rPr lang="zh-CN" altLang="en-US" sz="10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双盛美：</a:t>
              </a:r>
              <a:r>
                <a:rPr lang="en-US" altLang="zh-CN" sz="10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4.52</a:t>
              </a:r>
              <a:r>
                <a:rPr lang="zh-CN" altLang="en-US" sz="1000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公顷</a:t>
              </a:r>
              <a:endParaRPr lang="zh-CN" altLang="en-US" sz="10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 114"/>
          <p:cNvSpPr/>
          <p:nvPr/>
        </p:nvSpPr>
        <p:spPr>
          <a:xfrm>
            <a:off x="1362837" y="4147819"/>
            <a:ext cx="3844163" cy="497967"/>
          </a:xfrm>
          <a:prstGeom prst="rect">
            <a:avLst/>
          </a:prstGeom>
          <a:solidFill>
            <a:srgbClr val="25627D">
              <a:alpha val="8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6" name="path 116"/>
          <p:cNvSpPr/>
          <p:nvPr/>
        </p:nvSpPr>
        <p:spPr>
          <a:xfrm>
            <a:off x="639483" y="4150359"/>
            <a:ext cx="1446745" cy="1446656"/>
          </a:xfrm>
          <a:custGeom>
            <a:avLst/>
            <a:gdLst/>
            <a:ahLst/>
            <a:cxnLst/>
            <a:rect l="0" t="0" r="0" b="0"/>
            <a:pathLst>
              <a:path w="2278" h="2278">
                <a:moveTo>
                  <a:pt x="50" y="1139"/>
                </a:moveTo>
                <a:cubicBezTo>
                  <a:pt x="50" y="537"/>
                  <a:pt x="537" y="50"/>
                  <a:pt x="1139" y="50"/>
                </a:cubicBezTo>
                <a:cubicBezTo>
                  <a:pt x="1740" y="50"/>
                  <a:pt x="2228" y="537"/>
                  <a:pt x="2228" y="1139"/>
                </a:cubicBezTo>
                <a:cubicBezTo>
                  <a:pt x="2228" y="1740"/>
                  <a:pt x="1740" y="2228"/>
                  <a:pt x="1139" y="2228"/>
                </a:cubicBezTo>
                <a:cubicBezTo>
                  <a:pt x="537" y="2228"/>
                  <a:pt x="50" y="1740"/>
                  <a:pt x="50" y="1139"/>
                </a:cubicBezTo>
              </a:path>
            </a:pathLst>
          </a:custGeom>
          <a:noFill/>
          <a:ln w="63500" cap="flat">
            <a:solidFill>
              <a:srgbClr val="A6A6A6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8" name="textbox 118"/>
          <p:cNvSpPr/>
          <p:nvPr/>
        </p:nvSpPr>
        <p:spPr>
          <a:xfrm>
            <a:off x="758190" y="4260850"/>
            <a:ext cx="8240395" cy="20307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8270" algn="l" rtl="0" eaLnBrk="0">
              <a:lnSpc>
                <a:spcPct val="89000"/>
              </a:lnSpc>
            </a:pPr>
            <a:r>
              <a:rPr sz="2400" b="1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以人为本</a:t>
            </a:r>
            <a:r>
              <a:rPr sz="2400" b="1" kern="0" spc="-3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，注重民生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0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7460" indent="-212725" algn="l" rtl="0" eaLnBrk="0">
              <a:lnSpc>
                <a:spcPct val="142000"/>
              </a:lnSpc>
              <a:spcBef>
                <a:spcPts val="5"/>
              </a:spcBef>
              <a:tabLst>
                <a:tab pos="1195705" algn="l"/>
              </a:tabLst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18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深入践行以人民为中心的发展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思想</a:t>
            </a:r>
            <a:r>
              <a:rPr sz="18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，坚持把改善民生作为规划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的出发点和落脚点</a:t>
            </a:r>
            <a:r>
              <a:rPr sz="18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，集中力量解决群众各项</a:t>
            </a:r>
            <a:r>
              <a:rPr sz="18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急难愁盼问题</a:t>
            </a:r>
            <a:r>
              <a:rPr sz="18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，补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齐公共服务、公园绿地、停车位等民生短板。在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尊重主导功能分区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的前提下，</a:t>
            </a:r>
            <a:r>
              <a:rPr sz="1800" kern="0" spc="-4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引导功能复合使用</a:t>
            </a:r>
            <a:r>
              <a:rPr sz="18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，提高城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市活力。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2" name="group 32"/>
          <p:cNvGrpSpPr/>
          <p:nvPr/>
        </p:nvGrpSpPr>
        <p:grpSpPr>
          <a:xfrm rot="21600000">
            <a:off x="950696" y="4674361"/>
            <a:ext cx="862990" cy="441452"/>
            <a:chOff x="0" y="0"/>
            <a:chExt cx="862990" cy="441452"/>
          </a:xfrm>
        </p:grpSpPr>
        <p:sp>
          <p:nvSpPr>
            <p:cNvPr id="120" name="path 120"/>
            <p:cNvSpPr/>
            <p:nvPr/>
          </p:nvSpPr>
          <p:spPr>
            <a:xfrm>
              <a:off x="438556" y="168783"/>
              <a:ext cx="12446" cy="14604"/>
            </a:xfrm>
            <a:custGeom>
              <a:avLst/>
              <a:gdLst/>
              <a:ahLst/>
              <a:cxnLst/>
              <a:rect l="0" t="0" r="0" b="0"/>
              <a:pathLst>
                <a:path w="19" h="22">
                  <a:moveTo>
                    <a:pt x="13" y="0"/>
                  </a:moveTo>
                  <a:cubicBezTo>
                    <a:pt x="13" y="0"/>
                    <a:pt x="4" y="8"/>
                    <a:pt x="3" y="11"/>
                  </a:cubicBezTo>
                  <a:cubicBezTo>
                    <a:pt x="1" y="14"/>
                    <a:pt x="0" y="21"/>
                    <a:pt x="6" y="22"/>
                  </a:cubicBezTo>
                  <a:cubicBezTo>
                    <a:pt x="13" y="22"/>
                    <a:pt x="15" y="21"/>
                    <a:pt x="16" y="18"/>
                  </a:cubicBezTo>
                  <a:cubicBezTo>
                    <a:pt x="17" y="15"/>
                    <a:pt x="19" y="5"/>
                    <a:pt x="19" y="5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F4A26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2" name="path 122"/>
            <p:cNvSpPr/>
            <p:nvPr/>
          </p:nvSpPr>
          <p:spPr>
            <a:xfrm>
              <a:off x="431317" y="176656"/>
              <a:ext cx="27813" cy="27432"/>
            </a:xfrm>
            <a:custGeom>
              <a:avLst/>
              <a:gdLst/>
              <a:ahLst/>
              <a:cxnLst/>
              <a:rect l="0" t="0" r="0" b="0"/>
              <a:pathLst>
                <a:path w="43" h="43">
                  <a:moveTo>
                    <a:pt x="2" y="35"/>
                  </a:moveTo>
                  <a:cubicBezTo>
                    <a:pt x="2" y="35"/>
                    <a:pt x="1" y="34"/>
                    <a:pt x="1" y="34"/>
                  </a:cubicBezTo>
                  <a:cubicBezTo>
                    <a:pt x="1" y="33"/>
                    <a:pt x="0" y="15"/>
                    <a:pt x="8" y="5"/>
                  </a:cubicBezTo>
                  <a:cubicBezTo>
                    <a:pt x="11" y="2"/>
                    <a:pt x="15" y="0"/>
                    <a:pt x="20" y="0"/>
                  </a:cubicBezTo>
                  <a:cubicBezTo>
                    <a:pt x="34" y="0"/>
                    <a:pt x="36" y="13"/>
                    <a:pt x="38" y="24"/>
                  </a:cubicBezTo>
                  <a:cubicBezTo>
                    <a:pt x="39" y="30"/>
                    <a:pt x="40" y="37"/>
                    <a:pt x="43" y="40"/>
                  </a:cubicBezTo>
                  <a:cubicBezTo>
                    <a:pt x="43" y="41"/>
                    <a:pt x="43" y="42"/>
                    <a:pt x="43" y="42"/>
                  </a:cubicBezTo>
                  <a:cubicBezTo>
                    <a:pt x="42" y="43"/>
                    <a:pt x="41" y="43"/>
                    <a:pt x="41" y="42"/>
                  </a:cubicBezTo>
                  <a:cubicBezTo>
                    <a:pt x="37" y="38"/>
                    <a:pt x="36" y="31"/>
                    <a:pt x="35" y="24"/>
                  </a:cubicBezTo>
                  <a:cubicBezTo>
                    <a:pt x="34" y="13"/>
                    <a:pt x="32" y="2"/>
                    <a:pt x="20" y="2"/>
                  </a:cubicBezTo>
                  <a:cubicBezTo>
                    <a:pt x="16" y="3"/>
                    <a:pt x="12" y="4"/>
                    <a:pt x="10" y="7"/>
                  </a:cubicBezTo>
                  <a:cubicBezTo>
                    <a:pt x="2" y="16"/>
                    <a:pt x="4" y="33"/>
                    <a:pt x="4" y="33"/>
                  </a:cubicBezTo>
                  <a:cubicBezTo>
                    <a:pt x="4" y="34"/>
                    <a:pt x="3" y="35"/>
                    <a:pt x="3" y="35"/>
                  </a:cubicBezTo>
                  <a:cubicBezTo>
                    <a:pt x="3" y="35"/>
                    <a:pt x="3" y="35"/>
                    <a:pt x="2" y="35"/>
                  </a:cubicBezTo>
                </a:path>
              </a:pathLst>
            </a:custGeom>
            <a:solidFill>
              <a:srgbClr val="6692D3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4" name="path 124"/>
            <p:cNvSpPr/>
            <p:nvPr/>
          </p:nvSpPr>
          <p:spPr>
            <a:xfrm>
              <a:off x="396138" y="195326"/>
              <a:ext cx="18161" cy="71627"/>
            </a:xfrm>
            <a:custGeom>
              <a:avLst/>
              <a:gdLst/>
              <a:ahLst/>
              <a:cxnLst/>
              <a:rect l="0" t="0" r="0" b="0"/>
              <a:pathLst>
                <a:path w="28" h="112">
                  <a:moveTo>
                    <a:pt x="10" y="0"/>
                  </a:moveTo>
                  <a:lnTo>
                    <a:pt x="0" y="104"/>
                  </a:lnTo>
                  <a:lnTo>
                    <a:pt x="19" y="105"/>
                  </a:lnTo>
                  <a:lnTo>
                    <a:pt x="28" y="112"/>
                  </a:lnTo>
                  <a:lnTo>
                    <a:pt x="23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DB0F4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path 126"/>
            <p:cNvSpPr/>
            <p:nvPr/>
          </p:nvSpPr>
          <p:spPr>
            <a:xfrm>
              <a:off x="411251" y="195580"/>
              <a:ext cx="83439" cy="71373"/>
            </a:xfrm>
            <a:custGeom>
              <a:avLst/>
              <a:gdLst/>
              <a:ahLst/>
              <a:cxnLst/>
              <a:rect l="0" t="0" r="0" b="0"/>
              <a:pathLst>
                <a:path w="131" h="112">
                  <a:moveTo>
                    <a:pt x="0" y="0"/>
                  </a:moveTo>
                  <a:lnTo>
                    <a:pt x="116" y="0"/>
                  </a:lnTo>
                  <a:lnTo>
                    <a:pt x="131" y="109"/>
                  </a:lnTo>
                  <a:lnTo>
                    <a:pt x="4" y="1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974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8" name="path 128"/>
            <p:cNvSpPr/>
            <p:nvPr/>
          </p:nvSpPr>
          <p:spPr>
            <a:xfrm>
              <a:off x="433984" y="175260"/>
              <a:ext cx="30480" cy="25780"/>
            </a:xfrm>
            <a:custGeom>
              <a:avLst/>
              <a:gdLst/>
              <a:ahLst/>
              <a:cxnLst/>
              <a:rect l="0" t="0" r="0" b="0"/>
              <a:pathLst>
                <a:path w="48" h="40">
                  <a:moveTo>
                    <a:pt x="6" y="40"/>
                  </a:moveTo>
                  <a:cubicBezTo>
                    <a:pt x="6" y="40"/>
                    <a:pt x="5" y="40"/>
                    <a:pt x="5" y="39"/>
                  </a:cubicBezTo>
                  <a:cubicBezTo>
                    <a:pt x="5" y="38"/>
                    <a:pt x="0" y="21"/>
                    <a:pt x="6" y="10"/>
                  </a:cubicBezTo>
                  <a:cubicBezTo>
                    <a:pt x="8" y="6"/>
                    <a:pt x="12" y="4"/>
                    <a:pt x="17" y="3"/>
                  </a:cubicBezTo>
                  <a:cubicBezTo>
                    <a:pt x="31" y="0"/>
                    <a:pt x="35" y="12"/>
                    <a:pt x="39" y="22"/>
                  </a:cubicBezTo>
                  <a:cubicBezTo>
                    <a:pt x="41" y="29"/>
                    <a:pt x="43" y="35"/>
                    <a:pt x="47" y="38"/>
                  </a:cubicBezTo>
                  <a:cubicBezTo>
                    <a:pt x="48" y="38"/>
                    <a:pt x="48" y="39"/>
                    <a:pt x="47" y="40"/>
                  </a:cubicBezTo>
                  <a:cubicBezTo>
                    <a:pt x="47" y="40"/>
                    <a:pt x="46" y="40"/>
                    <a:pt x="46" y="40"/>
                  </a:cubicBezTo>
                  <a:cubicBezTo>
                    <a:pt x="41" y="36"/>
                    <a:pt x="39" y="30"/>
                    <a:pt x="37" y="23"/>
                  </a:cubicBezTo>
                  <a:cubicBezTo>
                    <a:pt x="33" y="12"/>
                    <a:pt x="29" y="2"/>
                    <a:pt x="17" y="5"/>
                  </a:cubicBezTo>
                  <a:cubicBezTo>
                    <a:pt x="13" y="6"/>
                    <a:pt x="10" y="8"/>
                    <a:pt x="8" y="12"/>
                  </a:cubicBezTo>
                  <a:cubicBezTo>
                    <a:pt x="2" y="22"/>
                    <a:pt x="7" y="38"/>
                    <a:pt x="7" y="38"/>
                  </a:cubicBezTo>
                  <a:cubicBezTo>
                    <a:pt x="8" y="39"/>
                    <a:pt x="7" y="40"/>
                    <a:pt x="7" y="40"/>
                  </a:cubicBezTo>
                  <a:cubicBezTo>
                    <a:pt x="6" y="40"/>
                    <a:pt x="6" y="40"/>
                    <a:pt x="6" y="40"/>
                  </a:cubicBezTo>
                </a:path>
              </a:pathLst>
            </a:custGeom>
            <a:solidFill>
              <a:srgbClr val="8CB4F4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0" name="path 130"/>
            <p:cNvSpPr/>
            <p:nvPr/>
          </p:nvSpPr>
          <p:spPr>
            <a:xfrm>
              <a:off x="408584" y="195580"/>
              <a:ext cx="5715" cy="71373"/>
            </a:xfrm>
            <a:custGeom>
              <a:avLst/>
              <a:gdLst/>
              <a:ahLst/>
              <a:cxnLst/>
              <a:rect l="0" t="0" r="0" b="0"/>
              <a:pathLst>
                <a:path w="9" h="112">
                  <a:moveTo>
                    <a:pt x="0" y="105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9" y="112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9DB0F4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2" name="path 132"/>
            <p:cNvSpPr/>
            <p:nvPr/>
          </p:nvSpPr>
          <p:spPr>
            <a:xfrm>
              <a:off x="451637" y="6222"/>
              <a:ext cx="94234" cy="102361"/>
            </a:xfrm>
            <a:custGeom>
              <a:avLst/>
              <a:gdLst/>
              <a:ahLst/>
              <a:cxnLst/>
              <a:rect l="0" t="0" r="0" b="0"/>
              <a:pathLst>
                <a:path w="148" h="161">
                  <a:moveTo>
                    <a:pt x="51" y="1"/>
                  </a:moveTo>
                  <a:cubicBezTo>
                    <a:pt x="51" y="1"/>
                    <a:pt x="68" y="0"/>
                    <a:pt x="82" y="9"/>
                  </a:cubicBezTo>
                  <a:cubicBezTo>
                    <a:pt x="97" y="19"/>
                    <a:pt x="97" y="53"/>
                    <a:pt x="110" y="59"/>
                  </a:cubicBezTo>
                  <a:cubicBezTo>
                    <a:pt x="123" y="64"/>
                    <a:pt x="141" y="73"/>
                    <a:pt x="140" y="91"/>
                  </a:cubicBezTo>
                  <a:cubicBezTo>
                    <a:pt x="138" y="108"/>
                    <a:pt x="132" y="114"/>
                    <a:pt x="140" y="124"/>
                  </a:cubicBezTo>
                  <a:cubicBezTo>
                    <a:pt x="148" y="135"/>
                    <a:pt x="134" y="161"/>
                    <a:pt x="111" y="153"/>
                  </a:cubicBezTo>
                  <a:cubicBezTo>
                    <a:pt x="87" y="145"/>
                    <a:pt x="14" y="121"/>
                    <a:pt x="7" y="107"/>
                  </a:cubicBezTo>
                  <a:cubicBezTo>
                    <a:pt x="0" y="94"/>
                    <a:pt x="3" y="78"/>
                    <a:pt x="11" y="64"/>
                  </a:cubicBezTo>
                  <a:cubicBezTo>
                    <a:pt x="18" y="51"/>
                    <a:pt x="1" y="5"/>
                    <a:pt x="51" y="1"/>
                  </a:cubicBezTo>
                </a:path>
              </a:pathLst>
            </a:custGeom>
            <a:solidFill>
              <a:srgbClr val="16356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4" name="path 134"/>
            <p:cNvSpPr/>
            <p:nvPr/>
          </p:nvSpPr>
          <p:spPr>
            <a:xfrm>
              <a:off x="444144" y="72770"/>
              <a:ext cx="28701" cy="100710"/>
            </a:xfrm>
            <a:custGeom>
              <a:avLst/>
              <a:gdLst/>
              <a:ahLst/>
              <a:cxnLst/>
              <a:rect l="0" t="0" r="0" b="0"/>
              <a:pathLst>
                <a:path w="45" h="158">
                  <a:moveTo>
                    <a:pt x="35" y="0"/>
                  </a:moveTo>
                  <a:cubicBezTo>
                    <a:pt x="35" y="0"/>
                    <a:pt x="18" y="4"/>
                    <a:pt x="13" y="27"/>
                  </a:cubicBezTo>
                  <a:cubicBezTo>
                    <a:pt x="9" y="49"/>
                    <a:pt x="13" y="96"/>
                    <a:pt x="9" y="111"/>
                  </a:cubicBezTo>
                  <a:cubicBezTo>
                    <a:pt x="5" y="126"/>
                    <a:pt x="0" y="153"/>
                    <a:pt x="0" y="153"/>
                  </a:cubicBezTo>
                  <a:cubicBezTo>
                    <a:pt x="0" y="153"/>
                    <a:pt x="5" y="158"/>
                    <a:pt x="12" y="158"/>
                  </a:cubicBezTo>
                  <a:cubicBezTo>
                    <a:pt x="12" y="158"/>
                    <a:pt x="44" y="111"/>
                    <a:pt x="45" y="98"/>
                  </a:cubicBezTo>
                  <a:cubicBezTo>
                    <a:pt x="45" y="85"/>
                    <a:pt x="35" y="0"/>
                    <a:pt x="35" y="0"/>
                  </a:cubicBezTo>
                </a:path>
              </a:pathLst>
            </a:custGeom>
            <a:solidFill>
              <a:srgbClr val="FEF4B8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6" name="path 136"/>
            <p:cNvSpPr/>
            <p:nvPr/>
          </p:nvSpPr>
          <p:spPr>
            <a:xfrm>
              <a:off x="448716" y="49403"/>
              <a:ext cx="75311" cy="152780"/>
            </a:xfrm>
            <a:custGeom>
              <a:avLst/>
              <a:gdLst/>
              <a:ahLst/>
              <a:cxnLst/>
              <a:rect l="0" t="0" r="0" b="0"/>
              <a:pathLst>
                <a:path w="118" h="240">
                  <a:moveTo>
                    <a:pt x="111" y="190"/>
                  </a:moveTo>
                  <a:cubicBezTo>
                    <a:pt x="100" y="164"/>
                    <a:pt x="93" y="156"/>
                    <a:pt x="94" y="148"/>
                  </a:cubicBezTo>
                  <a:cubicBezTo>
                    <a:pt x="95" y="142"/>
                    <a:pt x="91" y="34"/>
                    <a:pt x="91" y="34"/>
                  </a:cubicBezTo>
                  <a:cubicBezTo>
                    <a:pt x="89" y="34"/>
                    <a:pt x="87" y="33"/>
                    <a:pt x="85" y="33"/>
                  </a:cubicBezTo>
                  <a:cubicBezTo>
                    <a:pt x="80" y="32"/>
                    <a:pt x="76" y="29"/>
                    <a:pt x="75" y="24"/>
                  </a:cubicBezTo>
                  <a:cubicBezTo>
                    <a:pt x="73" y="18"/>
                    <a:pt x="71" y="10"/>
                    <a:pt x="71" y="0"/>
                  </a:cubicBezTo>
                  <a:lnTo>
                    <a:pt x="70" y="0"/>
                  </a:lnTo>
                  <a:lnTo>
                    <a:pt x="44" y="5"/>
                  </a:lnTo>
                  <a:cubicBezTo>
                    <a:pt x="44" y="5"/>
                    <a:pt x="45" y="13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27"/>
                    <a:pt x="41" y="33"/>
                    <a:pt x="34" y="35"/>
                  </a:cubicBezTo>
                  <a:cubicBezTo>
                    <a:pt x="31" y="35"/>
                    <a:pt x="28" y="36"/>
                    <a:pt x="28" y="36"/>
                  </a:cubicBezTo>
                  <a:cubicBezTo>
                    <a:pt x="28" y="36"/>
                    <a:pt x="19" y="63"/>
                    <a:pt x="17" y="90"/>
                  </a:cubicBezTo>
                  <a:cubicBezTo>
                    <a:pt x="15" y="118"/>
                    <a:pt x="34" y="130"/>
                    <a:pt x="17" y="184"/>
                  </a:cubicBezTo>
                  <a:cubicBezTo>
                    <a:pt x="0" y="240"/>
                    <a:pt x="118" y="205"/>
                    <a:pt x="111" y="190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8" name="path 138"/>
            <p:cNvSpPr/>
            <p:nvPr/>
          </p:nvSpPr>
          <p:spPr>
            <a:xfrm>
              <a:off x="477037" y="49530"/>
              <a:ext cx="16128" cy="13080"/>
            </a:xfrm>
            <a:custGeom>
              <a:avLst/>
              <a:gdLst/>
              <a:ahLst/>
              <a:cxnLst/>
              <a:rect l="0" t="0" r="0" b="0"/>
              <a:pathLst>
                <a:path w="25" h="20">
                  <a:moveTo>
                    <a:pt x="0" y="4"/>
                  </a:moveTo>
                  <a:cubicBezTo>
                    <a:pt x="0" y="4"/>
                    <a:pt x="0" y="12"/>
                    <a:pt x="0" y="20"/>
                  </a:cubicBezTo>
                  <a:cubicBezTo>
                    <a:pt x="14" y="20"/>
                    <a:pt x="22" y="7"/>
                    <a:pt x="25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8945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0" name="path 140"/>
            <p:cNvSpPr/>
            <p:nvPr/>
          </p:nvSpPr>
          <p:spPr>
            <a:xfrm>
              <a:off x="466115" y="20573"/>
              <a:ext cx="32004" cy="37083"/>
            </a:xfrm>
            <a:custGeom>
              <a:avLst/>
              <a:gdLst/>
              <a:ahLst/>
              <a:cxnLst/>
              <a:rect l="0" t="0" r="0" b="0"/>
              <a:pathLst>
                <a:path w="50" h="58">
                  <a:moveTo>
                    <a:pt x="12" y="57"/>
                  </a:moveTo>
                  <a:cubicBezTo>
                    <a:pt x="12" y="57"/>
                    <a:pt x="46" y="58"/>
                    <a:pt x="46" y="37"/>
                  </a:cubicBezTo>
                  <a:cubicBezTo>
                    <a:pt x="46" y="16"/>
                    <a:pt x="50" y="2"/>
                    <a:pt x="29" y="1"/>
                  </a:cubicBezTo>
                  <a:cubicBezTo>
                    <a:pt x="7" y="0"/>
                    <a:pt x="3" y="7"/>
                    <a:pt x="1" y="15"/>
                  </a:cubicBezTo>
                  <a:cubicBezTo>
                    <a:pt x="0" y="21"/>
                    <a:pt x="3" y="57"/>
                    <a:pt x="12" y="57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2" name="path 142"/>
            <p:cNvSpPr/>
            <p:nvPr/>
          </p:nvSpPr>
          <p:spPr>
            <a:xfrm>
              <a:off x="462813" y="13589"/>
              <a:ext cx="39623" cy="27685"/>
            </a:xfrm>
            <a:custGeom>
              <a:avLst/>
              <a:gdLst/>
              <a:ahLst/>
              <a:cxnLst/>
              <a:rect l="0" t="0" r="0" b="0"/>
              <a:pathLst>
                <a:path w="62" h="43">
                  <a:moveTo>
                    <a:pt x="18" y="11"/>
                  </a:moveTo>
                  <a:cubicBezTo>
                    <a:pt x="18" y="11"/>
                    <a:pt x="27" y="36"/>
                    <a:pt x="42" y="39"/>
                  </a:cubicBezTo>
                  <a:cubicBezTo>
                    <a:pt x="56" y="43"/>
                    <a:pt x="62" y="39"/>
                    <a:pt x="62" y="39"/>
                  </a:cubicBezTo>
                  <a:cubicBezTo>
                    <a:pt x="62" y="39"/>
                    <a:pt x="51" y="31"/>
                    <a:pt x="49" y="15"/>
                  </a:cubicBezTo>
                  <a:cubicBezTo>
                    <a:pt x="49" y="15"/>
                    <a:pt x="25" y="0"/>
                    <a:pt x="18" y="11"/>
                  </a:cubicBezTo>
                </a:path>
                <a:path w="62" h="43">
                  <a:moveTo>
                    <a:pt x="21" y="13"/>
                  </a:moveTo>
                  <a:cubicBezTo>
                    <a:pt x="21" y="13"/>
                    <a:pt x="14" y="16"/>
                    <a:pt x="11" y="21"/>
                  </a:cubicBezTo>
                  <a:cubicBezTo>
                    <a:pt x="8" y="25"/>
                    <a:pt x="6" y="32"/>
                    <a:pt x="6" y="40"/>
                  </a:cubicBezTo>
                  <a:cubicBezTo>
                    <a:pt x="6" y="40"/>
                    <a:pt x="0" y="23"/>
                    <a:pt x="7" y="14"/>
                  </a:cubicBezTo>
                  <a:cubicBezTo>
                    <a:pt x="15" y="4"/>
                    <a:pt x="21" y="13"/>
                    <a:pt x="21" y="13"/>
                  </a:cubicBezTo>
                </a:path>
              </a:pathLst>
            </a:custGeom>
            <a:solidFill>
              <a:srgbClr val="16356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4" name="path 144"/>
            <p:cNvSpPr/>
            <p:nvPr/>
          </p:nvSpPr>
          <p:spPr>
            <a:xfrm>
              <a:off x="470941" y="47625"/>
              <a:ext cx="7747" cy="3299"/>
            </a:xfrm>
            <a:custGeom>
              <a:avLst/>
              <a:gdLst/>
              <a:ahLst/>
              <a:cxnLst/>
              <a:rect l="0" t="0" r="0" b="0"/>
              <a:pathLst>
                <a:path w="12" h="5">
                  <a:moveTo>
                    <a:pt x="12" y="2"/>
                  </a:moveTo>
                  <a:cubicBezTo>
                    <a:pt x="12" y="2"/>
                    <a:pt x="9" y="5"/>
                    <a:pt x="5" y="5"/>
                  </a:cubicBezTo>
                  <a:cubicBezTo>
                    <a:pt x="1" y="4"/>
                    <a:pt x="0" y="1"/>
                    <a:pt x="0" y="1"/>
                  </a:cubicBezTo>
                  <a:cubicBezTo>
                    <a:pt x="0" y="1"/>
                    <a:pt x="6" y="0"/>
                    <a:pt x="12" y="2"/>
                  </a:cubicBezTo>
                </a:path>
              </a:pathLst>
            </a:custGeom>
            <a:solidFill>
              <a:srgbClr val="EBF3F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6" name="path 146"/>
            <p:cNvSpPr/>
            <p:nvPr/>
          </p:nvSpPr>
          <p:spPr>
            <a:xfrm>
              <a:off x="453161" y="71373"/>
              <a:ext cx="63753" cy="75565"/>
            </a:xfrm>
            <a:custGeom>
              <a:avLst/>
              <a:gdLst/>
              <a:ahLst/>
              <a:cxnLst/>
              <a:rect l="0" t="0" r="0" b="0"/>
              <a:pathLst>
                <a:path w="100" h="119">
                  <a:moveTo>
                    <a:pt x="100" y="47"/>
                  </a:moveTo>
                  <a:cubicBezTo>
                    <a:pt x="100" y="47"/>
                    <a:pt x="100" y="63"/>
                    <a:pt x="99" y="77"/>
                  </a:cubicBezTo>
                  <a:cubicBezTo>
                    <a:pt x="98" y="87"/>
                    <a:pt x="98" y="96"/>
                    <a:pt x="96" y="99"/>
                  </a:cubicBezTo>
                  <a:cubicBezTo>
                    <a:pt x="93" y="107"/>
                    <a:pt x="89" y="109"/>
                    <a:pt x="89" y="109"/>
                  </a:cubicBezTo>
                  <a:lnTo>
                    <a:pt x="59" y="116"/>
                  </a:lnTo>
                  <a:lnTo>
                    <a:pt x="48" y="119"/>
                  </a:lnTo>
                  <a:lnTo>
                    <a:pt x="15" y="109"/>
                  </a:lnTo>
                  <a:cubicBezTo>
                    <a:pt x="15" y="109"/>
                    <a:pt x="0" y="66"/>
                    <a:pt x="6" y="42"/>
                  </a:cubicBezTo>
                  <a:cubicBezTo>
                    <a:pt x="12" y="18"/>
                    <a:pt x="21" y="2"/>
                    <a:pt x="21" y="2"/>
                  </a:cubicBezTo>
                  <a:cubicBezTo>
                    <a:pt x="21" y="2"/>
                    <a:pt x="48" y="28"/>
                    <a:pt x="84" y="0"/>
                  </a:cubicBezTo>
                  <a:lnTo>
                    <a:pt x="100" y="47"/>
                  </a:lnTo>
                  <a:close/>
                </a:path>
              </a:pathLst>
            </a:custGeom>
            <a:solidFill>
              <a:srgbClr val="FEF4B8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8" name="path 148"/>
            <p:cNvSpPr/>
            <p:nvPr/>
          </p:nvSpPr>
          <p:spPr>
            <a:xfrm>
              <a:off x="452399" y="144653"/>
              <a:ext cx="50419" cy="216407"/>
            </a:xfrm>
            <a:custGeom>
              <a:avLst/>
              <a:gdLst/>
              <a:ahLst/>
              <a:cxnLst/>
              <a:rect l="0" t="0" r="0" b="0"/>
              <a:pathLst>
                <a:path w="79" h="340">
                  <a:moveTo>
                    <a:pt x="18" y="0"/>
                  </a:moveTo>
                  <a:cubicBezTo>
                    <a:pt x="18" y="0"/>
                    <a:pt x="1" y="51"/>
                    <a:pt x="0" y="69"/>
                  </a:cubicBezTo>
                  <a:cubicBezTo>
                    <a:pt x="0" y="86"/>
                    <a:pt x="32" y="317"/>
                    <a:pt x="33" y="325"/>
                  </a:cubicBezTo>
                  <a:cubicBezTo>
                    <a:pt x="35" y="333"/>
                    <a:pt x="44" y="338"/>
                    <a:pt x="44" y="338"/>
                  </a:cubicBezTo>
                  <a:cubicBezTo>
                    <a:pt x="44" y="338"/>
                    <a:pt x="48" y="340"/>
                    <a:pt x="55" y="339"/>
                  </a:cubicBezTo>
                  <a:cubicBezTo>
                    <a:pt x="63" y="336"/>
                    <a:pt x="66" y="333"/>
                    <a:pt x="66" y="333"/>
                  </a:cubicBezTo>
                  <a:cubicBezTo>
                    <a:pt x="66" y="333"/>
                    <a:pt x="79" y="168"/>
                    <a:pt x="71" y="109"/>
                  </a:cubicBezTo>
                  <a:cubicBezTo>
                    <a:pt x="63" y="50"/>
                    <a:pt x="63" y="0"/>
                    <a:pt x="63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23386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0" name="path 150"/>
            <p:cNvSpPr/>
            <p:nvPr/>
          </p:nvSpPr>
          <p:spPr>
            <a:xfrm>
              <a:off x="464845" y="143636"/>
              <a:ext cx="81661" cy="207009"/>
            </a:xfrm>
            <a:custGeom>
              <a:avLst/>
              <a:gdLst/>
              <a:ahLst/>
              <a:cxnLst/>
              <a:rect l="0" t="0" r="0" b="0"/>
              <a:pathLst>
                <a:path w="128" h="325">
                  <a:moveTo>
                    <a:pt x="69" y="0"/>
                  </a:moveTo>
                  <a:cubicBezTo>
                    <a:pt x="69" y="0"/>
                    <a:pt x="94" y="33"/>
                    <a:pt x="96" y="56"/>
                  </a:cubicBezTo>
                  <a:cubicBezTo>
                    <a:pt x="99" y="79"/>
                    <a:pt x="100" y="159"/>
                    <a:pt x="105" y="182"/>
                  </a:cubicBezTo>
                  <a:cubicBezTo>
                    <a:pt x="110" y="204"/>
                    <a:pt x="128" y="247"/>
                    <a:pt x="128" y="316"/>
                  </a:cubicBezTo>
                  <a:cubicBezTo>
                    <a:pt x="128" y="316"/>
                    <a:pt x="126" y="320"/>
                    <a:pt x="120" y="322"/>
                  </a:cubicBezTo>
                  <a:cubicBezTo>
                    <a:pt x="119" y="323"/>
                    <a:pt x="116" y="324"/>
                    <a:pt x="113" y="324"/>
                  </a:cubicBezTo>
                  <a:cubicBezTo>
                    <a:pt x="109" y="325"/>
                    <a:pt x="103" y="323"/>
                    <a:pt x="101" y="319"/>
                  </a:cubicBezTo>
                  <a:cubicBezTo>
                    <a:pt x="89" y="293"/>
                    <a:pt x="49" y="213"/>
                    <a:pt x="47" y="196"/>
                  </a:cubicBezTo>
                  <a:cubicBezTo>
                    <a:pt x="46" y="184"/>
                    <a:pt x="33" y="106"/>
                    <a:pt x="6" y="60"/>
                  </a:cubicBezTo>
                  <a:cubicBezTo>
                    <a:pt x="0" y="49"/>
                    <a:pt x="10" y="5"/>
                    <a:pt x="10" y="5"/>
                  </a:cubicBezTo>
                  <a:lnTo>
                    <a:pt x="69" y="0"/>
                  </a:lnTo>
                  <a:close/>
                </a:path>
              </a:pathLst>
            </a:custGeom>
            <a:solidFill>
              <a:srgbClr val="2B478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2" name="path 152"/>
            <p:cNvSpPr/>
            <p:nvPr/>
          </p:nvSpPr>
          <p:spPr>
            <a:xfrm>
              <a:off x="470687" y="47497"/>
              <a:ext cx="7493" cy="3426"/>
            </a:xfrm>
            <a:custGeom>
              <a:avLst/>
              <a:gdLst/>
              <a:ahLst/>
              <a:cxnLst/>
              <a:rect l="0" t="0" r="0" b="0"/>
              <a:pathLst>
                <a:path w="11" h="5">
                  <a:moveTo>
                    <a:pt x="11" y="3"/>
                  </a:moveTo>
                  <a:cubicBezTo>
                    <a:pt x="11" y="3"/>
                    <a:pt x="11" y="5"/>
                    <a:pt x="5" y="5"/>
                  </a:cubicBezTo>
                  <a:cubicBezTo>
                    <a:pt x="5" y="5"/>
                    <a:pt x="0" y="4"/>
                    <a:pt x="0" y="2"/>
                  </a:cubicBezTo>
                  <a:cubicBezTo>
                    <a:pt x="0" y="2"/>
                    <a:pt x="5" y="0"/>
                    <a:pt x="11" y="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4" name="path 154"/>
            <p:cNvSpPr/>
            <p:nvPr/>
          </p:nvSpPr>
          <p:spPr>
            <a:xfrm>
              <a:off x="460908" y="139572"/>
              <a:ext cx="50037" cy="14985"/>
            </a:xfrm>
            <a:custGeom>
              <a:avLst/>
              <a:gdLst/>
              <a:ahLst/>
              <a:cxnLst/>
              <a:rect l="0" t="0" r="0" b="0"/>
              <a:pathLst>
                <a:path w="78" h="23">
                  <a:moveTo>
                    <a:pt x="2" y="0"/>
                  </a:moveTo>
                  <a:cubicBezTo>
                    <a:pt x="2" y="0"/>
                    <a:pt x="9" y="5"/>
                    <a:pt x="22" y="5"/>
                  </a:cubicBezTo>
                  <a:cubicBezTo>
                    <a:pt x="38" y="5"/>
                    <a:pt x="77" y="1"/>
                    <a:pt x="77" y="1"/>
                  </a:cubicBezTo>
                  <a:cubicBezTo>
                    <a:pt x="77" y="1"/>
                    <a:pt x="78" y="6"/>
                    <a:pt x="78" y="11"/>
                  </a:cubicBezTo>
                  <a:cubicBezTo>
                    <a:pt x="78" y="11"/>
                    <a:pt x="31" y="23"/>
                    <a:pt x="3" y="13"/>
                  </a:cubicBezTo>
                  <a:cubicBezTo>
                    <a:pt x="3" y="13"/>
                    <a:pt x="0" y="6"/>
                    <a:pt x="2" y="0"/>
                  </a:cubicBezTo>
                </a:path>
              </a:pathLst>
            </a:custGeom>
            <a:solidFill>
              <a:srgbClr val="23386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6" name="path 156"/>
            <p:cNvSpPr/>
            <p:nvPr/>
          </p:nvSpPr>
          <p:spPr>
            <a:xfrm>
              <a:off x="468147" y="141351"/>
              <a:ext cx="9144" cy="10411"/>
            </a:xfrm>
            <a:custGeom>
              <a:avLst/>
              <a:gdLst/>
              <a:ahLst/>
              <a:cxnLst/>
              <a:rect l="0" t="0" r="0" b="0"/>
              <a:pathLst>
                <a:path w="14" h="16">
                  <a:moveTo>
                    <a:pt x="7" y="16"/>
                  </a:moveTo>
                  <a:cubicBezTo>
                    <a:pt x="3" y="16"/>
                    <a:pt x="0" y="12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8"/>
                  </a:cubicBezTo>
                  <a:cubicBezTo>
                    <a:pt x="14" y="12"/>
                    <a:pt x="11" y="16"/>
                    <a:pt x="7" y="16"/>
                  </a:cubicBezTo>
                  <a:moveTo>
                    <a:pt x="7" y="2"/>
                  </a:moveTo>
                  <a:cubicBezTo>
                    <a:pt x="4" y="2"/>
                    <a:pt x="2" y="5"/>
                    <a:pt x="2" y="8"/>
                  </a:cubicBezTo>
                  <a:cubicBezTo>
                    <a:pt x="2" y="11"/>
                    <a:pt x="4" y="14"/>
                    <a:pt x="7" y="14"/>
                  </a:cubicBezTo>
                  <a:cubicBezTo>
                    <a:pt x="9" y="14"/>
                    <a:pt x="12" y="11"/>
                    <a:pt x="12" y="8"/>
                  </a:cubicBezTo>
                  <a:cubicBezTo>
                    <a:pt x="12" y="5"/>
                    <a:pt x="9" y="2"/>
                    <a:pt x="7" y="2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8" name="path 158"/>
            <p:cNvSpPr/>
            <p:nvPr/>
          </p:nvSpPr>
          <p:spPr>
            <a:xfrm>
              <a:off x="504088" y="161163"/>
              <a:ext cx="55117" cy="42417"/>
            </a:xfrm>
            <a:custGeom>
              <a:avLst/>
              <a:gdLst/>
              <a:ahLst/>
              <a:cxnLst/>
              <a:rect l="0" t="0" r="0" b="0"/>
              <a:pathLst>
                <a:path w="86" h="66">
                  <a:moveTo>
                    <a:pt x="86" y="40"/>
                  </a:moveTo>
                  <a:lnTo>
                    <a:pt x="14" y="66"/>
                  </a:lnTo>
                  <a:lnTo>
                    <a:pt x="0" y="26"/>
                  </a:lnTo>
                  <a:lnTo>
                    <a:pt x="71" y="0"/>
                  </a:lnTo>
                  <a:lnTo>
                    <a:pt x="86" y="40"/>
                  </a:lnTo>
                  <a:close/>
                </a:path>
              </a:pathLst>
            </a:custGeom>
            <a:solidFill>
              <a:srgbClr val="ED7D2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0" name="path 160"/>
            <p:cNvSpPr/>
            <p:nvPr/>
          </p:nvSpPr>
          <p:spPr>
            <a:xfrm>
              <a:off x="504088" y="161163"/>
              <a:ext cx="45719" cy="25907"/>
            </a:xfrm>
            <a:custGeom>
              <a:avLst/>
              <a:gdLst/>
              <a:ahLst/>
              <a:cxnLst/>
              <a:rect l="0" t="0" r="0" b="0"/>
              <a:pathLst>
                <a:path w="71" h="40">
                  <a:moveTo>
                    <a:pt x="0" y="26"/>
                  </a:moveTo>
                  <a:cubicBezTo>
                    <a:pt x="0" y="26"/>
                    <a:pt x="23" y="40"/>
                    <a:pt x="45" y="31"/>
                  </a:cubicBezTo>
                  <a:cubicBezTo>
                    <a:pt x="67" y="22"/>
                    <a:pt x="71" y="0"/>
                    <a:pt x="71" y="0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F9974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2" name="path 162"/>
            <p:cNvSpPr/>
            <p:nvPr/>
          </p:nvSpPr>
          <p:spPr>
            <a:xfrm>
              <a:off x="507517" y="172466"/>
              <a:ext cx="5714" cy="5587"/>
            </a:xfrm>
            <a:custGeom>
              <a:avLst/>
              <a:gdLst/>
              <a:ahLst/>
              <a:cxnLst/>
              <a:rect l="0" t="0" r="0" b="0"/>
              <a:pathLst>
                <a:path w="8" h="8">
                  <a:moveTo>
                    <a:pt x="5" y="8"/>
                  </a:moveTo>
                  <a:cubicBezTo>
                    <a:pt x="2" y="8"/>
                    <a:pt x="0" y="7"/>
                    <a:pt x="0" y="5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6" y="0"/>
                    <a:pt x="8" y="1"/>
                    <a:pt x="8" y="3"/>
                  </a:cubicBezTo>
                  <a:cubicBezTo>
                    <a:pt x="8" y="5"/>
                    <a:pt x="7" y="8"/>
                    <a:pt x="5" y="8"/>
                  </a:cubicBezTo>
                  <a:moveTo>
                    <a:pt x="4" y="1"/>
                  </a:moveTo>
                  <a:cubicBezTo>
                    <a:pt x="2" y="1"/>
                    <a:pt x="1" y="3"/>
                    <a:pt x="1" y="4"/>
                  </a:cubicBezTo>
                  <a:cubicBezTo>
                    <a:pt x="1" y="6"/>
                    <a:pt x="3" y="7"/>
                    <a:pt x="5" y="7"/>
                  </a:cubicBezTo>
                  <a:cubicBezTo>
                    <a:pt x="6" y="6"/>
                    <a:pt x="7" y="5"/>
                    <a:pt x="7" y="4"/>
                  </a:cubicBezTo>
                  <a:cubicBezTo>
                    <a:pt x="6" y="2"/>
                    <a:pt x="5" y="1"/>
                    <a:pt x="4" y="1"/>
                  </a:cubicBezTo>
                </a:path>
              </a:pathLst>
            </a:custGeom>
            <a:solidFill>
              <a:srgbClr val="17467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4" name="path 164"/>
            <p:cNvSpPr/>
            <p:nvPr/>
          </p:nvSpPr>
          <p:spPr>
            <a:xfrm>
              <a:off x="495960" y="69850"/>
              <a:ext cx="14604" cy="103504"/>
            </a:xfrm>
            <a:custGeom>
              <a:avLst/>
              <a:gdLst/>
              <a:ahLst/>
              <a:cxnLst/>
              <a:rect l="0" t="0" r="0" b="0"/>
              <a:pathLst>
                <a:path w="22" h="162">
                  <a:moveTo>
                    <a:pt x="20" y="162"/>
                  </a:moveTo>
                  <a:cubicBezTo>
                    <a:pt x="20" y="162"/>
                    <a:pt x="6" y="95"/>
                    <a:pt x="2" y="56"/>
                  </a:cubicBezTo>
                  <a:cubicBezTo>
                    <a:pt x="0" y="36"/>
                    <a:pt x="1" y="22"/>
                    <a:pt x="2" y="13"/>
                  </a:cubicBezTo>
                  <a:cubicBezTo>
                    <a:pt x="3" y="4"/>
                    <a:pt x="7" y="0"/>
                    <a:pt x="7" y="0"/>
                  </a:cubicBezTo>
                  <a:lnTo>
                    <a:pt x="9" y="0"/>
                  </a:lnTo>
                  <a:cubicBezTo>
                    <a:pt x="8" y="0"/>
                    <a:pt x="0" y="18"/>
                    <a:pt x="4" y="56"/>
                  </a:cubicBezTo>
                  <a:cubicBezTo>
                    <a:pt x="8" y="94"/>
                    <a:pt x="22" y="161"/>
                    <a:pt x="22" y="162"/>
                  </a:cubicBezTo>
                  <a:lnTo>
                    <a:pt x="20" y="162"/>
                  </a:lnTo>
                  <a:close/>
                </a:path>
              </a:pathLst>
            </a:custGeom>
            <a:solidFill>
              <a:srgbClr val="0C244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6" name="path 166"/>
            <p:cNvSpPr/>
            <p:nvPr/>
          </p:nvSpPr>
          <p:spPr>
            <a:xfrm>
              <a:off x="540537" y="177038"/>
              <a:ext cx="10033" cy="16509"/>
            </a:xfrm>
            <a:custGeom>
              <a:avLst/>
              <a:gdLst/>
              <a:ahLst/>
              <a:cxnLst/>
              <a:rect l="0" t="0" r="0" b="0"/>
              <a:pathLst>
                <a:path w="15" h="25">
                  <a:moveTo>
                    <a:pt x="0" y="5"/>
                  </a:moveTo>
                  <a:cubicBezTo>
                    <a:pt x="0" y="5"/>
                    <a:pt x="0" y="11"/>
                    <a:pt x="1" y="14"/>
                  </a:cubicBezTo>
                  <a:cubicBezTo>
                    <a:pt x="2" y="17"/>
                    <a:pt x="5" y="21"/>
                    <a:pt x="6" y="21"/>
                  </a:cubicBezTo>
                  <a:cubicBezTo>
                    <a:pt x="8" y="21"/>
                    <a:pt x="5" y="15"/>
                    <a:pt x="6" y="15"/>
                  </a:cubicBezTo>
                  <a:cubicBezTo>
                    <a:pt x="7" y="15"/>
                    <a:pt x="10" y="25"/>
                    <a:pt x="11" y="25"/>
                  </a:cubicBezTo>
                  <a:cubicBezTo>
                    <a:pt x="13" y="25"/>
                    <a:pt x="15" y="14"/>
                    <a:pt x="14" y="10"/>
                  </a:cubicBezTo>
                  <a:cubicBezTo>
                    <a:pt x="13" y="5"/>
                    <a:pt x="9" y="0"/>
                    <a:pt x="9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8" name="path 168"/>
            <p:cNvSpPr/>
            <p:nvPr/>
          </p:nvSpPr>
          <p:spPr>
            <a:xfrm>
              <a:off x="499389" y="71373"/>
              <a:ext cx="47879" cy="109601"/>
            </a:xfrm>
            <a:custGeom>
              <a:avLst/>
              <a:gdLst/>
              <a:ahLst/>
              <a:cxnLst/>
              <a:rect l="0" t="0" r="0" b="0"/>
              <a:pathLst>
                <a:path w="75" h="172">
                  <a:moveTo>
                    <a:pt x="11" y="0"/>
                  </a:moveTo>
                  <a:cubicBezTo>
                    <a:pt x="11" y="0"/>
                    <a:pt x="30" y="2"/>
                    <a:pt x="40" y="22"/>
                  </a:cubicBezTo>
                  <a:cubicBezTo>
                    <a:pt x="47" y="37"/>
                    <a:pt x="53" y="85"/>
                    <a:pt x="58" y="100"/>
                  </a:cubicBezTo>
                  <a:cubicBezTo>
                    <a:pt x="63" y="115"/>
                    <a:pt x="70" y="142"/>
                    <a:pt x="75" y="165"/>
                  </a:cubicBezTo>
                  <a:cubicBezTo>
                    <a:pt x="75" y="166"/>
                    <a:pt x="74" y="168"/>
                    <a:pt x="72" y="169"/>
                  </a:cubicBezTo>
                  <a:lnTo>
                    <a:pt x="66" y="171"/>
                  </a:lnTo>
                  <a:cubicBezTo>
                    <a:pt x="64" y="172"/>
                    <a:pt x="62" y="172"/>
                    <a:pt x="61" y="170"/>
                  </a:cubicBezTo>
                  <a:cubicBezTo>
                    <a:pt x="55" y="160"/>
                    <a:pt x="31" y="119"/>
                    <a:pt x="23" y="95"/>
                  </a:cubicBezTo>
                  <a:cubicBezTo>
                    <a:pt x="20" y="86"/>
                    <a:pt x="16" y="79"/>
                    <a:pt x="12" y="72"/>
                  </a:cubicBezTo>
                  <a:cubicBezTo>
                    <a:pt x="2" y="56"/>
                    <a:pt x="0" y="37"/>
                    <a:pt x="5" y="19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EF4B8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0" name="path 170"/>
            <p:cNvSpPr/>
            <p:nvPr/>
          </p:nvSpPr>
          <p:spPr>
            <a:xfrm>
              <a:off x="437540" y="170941"/>
              <a:ext cx="7365" cy="6731"/>
            </a:xfrm>
            <a:custGeom>
              <a:avLst/>
              <a:gdLst/>
              <a:ahLst/>
              <a:cxnLst/>
              <a:rect l="0" t="0" r="0" b="0"/>
              <a:pathLst>
                <a:path w="11" h="10">
                  <a:moveTo>
                    <a:pt x="11" y="0"/>
                  </a:moveTo>
                  <a:cubicBezTo>
                    <a:pt x="11" y="0"/>
                    <a:pt x="5" y="3"/>
                    <a:pt x="3" y="5"/>
                  </a:cubicBezTo>
                  <a:cubicBezTo>
                    <a:pt x="2" y="7"/>
                    <a:pt x="0" y="10"/>
                    <a:pt x="1" y="10"/>
                  </a:cubicBezTo>
                  <a:cubicBezTo>
                    <a:pt x="3" y="10"/>
                    <a:pt x="7" y="7"/>
                    <a:pt x="7" y="7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4A26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2" name="path 172"/>
            <p:cNvSpPr/>
            <p:nvPr/>
          </p:nvSpPr>
          <p:spPr>
            <a:xfrm>
              <a:off x="342798" y="91058"/>
              <a:ext cx="21970" cy="29591"/>
            </a:xfrm>
            <a:custGeom>
              <a:avLst/>
              <a:gdLst/>
              <a:ahLst/>
              <a:cxnLst/>
              <a:rect l="0" t="0" r="0" b="0"/>
              <a:pathLst>
                <a:path w="34" h="46">
                  <a:moveTo>
                    <a:pt x="33" y="20"/>
                  </a:moveTo>
                  <a:cubicBezTo>
                    <a:pt x="30" y="28"/>
                    <a:pt x="25" y="38"/>
                    <a:pt x="19" y="40"/>
                  </a:cubicBezTo>
                  <a:cubicBezTo>
                    <a:pt x="13" y="42"/>
                    <a:pt x="10" y="46"/>
                    <a:pt x="10" y="46"/>
                  </a:cubicBezTo>
                  <a:lnTo>
                    <a:pt x="5" y="43"/>
                  </a:lnTo>
                  <a:lnTo>
                    <a:pt x="0" y="40"/>
                  </a:lnTo>
                  <a:cubicBezTo>
                    <a:pt x="0" y="40"/>
                    <a:pt x="0" y="39"/>
                    <a:pt x="0" y="38"/>
                  </a:cubicBezTo>
                  <a:cubicBezTo>
                    <a:pt x="0" y="37"/>
                    <a:pt x="0" y="35"/>
                    <a:pt x="1" y="34"/>
                  </a:cubicBezTo>
                  <a:cubicBezTo>
                    <a:pt x="1" y="34"/>
                    <a:pt x="3" y="32"/>
                    <a:pt x="2" y="29"/>
                  </a:cubicBezTo>
                  <a:cubicBezTo>
                    <a:pt x="1" y="25"/>
                    <a:pt x="1" y="21"/>
                    <a:pt x="3" y="18"/>
                  </a:cubicBezTo>
                  <a:cubicBezTo>
                    <a:pt x="5" y="15"/>
                    <a:pt x="7" y="9"/>
                    <a:pt x="8" y="9"/>
                  </a:cubicBezTo>
                  <a:cubicBezTo>
                    <a:pt x="11" y="9"/>
                    <a:pt x="6" y="19"/>
                    <a:pt x="8" y="20"/>
                  </a:cubicBezTo>
                  <a:cubicBezTo>
                    <a:pt x="9" y="22"/>
                    <a:pt x="10" y="22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8" y="18"/>
                    <a:pt x="28" y="0"/>
                    <a:pt x="32" y="2"/>
                  </a:cubicBezTo>
                  <a:cubicBezTo>
                    <a:pt x="33" y="3"/>
                    <a:pt x="34" y="17"/>
                    <a:pt x="33" y="20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4" name="path 174"/>
            <p:cNvSpPr/>
            <p:nvPr/>
          </p:nvSpPr>
          <p:spPr>
            <a:xfrm>
              <a:off x="346227" y="86741"/>
              <a:ext cx="24384" cy="29209"/>
            </a:xfrm>
            <a:custGeom>
              <a:avLst/>
              <a:gdLst/>
              <a:ahLst/>
              <a:cxnLst/>
              <a:rect l="0" t="0" r="0" b="0"/>
              <a:pathLst>
                <a:path w="38" h="45">
                  <a:moveTo>
                    <a:pt x="0" y="38"/>
                  </a:moveTo>
                  <a:lnTo>
                    <a:pt x="10" y="45"/>
                  </a:lnTo>
                  <a:cubicBezTo>
                    <a:pt x="11" y="45"/>
                    <a:pt x="12" y="45"/>
                    <a:pt x="12" y="45"/>
                  </a:cubicBezTo>
                  <a:lnTo>
                    <a:pt x="38" y="9"/>
                  </a:lnTo>
                  <a:cubicBezTo>
                    <a:pt x="38" y="8"/>
                    <a:pt x="38" y="7"/>
                    <a:pt x="37" y="7"/>
                  </a:cubicBezTo>
                  <a:lnTo>
                    <a:pt x="27" y="0"/>
                  </a:lnTo>
                  <a:cubicBezTo>
                    <a:pt x="27" y="0"/>
                    <a:pt x="26" y="0"/>
                    <a:pt x="25" y="0"/>
                  </a:cubicBezTo>
                  <a:lnTo>
                    <a:pt x="0" y="36"/>
                  </a:lnTo>
                  <a:cubicBezTo>
                    <a:pt x="0" y="37"/>
                    <a:pt x="0" y="37"/>
                    <a:pt x="0" y="38"/>
                  </a:cubicBezTo>
                </a:path>
              </a:pathLst>
            </a:custGeom>
            <a:solidFill>
              <a:srgbClr val="2B478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6" name="path 176"/>
            <p:cNvSpPr/>
            <p:nvPr/>
          </p:nvSpPr>
          <p:spPr>
            <a:xfrm>
              <a:off x="240131" y="78613"/>
              <a:ext cx="133527" cy="98297"/>
            </a:xfrm>
            <a:custGeom>
              <a:avLst/>
              <a:gdLst/>
              <a:ahLst/>
              <a:cxnLst/>
              <a:rect l="0" t="0" r="0" b="0"/>
              <a:pathLst>
                <a:path w="210" h="154">
                  <a:moveTo>
                    <a:pt x="176" y="57"/>
                  </a:moveTo>
                  <a:lnTo>
                    <a:pt x="182" y="61"/>
                  </a:lnTo>
                  <a:cubicBezTo>
                    <a:pt x="183" y="62"/>
                    <a:pt x="183" y="62"/>
                    <a:pt x="184" y="61"/>
                  </a:cubicBezTo>
                  <a:lnTo>
                    <a:pt x="209" y="25"/>
                  </a:lnTo>
                  <a:cubicBezTo>
                    <a:pt x="210" y="24"/>
                    <a:pt x="210" y="24"/>
                    <a:pt x="209" y="23"/>
                  </a:cubicBezTo>
                  <a:lnTo>
                    <a:pt x="203" y="19"/>
                  </a:lnTo>
                  <a:cubicBezTo>
                    <a:pt x="203" y="19"/>
                    <a:pt x="202" y="19"/>
                    <a:pt x="202" y="19"/>
                  </a:cubicBezTo>
                  <a:lnTo>
                    <a:pt x="176" y="55"/>
                  </a:lnTo>
                  <a:cubicBezTo>
                    <a:pt x="176" y="56"/>
                    <a:pt x="176" y="57"/>
                    <a:pt x="176" y="57"/>
                  </a:cubicBezTo>
                </a:path>
                <a:path w="210" h="154">
                  <a:moveTo>
                    <a:pt x="27" y="0"/>
                  </a:moveTo>
                  <a:cubicBezTo>
                    <a:pt x="27" y="0"/>
                    <a:pt x="77" y="86"/>
                    <a:pt x="95" y="102"/>
                  </a:cubicBezTo>
                  <a:lnTo>
                    <a:pt x="161" y="53"/>
                  </a:lnTo>
                  <a:cubicBezTo>
                    <a:pt x="161" y="53"/>
                    <a:pt x="171" y="56"/>
                    <a:pt x="175" y="66"/>
                  </a:cubicBezTo>
                  <a:cubicBezTo>
                    <a:pt x="175" y="66"/>
                    <a:pt x="135" y="148"/>
                    <a:pt x="95" y="151"/>
                  </a:cubicBezTo>
                  <a:cubicBezTo>
                    <a:pt x="55" y="154"/>
                    <a:pt x="0" y="53"/>
                    <a:pt x="0" y="53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23386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8" name="path 178"/>
            <p:cNvSpPr/>
            <p:nvPr/>
          </p:nvSpPr>
          <p:spPr>
            <a:xfrm>
              <a:off x="223126" y="216534"/>
              <a:ext cx="60680" cy="224917"/>
            </a:xfrm>
            <a:custGeom>
              <a:avLst/>
              <a:gdLst/>
              <a:ahLst/>
              <a:cxnLst/>
              <a:rect l="0" t="0" r="0" b="0"/>
              <a:pathLst>
                <a:path w="95" h="354">
                  <a:moveTo>
                    <a:pt x="95" y="6"/>
                  </a:moveTo>
                  <a:cubicBezTo>
                    <a:pt x="95" y="6"/>
                    <a:pt x="92" y="48"/>
                    <a:pt x="88" y="99"/>
                  </a:cubicBezTo>
                  <a:cubicBezTo>
                    <a:pt x="82" y="169"/>
                    <a:pt x="75" y="254"/>
                    <a:pt x="75" y="270"/>
                  </a:cubicBezTo>
                  <a:cubicBezTo>
                    <a:pt x="73" y="298"/>
                    <a:pt x="69" y="343"/>
                    <a:pt x="69" y="343"/>
                  </a:cubicBezTo>
                  <a:cubicBezTo>
                    <a:pt x="69" y="343"/>
                    <a:pt x="58" y="354"/>
                    <a:pt x="37" y="349"/>
                  </a:cubicBezTo>
                  <a:cubicBezTo>
                    <a:pt x="37" y="349"/>
                    <a:pt x="18" y="285"/>
                    <a:pt x="12" y="217"/>
                  </a:cubicBezTo>
                  <a:cubicBezTo>
                    <a:pt x="12" y="216"/>
                    <a:pt x="12" y="215"/>
                    <a:pt x="12" y="214"/>
                  </a:cubicBezTo>
                  <a:cubicBezTo>
                    <a:pt x="7" y="145"/>
                    <a:pt x="0" y="0"/>
                    <a:pt x="0" y="0"/>
                  </a:cubicBezTo>
                  <a:lnTo>
                    <a:pt x="95" y="6"/>
                  </a:lnTo>
                  <a:close/>
                </a:path>
              </a:pathLst>
            </a:custGeom>
            <a:solidFill>
              <a:srgbClr val="F9974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0" name="path 180"/>
            <p:cNvSpPr/>
            <p:nvPr/>
          </p:nvSpPr>
          <p:spPr>
            <a:xfrm>
              <a:off x="223126" y="216534"/>
              <a:ext cx="60680" cy="138303"/>
            </a:xfrm>
            <a:custGeom>
              <a:avLst/>
              <a:gdLst/>
              <a:ahLst/>
              <a:cxnLst/>
              <a:rect l="0" t="0" r="0" b="0"/>
              <a:pathLst>
                <a:path w="95" h="217">
                  <a:moveTo>
                    <a:pt x="95" y="6"/>
                  </a:moveTo>
                  <a:cubicBezTo>
                    <a:pt x="95" y="6"/>
                    <a:pt x="92" y="48"/>
                    <a:pt x="88" y="99"/>
                  </a:cubicBezTo>
                  <a:lnTo>
                    <a:pt x="12" y="217"/>
                  </a:lnTo>
                  <a:cubicBezTo>
                    <a:pt x="12" y="216"/>
                    <a:pt x="12" y="215"/>
                    <a:pt x="12" y="214"/>
                  </a:cubicBezTo>
                  <a:cubicBezTo>
                    <a:pt x="7" y="145"/>
                    <a:pt x="0" y="0"/>
                    <a:pt x="0" y="0"/>
                  </a:cubicBezTo>
                  <a:lnTo>
                    <a:pt x="95" y="6"/>
                  </a:lnTo>
                  <a:close/>
                </a:path>
              </a:pathLst>
            </a:custGeom>
            <a:solidFill>
              <a:srgbClr val="ED7D2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2" name="path 182"/>
            <p:cNvSpPr/>
            <p:nvPr/>
          </p:nvSpPr>
          <p:spPr>
            <a:xfrm>
              <a:off x="158851" y="205866"/>
              <a:ext cx="115036" cy="220218"/>
            </a:xfrm>
            <a:custGeom>
              <a:avLst/>
              <a:gdLst/>
              <a:ahLst/>
              <a:cxnLst/>
              <a:rect l="0" t="0" r="0" b="0"/>
              <a:pathLst>
                <a:path w="181" h="346">
                  <a:moveTo>
                    <a:pt x="181" y="28"/>
                  </a:moveTo>
                  <a:cubicBezTo>
                    <a:pt x="181" y="28"/>
                    <a:pt x="119" y="181"/>
                    <a:pt x="78" y="254"/>
                  </a:cubicBezTo>
                  <a:cubicBezTo>
                    <a:pt x="38" y="326"/>
                    <a:pt x="25" y="346"/>
                    <a:pt x="25" y="346"/>
                  </a:cubicBezTo>
                  <a:cubicBezTo>
                    <a:pt x="25" y="346"/>
                    <a:pt x="2" y="337"/>
                    <a:pt x="0" y="331"/>
                  </a:cubicBezTo>
                  <a:cubicBezTo>
                    <a:pt x="0" y="331"/>
                    <a:pt x="15" y="191"/>
                    <a:pt x="42" y="157"/>
                  </a:cubicBezTo>
                  <a:cubicBezTo>
                    <a:pt x="58" y="138"/>
                    <a:pt x="76" y="80"/>
                    <a:pt x="77" y="60"/>
                  </a:cubicBezTo>
                  <a:cubicBezTo>
                    <a:pt x="78" y="40"/>
                    <a:pt x="82" y="0"/>
                    <a:pt x="82" y="0"/>
                  </a:cubicBezTo>
                  <a:lnTo>
                    <a:pt x="181" y="28"/>
                  </a:lnTo>
                  <a:close/>
                </a:path>
              </a:pathLst>
            </a:custGeom>
            <a:solidFill>
              <a:srgbClr val="F9974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4" name="path 184"/>
            <p:cNvSpPr/>
            <p:nvPr/>
          </p:nvSpPr>
          <p:spPr>
            <a:xfrm>
              <a:off x="208368" y="66040"/>
              <a:ext cx="77838" cy="160273"/>
            </a:xfrm>
            <a:custGeom>
              <a:avLst/>
              <a:gdLst/>
              <a:ahLst/>
              <a:cxnLst/>
              <a:rect l="0" t="0" r="0" b="0"/>
              <a:pathLst>
                <a:path w="122" h="252">
                  <a:moveTo>
                    <a:pt x="121" y="246"/>
                  </a:moveTo>
                  <a:cubicBezTo>
                    <a:pt x="120" y="247"/>
                    <a:pt x="119" y="247"/>
                    <a:pt x="118" y="247"/>
                  </a:cubicBezTo>
                  <a:cubicBezTo>
                    <a:pt x="109" y="247"/>
                    <a:pt x="83" y="252"/>
                    <a:pt x="61" y="250"/>
                  </a:cubicBezTo>
                  <a:cubicBezTo>
                    <a:pt x="42" y="248"/>
                    <a:pt x="25" y="242"/>
                    <a:pt x="7" y="234"/>
                  </a:cubicBezTo>
                  <a:cubicBezTo>
                    <a:pt x="5" y="233"/>
                    <a:pt x="0" y="230"/>
                    <a:pt x="0" y="228"/>
                  </a:cubicBezTo>
                  <a:cubicBezTo>
                    <a:pt x="0" y="225"/>
                    <a:pt x="0" y="220"/>
                    <a:pt x="0" y="215"/>
                  </a:cubicBezTo>
                  <a:cubicBezTo>
                    <a:pt x="2" y="197"/>
                    <a:pt x="4" y="165"/>
                    <a:pt x="2" y="129"/>
                  </a:cubicBezTo>
                  <a:cubicBezTo>
                    <a:pt x="1" y="122"/>
                    <a:pt x="1" y="115"/>
                    <a:pt x="1" y="108"/>
                  </a:cubicBezTo>
                  <a:cubicBezTo>
                    <a:pt x="1" y="59"/>
                    <a:pt x="11" y="15"/>
                    <a:pt x="31" y="1"/>
                  </a:cubicBezTo>
                  <a:cubicBezTo>
                    <a:pt x="33" y="0"/>
                    <a:pt x="43" y="5"/>
                    <a:pt x="52" y="9"/>
                  </a:cubicBezTo>
                  <a:cubicBezTo>
                    <a:pt x="61" y="14"/>
                    <a:pt x="70" y="14"/>
                    <a:pt x="78" y="12"/>
                  </a:cubicBezTo>
                  <a:lnTo>
                    <a:pt x="87" y="20"/>
                  </a:lnTo>
                  <a:cubicBezTo>
                    <a:pt x="97" y="29"/>
                    <a:pt x="108" y="42"/>
                    <a:pt x="113" y="61"/>
                  </a:cubicBezTo>
                  <a:cubicBezTo>
                    <a:pt x="117" y="78"/>
                    <a:pt x="119" y="108"/>
                    <a:pt x="120" y="138"/>
                  </a:cubicBezTo>
                  <a:cubicBezTo>
                    <a:pt x="121" y="152"/>
                    <a:pt x="121" y="166"/>
                    <a:pt x="122" y="180"/>
                  </a:cubicBezTo>
                  <a:lnTo>
                    <a:pt x="122" y="180"/>
                  </a:lnTo>
                  <a:cubicBezTo>
                    <a:pt x="122" y="182"/>
                    <a:pt x="122" y="183"/>
                    <a:pt x="122" y="184"/>
                  </a:cubicBezTo>
                  <a:cubicBezTo>
                    <a:pt x="122" y="218"/>
                    <a:pt x="122" y="246"/>
                    <a:pt x="121" y="246"/>
                  </a:cubicBezTo>
                </a:path>
              </a:pathLst>
            </a:custGeom>
            <a:solidFill>
              <a:srgbClr val="2B478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6" name="path 186"/>
            <p:cNvSpPr/>
            <p:nvPr/>
          </p:nvSpPr>
          <p:spPr>
            <a:xfrm>
              <a:off x="128803" y="113410"/>
              <a:ext cx="112966" cy="173228"/>
            </a:xfrm>
            <a:custGeom>
              <a:avLst/>
              <a:gdLst/>
              <a:ahLst/>
              <a:cxnLst/>
              <a:rect l="0" t="0" r="0" b="0"/>
              <a:pathLst>
                <a:path w="177" h="272">
                  <a:moveTo>
                    <a:pt x="126" y="141"/>
                  </a:moveTo>
                  <a:cubicBezTo>
                    <a:pt x="127" y="122"/>
                    <a:pt x="129" y="90"/>
                    <a:pt x="127" y="54"/>
                  </a:cubicBezTo>
                  <a:cubicBezTo>
                    <a:pt x="127" y="47"/>
                    <a:pt x="127" y="40"/>
                    <a:pt x="127" y="34"/>
                  </a:cubicBezTo>
                  <a:cubicBezTo>
                    <a:pt x="135" y="14"/>
                    <a:pt x="142" y="0"/>
                    <a:pt x="142" y="0"/>
                  </a:cubicBezTo>
                  <a:lnTo>
                    <a:pt x="162" y="0"/>
                  </a:lnTo>
                  <a:cubicBezTo>
                    <a:pt x="162" y="0"/>
                    <a:pt x="177" y="103"/>
                    <a:pt x="126" y="141"/>
                  </a:cubicBezTo>
                </a:path>
                <a:path w="177" h="272">
                  <a:moveTo>
                    <a:pt x="19" y="258"/>
                  </a:moveTo>
                  <a:lnTo>
                    <a:pt x="108" y="271"/>
                  </a:lnTo>
                  <a:cubicBezTo>
                    <a:pt x="119" y="272"/>
                    <a:pt x="130" y="264"/>
                    <a:pt x="132" y="253"/>
                  </a:cubicBezTo>
                  <a:lnTo>
                    <a:pt x="137" y="215"/>
                  </a:lnTo>
                  <a:cubicBezTo>
                    <a:pt x="139" y="203"/>
                    <a:pt x="131" y="192"/>
                    <a:pt x="119" y="191"/>
                  </a:cubicBezTo>
                  <a:lnTo>
                    <a:pt x="31" y="178"/>
                  </a:lnTo>
                  <a:cubicBezTo>
                    <a:pt x="19" y="176"/>
                    <a:pt x="8" y="184"/>
                    <a:pt x="7" y="196"/>
                  </a:cubicBezTo>
                  <a:lnTo>
                    <a:pt x="1" y="234"/>
                  </a:lnTo>
                  <a:cubicBezTo>
                    <a:pt x="0" y="245"/>
                    <a:pt x="8" y="256"/>
                    <a:pt x="19" y="258"/>
                  </a:cubicBezTo>
                </a:path>
              </a:pathLst>
            </a:custGeom>
            <a:solidFill>
              <a:srgbClr val="23386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8" name="path 188"/>
            <p:cNvSpPr/>
            <p:nvPr/>
          </p:nvSpPr>
          <p:spPr>
            <a:xfrm>
              <a:off x="121348" y="219075"/>
              <a:ext cx="87807" cy="65913"/>
            </a:xfrm>
            <a:custGeom>
              <a:avLst/>
              <a:gdLst/>
              <a:ahLst/>
              <a:cxnLst/>
              <a:rect l="0" t="0" r="0" b="0"/>
              <a:pathLst>
                <a:path w="138" h="103">
                  <a:moveTo>
                    <a:pt x="136" y="36"/>
                  </a:moveTo>
                  <a:lnTo>
                    <a:pt x="136" y="36"/>
                  </a:lnTo>
                  <a:cubicBezTo>
                    <a:pt x="133" y="30"/>
                    <a:pt x="128" y="25"/>
                    <a:pt x="121" y="23"/>
                  </a:cubicBezTo>
                  <a:lnTo>
                    <a:pt x="121" y="23"/>
                  </a:lnTo>
                  <a:cubicBezTo>
                    <a:pt x="121" y="23"/>
                    <a:pt x="121" y="23"/>
                    <a:pt x="121" y="23"/>
                  </a:cubicBezTo>
                  <a:cubicBezTo>
                    <a:pt x="121" y="23"/>
                    <a:pt x="120" y="23"/>
                    <a:pt x="119" y="23"/>
                  </a:cubicBezTo>
                  <a:lnTo>
                    <a:pt x="102" y="20"/>
                  </a:lnTo>
                  <a:lnTo>
                    <a:pt x="103" y="12"/>
                  </a:lnTo>
                  <a:cubicBezTo>
                    <a:pt x="103" y="10"/>
                    <a:pt x="103" y="8"/>
                    <a:pt x="101" y="7"/>
                  </a:cubicBezTo>
                  <a:cubicBezTo>
                    <a:pt x="100" y="5"/>
                    <a:pt x="99" y="4"/>
                    <a:pt x="97" y="4"/>
                  </a:cubicBezTo>
                  <a:lnTo>
                    <a:pt x="92" y="3"/>
                  </a:lnTo>
                  <a:lnTo>
                    <a:pt x="74" y="1"/>
                  </a:lnTo>
                  <a:lnTo>
                    <a:pt x="70" y="0"/>
                  </a:lnTo>
                  <a:cubicBezTo>
                    <a:pt x="67" y="0"/>
                    <a:pt x="63" y="2"/>
                    <a:pt x="62" y="6"/>
                  </a:cubicBezTo>
                  <a:lnTo>
                    <a:pt x="61" y="14"/>
                  </a:lnTo>
                  <a:lnTo>
                    <a:pt x="31" y="10"/>
                  </a:lnTo>
                  <a:cubicBezTo>
                    <a:pt x="19" y="8"/>
                    <a:pt x="8" y="16"/>
                    <a:pt x="7" y="28"/>
                  </a:cubicBezTo>
                  <a:lnTo>
                    <a:pt x="1" y="67"/>
                  </a:lnTo>
                  <a:cubicBezTo>
                    <a:pt x="0" y="78"/>
                    <a:pt x="8" y="89"/>
                    <a:pt x="19" y="90"/>
                  </a:cubicBezTo>
                  <a:lnTo>
                    <a:pt x="108" y="103"/>
                  </a:lnTo>
                  <a:cubicBezTo>
                    <a:pt x="109" y="103"/>
                    <a:pt x="111" y="103"/>
                    <a:pt x="112" y="103"/>
                  </a:cubicBezTo>
                  <a:lnTo>
                    <a:pt x="112" y="103"/>
                  </a:lnTo>
                  <a:cubicBezTo>
                    <a:pt x="112" y="103"/>
                    <a:pt x="112" y="103"/>
                    <a:pt x="112" y="103"/>
                  </a:cubicBezTo>
                  <a:cubicBezTo>
                    <a:pt x="115" y="103"/>
                    <a:pt x="117" y="103"/>
                    <a:pt x="119" y="101"/>
                  </a:cubicBezTo>
                  <a:cubicBezTo>
                    <a:pt x="126" y="99"/>
                    <a:pt x="131" y="93"/>
                    <a:pt x="132" y="85"/>
                  </a:cubicBezTo>
                  <a:lnTo>
                    <a:pt x="137" y="47"/>
                  </a:lnTo>
                  <a:cubicBezTo>
                    <a:pt x="138" y="43"/>
                    <a:pt x="137" y="39"/>
                    <a:pt x="136" y="36"/>
                  </a:cubicBezTo>
                  <a:moveTo>
                    <a:pt x="67" y="7"/>
                  </a:moveTo>
                  <a:cubicBezTo>
                    <a:pt x="67" y="5"/>
                    <a:pt x="68" y="5"/>
                    <a:pt x="69" y="4"/>
                  </a:cubicBezTo>
                  <a:cubicBezTo>
                    <a:pt x="69" y="4"/>
                    <a:pt x="70" y="4"/>
                    <a:pt x="70" y="4"/>
                  </a:cubicBezTo>
                  <a:lnTo>
                    <a:pt x="74" y="5"/>
                  </a:lnTo>
                  <a:lnTo>
                    <a:pt x="88" y="7"/>
                  </a:lnTo>
                  <a:lnTo>
                    <a:pt x="96" y="8"/>
                  </a:lnTo>
                  <a:cubicBezTo>
                    <a:pt x="98" y="8"/>
                    <a:pt x="99" y="10"/>
                    <a:pt x="98" y="11"/>
                  </a:cubicBezTo>
                  <a:lnTo>
                    <a:pt x="97" y="19"/>
                  </a:lnTo>
                  <a:lnTo>
                    <a:pt x="66" y="15"/>
                  </a:lnTo>
                  <a:lnTo>
                    <a:pt x="67" y="7"/>
                  </a:lnTo>
                  <a:close/>
                </a:path>
              </a:pathLst>
            </a:custGeom>
            <a:solidFill>
              <a:srgbClr val="2B478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0" name="path 190"/>
            <p:cNvSpPr/>
            <p:nvPr/>
          </p:nvSpPr>
          <p:spPr>
            <a:xfrm>
              <a:off x="166928" y="201421"/>
              <a:ext cx="18186" cy="29336"/>
            </a:xfrm>
            <a:custGeom>
              <a:avLst/>
              <a:gdLst/>
              <a:ahLst/>
              <a:cxnLst/>
              <a:rect l="0" t="0" r="0" b="0"/>
              <a:pathLst>
                <a:path w="28" h="46">
                  <a:moveTo>
                    <a:pt x="27" y="5"/>
                  </a:moveTo>
                  <a:cubicBezTo>
                    <a:pt x="27" y="5"/>
                    <a:pt x="22" y="12"/>
                    <a:pt x="22" y="14"/>
                  </a:cubicBezTo>
                  <a:cubicBezTo>
                    <a:pt x="20" y="31"/>
                    <a:pt x="28" y="33"/>
                    <a:pt x="8" y="42"/>
                  </a:cubicBezTo>
                  <a:cubicBezTo>
                    <a:pt x="8" y="42"/>
                    <a:pt x="0" y="46"/>
                    <a:pt x="0" y="39"/>
                  </a:cubicBezTo>
                  <a:cubicBezTo>
                    <a:pt x="0" y="32"/>
                    <a:pt x="6" y="32"/>
                    <a:pt x="4" y="23"/>
                  </a:cubicBezTo>
                  <a:cubicBezTo>
                    <a:pt x="3" y="13"/>
                    <a:pt x="3" y="12"/>
                    <a:pt x="10" y="7"/>
                  </a:cubicBezTo>
                  <a:lnTo>
                    <a:pt x="15" y="0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2" name="path 192"/>
            <p:cNvSpPr/>
            <p:nvPr/>
          </p:nvSpPr>
          <p:spPr>
            <a:xfrm>
              <a:off x="170078" y="68960"/>
              <a:ext cx="74371" cy="140207"/>
            </a:xfrm>
            <a:custGeom>
              <a:avLst/>
              <a:gdLst/>
              <a:ahLst/>
              <a:cxnLst/>
              <a:rect l="0" t="0" r="0" b="0"/>
              <a:pathLst>
                <a:path w="117" h="220">
                  <a:moveTo>
                    <a:pt x="10" y="219"/>
                  </a:moveTo>
                  <a:cubicBezTo>
                    <a:pt x="17" y="220"/>
                    <a:pt x="25" y="220"/>
                    <a:pt x="25" y="220"/>
                  </a:cubicBezTo>
                  <a:cubicBezTo>
                    <a:pt x="25" y="220"/>
                    <a:pt x="48" y="151"/>
                    <a:pt x="51" y="145"/>
                  </a:cubicBezTo>
                  <a:cubicBezTo>
                    <a:pt x="53" y="139"/>
                    <a:pt x="117" y="65"/>
                    <a:pt x="117" y="65"/>
                  </a:cubicBezTo>
                  <a:lnTo>
                    <a:pt x="90" y="0"/>
                  </a:lnTo>
                  <a:cubicBezTo>
                    <a:pt x="90" y="0"/>
                    <a:pt x="22" y="113"/>
                    <a:pt x="15" y="129"/>
                  </a:cubicBezTo>
                  <a:cubicBezTo>
                    <a:pt x="4" y="155"/>
                    <a:pt x="0" y="215"/>
                    <a:pt x="0" y="215"/>
                  </a:cubicBezTo>
                  <a:cubicBezTo>
                    <a:pt x="0" y="215"/>
                    <a:pt x="4" y="218"/>
                    <a:pt x="10" y="219"/>
                  </a:cubicBezTo>
                </a:path>
              </a:pathLst>
            </a:custGeom>
            <a:solidFill>
              <a:srgbClr val="2B478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4" name="path 194"/>
            <p:cNvSpPr/>
            <p:nvPr/>
          </p:nvSpPr>
          <p:spPr>
            <a:xfrm>
              <a:off x="178777" y="209930"/>
              <a:ext cx="665416" cy="205105"/>
            </a:xfrm>
            <a:custGeom>
              <a:avLst/>
              <a:gdLst/>
              <a:ahLst/>
              <a:cxnLst/>
              <a:rect l="0" t="0" r="0" b="0"/>
              <a:pathLst>
                <a:path w="1047" h="323">
                  <a:moveTo>
                    <a:pt x="1" y="0"/>
                  </a:moveTo>
                  <a:cubicBezTo>
                    <a:pt x="1" y="0"/>
                    <a:pt x="5" y="4"/>
                    <a:pt x="5" y="6"/>
                  </a:cubicBezTo>
                  <a:cubicBezTo>
                    <a:pt x="6" y="12"/>
                    <a:pt x="8" y="15"/>
                    <a:pt x="7" y="16"/>
                  </a:cubicBezTo>
                  <a:cubicBezTo>
                    <a:pt x="5" y="17"/>
                    <a:pt x="2" y="13"/>
                    <a:pt x="1" y="8"/>
                  </a:cubicBezTo>
                  <a:cubicBezTo>
                    <a:pt x="0" y="4"/>
                    <a:pt x="1" y="0"/>
                    <a:pt x="1" y="0"/>
                  </a:cubicBezTo>
                </a:path>
                <a:path w="1047" h="323">
                  <a:moveTo>
                    <a:pt x="891" y="323"/>
                  </a:moveTo>
                  <a:lnTo>
                    <a:pt x="879" y="319"/>
                  </a:lnTo>
                  <a:cubicBezTo>
                    <a:pt x="879" y="319"/>
                    <a:pt x="876" y="285"/>
                    <a:pt x="882" y="244"/>
                  </a:cubicBezTo>
                  <a:cubicBezTo>
                    <a:pt x="885" y="218"/>
                    <a:pt x="892" y="190"/>
                    <a:pt x="904" y="168"/>
                  </a:cubicBezTo>
                  <a:cubicBezTo>
                    <a:pt x="909" y="158"/>
                    <a:pt x="915" y="149"/>
                    <a:pt x="923" y="142"/>
                  </a:cubicBezTo>
                  <a:cubicBezTo>
                    <a:pt x="923" y="142"/>
                    <a:pt x="932" y="120"/>
                    <a:pt x="945" y="90"/>
                  </a:cubicBezTo>
                  <a:cubicBezTo>
                    <a:pt x="959" y="57"/>
                    <a:pt x="1047" y="47"/>
                    <a:pt x="997" y="116"/>
                  </a:cubicBezTo>
                  <a:cubicBezTo>
                    <a:pt x="987" y="130"/>
                    <a:pt x="976" y="156"/>
                    <a:pt x="962" y="171"/>
                  </a:cubicBezTo>
                  <a:cubicBezTo>
                    <a:pt x="940" y="197"/>
                    <a:pt x="924" y="227"/>
                    <a:pt x="913" y="254"/>
                  </a:cubicBezTo>
                  <a:cubicBezTo>
                    <a:pt x="897" y="292"/>
                    <a:pt x="891" y="323"/>
                    <a:pt x="891" y="323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6" name="path 196"/>
            <p:cNvSpPr/>
            <p:nvPr/>
          </p:nvSpPr>
          <p:spPr>
            <a:xfrm>
              <a:off x="619531" y="221233"/>
              <a:ext cx="49149" cy="74422"/>
            </a:xfrm>
            <a:custGeom>
              <a:avLst/>
              <a:gdLst/>
              <a:ahLst/>
              <a:cxnLst/>
              <a:rect l="0" t="0" r="0" b="0"/>
              <a:pathLst>
                <a:path w="77" h="117">
                  <a:moveTo>
                    <a:pt x="54" y="19"/>
                  </a:moveTo>
                  <a:cubicBezTo>
                    <a:pt x="54" y="19"/>
                    <a:pt x="45" y="0"/>
                    <a:pt x="23" y="11"/>
                  </a:cubicBezTo>
                  <a:cubicBezTo>
                    <a:pt x="1" y="22"/>
                    <a:pt x="22" y="65"/>
                    <a:pt x="11" y="75"/>
                  </a:cubicBezTo>
                  <a:cubicBezTo>
                    <a:pt x="0" y="86"/>
                    <a:pt x="15" y="93"/>
                    <a:pt x="13" y="100"/>
                  </a:cubicBezTo>
                  <a:cubicBezTo>
                    <a:pt x="10" y="108"/>
                    <a:pt x="17" y="117"/>
                    <a:pt x="32" y="116"/>
                  </a:cubicBezTo>
                  <a:cubicBezTo>
                    <a:pt x="47" y="115"/>
                    <a:pt x="63" y="115"/>
                    <a:pt x="70" y="102"/>
                  </a:cubicBezTo>
                  <a:cubicBezTo>
                    <a:pt x="77" y="89"/>
                    <a:pt x="75" y="60"/>
                    <a:pt x="73" y="56"/>
                  </a:cubicBezTo>
                  <a:cubicBezTo>
                    <a:pt x="70" y="51"/>
                    <a:pt x="54" y="19"/>
                    <a:pt x="54" y="19"/>
                  </a:cubicBezTo>
                </a:path>
              </a:pathLst>
            </a:custGeom>
            <a:solidFill>
              <a:srgbClr val="B64C4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8" name="path 198"/>
            <p:cNvSpPr/>
            <p:nvPr/>
          </p:nvSpPr>
          <p:spPr>
            <a:xfrm>
              <a:off x="648106" y="223901"/>
              <a:ext cx="78486" cy="75183"/>
            </a:xfrm>
            <a:custGeom>
              <a:avLst/>
              <a:gdLst/>
              <a:ahLst/>
              <a:cxnLst/>
              <a:rect l="0" t="0" r="0" b="0"/>
              <a:pathLst>
                <a:path w="123" h="118">
                  <a:moveTo>
                    <a:pt x="43" y="115"/>
                  </a:moveTo>
                  <a:lnTo>
                    <a:pt x="7" y="93"/>
                  </a:lnTo>
                  <a:cubicBezTo>
                    <a:pt x="7" y="93"/>
                    <a:pt x="8" y="91"/>
                    <a:pt x="10" y="84"/>
                  </a:cubicBezTo>
                  <a:cubicBezTo>
                    <a:pt x="11" y="80"/>
                    <a:pt x="12" y="77"/>
                    <a:pt x="13" y="75"/>
                  </a:cubicBezTo>
                  <a:cubicBezTo>
                    <a:pt x="13" y="75"/>
                    <a:pt x="13" y="74"/>
                    <a:pt x="13" y="74"/>
                  </a:cubicBezTo>
                  <a:cubicBezTo>
                    <a:pt x="13" y="71"/>
                    <a:pt x="13" y="69"/>
                    <a:pt x="13" y="69"/>
                  </a:cubicBezTo>
                  <a:lnTo>
                    <a:pt x="21" y="72"/>
                  </a:lnTo>
                  <a:lnTo>
                    <a:pt x="36" y="77"/>
                  </a:lnTo>
                  <a:cubicBezTo>
                    <a:pt x="35" y="81"/>
                    <a:pt x="36" y="84"/>
                    <a:pt x="37" y="85"/>
                  </a:cubicBezTo>
                  <a:cubicBezTo>
                    <a:pt x="39" y="90"/>
                    <a:pt x="42" y="90"/>
                    <a:pt x="42" y="90"/>
                  </a:cubicBezTo>
                  <a:lnTo>
                    <a:pt x="43" y="115"/>
                  </a:lnTo>
                  <a:close/>
                </a:path>
                <a:path w="123" h="118">
                  <a:moveTo>
                    <a:pt x="37" y="80"/>
                  </a:moveTo>
                  <a:cubicBezTo>
                    <a:pt x="37" y="80"/>
                    <a:pt x="5" y="84"/>
                    <a:pt x="5" y="62"/>
                  </a:cubicBezTo>
                  <a:cubicBezTo>
                    <a:pt x="4" y="40"/>
                    <a:pt x="0" y="30"/>
                    <a:pt x="22" y="29"/>
                  </a:cubicBezTo>
                  <a:cubicBezTo>
                    <a:pt x="44" y="26"/>
                    <a:pt x="49" y="35"/>
                    <a:pt x="50" y="42"/>
                  </a:cubicBezTo>
                  <a:cubicBezTo>
                    <a:pt x="55" y="65"/>
                    <a:pt x="46" y="79"/>
                    <a:pt x="37" y="80"/>
                  </a:cubicBezTo>
                </a:path>
                <a:path w="123" h="118">
                  <a:moveTo>
                    <a:pt x="48" y="92"/>
                  </a:moveTo>
                  <a:cubicBezTo>
                    <a:pt x="48" y="92"/>
                    <a:pt x="79" y="68"/>
                    <a:pt x="82" y="60"/>
                  </a:cubicBezTo>
                  <a:cubicBezTo>
                    <a:pt x="85" y="53"/>
                    <a:pt x="99" y="24"/>
                    <a:pt x="103" y="21"/>
                  </a:cubicBezTo>
                  <a:cubicBezTo>
                    <a:pt x="103" y="21"/>
                    <a:pt x="110" y="20"/>
                    <a:pt x="112" y="25"/>
                  </a:cubicBezTo>
                  <a:cubicBezTo>
                    <a:pt x="113" y="31"/>
                    <a:pt x="104" y="62"/>
                    <a:pt x="98" y="72"/>
                  </a:cubicBezTo>
                  <a:cubicBezTo>
                    <a:pt x="93" y="81"/>
                    <a:pt x="65" y="113"/>
                    <a:pt x="56" y="118"/>
                  </a:cubicBezTo>
                  <a:lnTo>
                    <a:pt x="48" y="92"/>
                  </a:lnTo>
                  <a:close/>
                </a:path>
                <a:path w="123" h="118">
                  <a:moveTo>
                    <a:pt x="122" y="7"/>
                  </a:moveTo>
                  <a:cubicBezTo>
                    <a:pt x="122" y="10"/>
                    <a:pt x="121" y="12"/>
                    <a:pt x="120" y="14"/>
                  </a:cubicBezTo>
                  <a:cubicBezTo>
                    <a:pt x="118" y="16"/>
                    <a:pt x="115" y="20"/>
                    <a:pt x="113" y="23"/>
                  </a:cubicBezTo>
                  <a:cubicBezTo>
                    <a:pt x="112" y="24"/>
                    <a:pt x="112" y="25"/>
                    <a:pt x="112" y="25"/>
                  </a:cubicBezTo>
                  <a:lnTo>
                    <a:pt x="103" y="21"/>
                  </a:lnTo>
                  <a:cubicBezTo>
                    <a:pt x="103" y="21"/>
                    <a:pt x="103" y="6"/>
                    <a:pt x="108" y="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11" y="2"/>
                    <a:pt x="114" y="1"/>
                    <a:pt x="116" y="0"/>
                  </a:cubicBezTo>
                  <a:cubicBezTo>
                    <a:pt x="118" y="0"/>
                    <a:pt x="121" y="0"/>
                    <a:pt x="122" y="0"/>
                  </a:cubicBezTo>
                  <a:cubicBezTo>
                    <a:pt x="123" y="1"/>
                    <a:pt x="123" y="4"/>
                    <a:pt x="122" y="7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0" name="path 200"/>
            <p:cNvSpPr/>
            <p:nvPr/>
          </p:nvSpPr>
          <p:spPr>
            <a:xfrm>
              <a:off x="634898" y="223266"/>
              <a:ext cx="54736" cy="46735"/>
            </a:xfrm>
            <a:custGeom>
              <a:avLst/>
              <a:gdLst/>
              <a:ahLst/>
              <a:cxnLst/>
              <a:rect l="0" t="0" r="0" b="0"/>
              <a:pathLst>
                <a:path w="86" h="73">
                  <a:moveTo>
                    <a:pt x="44" y="40"/>
                  </a:moveTo>
                  <a:cubicBezTo>
                    <a:pt x="33" y="37"/>
                    <a:pt x="37" y="57"/>
                    <a:pt x="34" y="56"/>
                  </a:cubicBezTo>
                  <a:cubicBezTo>
                    <a:pt x="31" y="54"/>
                    <a:pt x="25" y="55"/>
                    <a:pt x="26" y="58"/>
                  </a:cubicBezTo>
                  <a:cubicBezTo>
                    <a:pt x="27" y="62"/>
                    <a:pt x="28" y="64"/>
                    <a:pt x="29" y="66"/>
                  </a:cubicBezTo>
                  <a:cubicBezTo>
                    <a:pt x="30" y="68"/>
                    <a:pt x="29" y="73"/>
                    <a:pt x="26" y="72"/>
                  </a:cubicBezTo>
                  <a:cubicBezTo>
                    <a:pt x="24" y="71"/>
                    <a:pt x="0" y="43"/>
                    <a:pt x="17" y="21"/>
                  </a:cubicBezTo>
                  <a:cubicBezTo>
                    <a:pt x="34" y="0"/>
                    <a:pt x="86" y="13"/>
                    <a:pt x="70" y="36"/>
                  </a:cubicBezTo>
                  <a:cubicBezTo>
                    <a:pt x="66" y="40"/>
                    <a:pt x="52" y="42"/>
                    <a:pt x="44" y="40"/>
                  </a:cubicBezTo>
                </a:path>
              </a:pathLst>
            </a:custGeom>
            <a:solidFill>
              <a:srgbClr val="B64C4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2" name="path 202"/>
            <p:cNvSpPr/>
            <p:nvPr/>
          </p:nvSpPr>
          <p:spPr>
            <a:xfrm>
              <a:off x="638073" y="277368"/>
              <a:ext cx="56896" cy="77850"/>
            </a:xfrm>
            <a:custGeom>
              <a:avLst/>
              <a:gdLst/>
              <a:ahLst/>
              <a:cxnLst/>
              <a:rect l="0" t="0" r="0" b="0"/>
              <a:pathLst>
                <a:path w="89" h="122">
                  <a:moveTo>
                    <a:pt x="80" y="117"/>
                  </a:moveTo>
                  <a:cubicBezTo>
                    <a:pt x="80" y="117"/>
                    <a:pt x="71" y="122"/>
                    <a:pt x="56" y="122"/>
                  </a:cubicBezTo>
                  <a:cubicBezTo>
                    <a:pt x="46" y="122"/>
                    <a:pt x="25" y="117"/>
                    <a:pt x="12" y="113"/>
                  </a:cubicBezTo>
                  <a:cubicBezTo>
                    <a:pt x="5" y="110"/>
                    <a:pt x="0" y="107"/>
                    <a:pt x="0" y="105"/>
                  </a:cubicBezTo>
                  <a:cubicBezTo>
                    <a:pt x="1" y="101"/>
                    <a:pt x="8" y="74"/>
                    <a:pt x="13" y="50"/>
                  </a:cubicBezTo>
                  <a:cubicBezTo>
                    <a:pt x="19" y="27"/>
                    <a:pt x="24" y="6"/>
                    <a:pt x="24" y="6"/>
                  </a:cubicBezTo>
                  <a:cubicBezTo>
                    <a:pt x="24" y="6"/>
                    <a:pt x="39" y="16"/>
                    <a:pt x="48" y="12"/>
                  </a:cubicBezTo>
                  <a:cubicBezTo>
                    <a:pt x="56" y="9"/>
                    <a:pt x="55" y="5"/>
                    <a:pt x="55" y="5"/>
                  </a:cubicBezTo>
                  <a:cubicBezTo>
                    <a:pt x="55" y="5"/>
                    <a:pt x="61" y="2"/>
                    <a:pt x="64" y="3"/>
                  </a:cubicBezTo>
                  <a:cubicBezTo>
                    <a:pt x="66" y="4"/>
                    <a:pt x="74" y="0"/>
                    <a:pt x="74" y="0"/>
                  </a:cubicBezTo>
                  <a:cubicBezTo>
                    <a:pt x="74" y="0"/>
                    <a:pt x="82" y="6"/>
                    <a:pt x="83" y="20"/>
                  </a:cubicBezTo>
                  <a:cubicBezTo>
                    <a:pt x="83" y="22"/>
                    <a:pt x="83" y="24"/>
                    <a:pt x="82" y="27"/>
                  </a:cubicBezTo>
                  <a:lnTo>
                    <a:pt x="76" y="34"/>
                  </a:lnTo>
                  <a:cubicBezTo>
                    <a:pt x="76" y="34"/>
                    <a:pt x="89" y="74"/>
                    <a:pt x="80" y="117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4" name="path 204"/>
            <p:cNvSpPr/>
            <p:nvPr/>
          </p:nvSpPr>
          <p:spPr>
            <a:xfrm>
              <a:off x="627786" y="283083"/>
              <a:ext cx="32131" cy="50927"/>
            </a:xfrm>
            <a:custGeom>
              <a:avLst/>
              <a:gdLst/>
              <a:ahLst/>
              <a:cxnLst/>
              <a:rect l="0" t="0" r="0" b="0"/>
              <a:pathLst>
                <a:path w="50" h="80">
                  <a:moveTo>
                    <a:pt x="41" y="0"/>
                  </a:moveTo>
                  <a:cubicBezTo>
                    <a:pt x="41" y="0"/>
                    <a:pt x="12" y="5"/>
                    <a:pt x="1" y="50"/>
                  </a:cubicBezTo>
                  <a:cubicBezTo>
                    <a:pt x="0" y="54"/>
                    <a:pt x="1" y="59"/>
                    <a:pt x="4" y="62"/>
                  </a:cubicBezTo>
                  <a:cubicBezTo>
                    <a:pt x="9" y="68"/>
                    <a:pt x="20" y="76"/>
                    <a:pt x="47" y="79"/>
                  </a:cubicBezTo>
                  <a:cubicBezTo>
                    <a:pt x="50" y="80"/>
                    <a:pt x="50" y="72"/>
                    <a:pt x="50" y="72"/>
                  </a:cubicBezTo>
                  <a:cubicBezTo>
                    <a:pt x="50" y="73"/>
                    <a:pt x="32" y="61"/>
                    <a:pt x="25" y="54"/>
                  </a:cubicBezTo>
                  <a:cubicBezTo>
                    <a:pt x="23" y="53"/>
                    <a:pt x="23" y="51"/>
                    <a:pt x="24" y="49"/>
                  </a:cubicBezTo>
                  <a:cubicBezTo>
                    <a:pt x="27" y="45"/>
                    <a:pt x="31" y="39"/>
                    <a:pt x="33" y="35"/>
                  </a:cubicBezTo>
                  <a:cubicBezTo>
                    <a:pt x="35" y="30"/>
                    <a:pt x="49" y="2"/>
                    <a:pt x="41" y="0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6" name="path 206"/>
            <p:cNvSpPr/>
            <p:nvPr/>
          </p:nvSpPr>
          <p:spPr>
            <a:xfrm>
              <a:off x="634263" y="281304"/>
              <a:ext cx="25145" cy="25781"/>
            </a:xfrm>
            <a:custGeom>
              <a:avLst/>
              <a:gdLst/>
              <a:ahLst/>
              <a:cxnLst/>
              <a:rect l="0" t="0" r="0" b="0"/>
              <a:pathLst>
                <a:path w="39" h="40">
                  <a:moveTo>
                    <a:pt x="30" y="0"/>
                  </a:moveTo>
                  <a:cubicBezTo>
                    <a:pt x="30" y="0"/>
                    <a:pt x="13" y="1"/>
                    <a:pt x="0" y="19"/>
                  </a:cubicBezTo>
                  <a:cubicBezTo>
                    <a:pt x="0" y="19"/>
                    <a:pt x="4" y="36"/>
                    <a:pt x="26" y="40"/>
                  </a:cubicBezTo>
                  <a:cubicBezTo>
                    <a:pt x="26" y="40"/>
                    <a:pt x="39" y="10"/>
                    <a:pt x="30" y="0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8" name="path 208"/>
            <p:cNvSpPr/>
            <p:nvPr/>
          </p:nvSpPr>
          <p:spPr>
            <a:xfrm>
              <a:off x="743102" y="0"/>
              <a:ext cx="104266" cy="100838"/>
            </a:xfrm>
            <a:custGeom>
              <a:avLst/>
              <a:gdLst/>
              <a:ahLst/>
              <a:cxnLst/>
              <a:rect l="0" t="0" r="0" b="0"/>
              <a:pathLst>
                <a:path w="164" h="158">
                  <a:moveTo>
                    <a:pt x="89" y="3"/>
                  </a:moveTo>
                  <a:cubicBezTo>
                    <a:pt x="89" y="3"/>
                    <a:pt x="59" y="0"/>
                    <a:pt x="43" y="28"/>
                  </a:cubicBezTo>
                  <a:cubicBezTo>
                    <a:pt x="28" y="56"/>
                    <a:pt x="29" y="97"/>
                    <a:pt x="15" y="116"/>
                  </a:cubicBezTo>
                  <a:cubicBezTo>
                    <a:pt x="0" y="136"/>
                    <a:pt x="17" y="154"/>
                    <a:pt x="17" y="154"/>
                  </a:cubicBezTo>
                  <a:lnTo>
                    <a:pt x="132" y="158"/>
                  </a:lnTo>
                  <a:cubicBezTo>
                    <a:pt x="132" y="158"/>
                    <a:pt x="141" y="136"/>
                    <a:pt x="132" y="110"/>
                  </a:cubicBezTo>
                  <a:cubicBezTo>
                    <a:pt x="125" y="85"/>
                    <a:pt x="164" y="7"/>
                    <a:pt x="89" y="3"/>
                  </a:cubicBezTo>
                </a:path>
              </a:pathLst>
            </a:custGeom>
            <a:solidFill>
              <a:srgbClr val="B64C4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0" name="path 210"/>
            <p:cNvSpPr/>
            <p:nvPr/>
          </p:nvSpPr>
          <p:spPr>
            <a:xfrm>
              <a:off x="810920" y="109093"/>
              <a:ext cx="52070" cy="121030"/>
            </a:xfrm>
            <a:custGeom>
              <a:avLst/>
              <a:gdLst/>
              <a:ahLst/>
              <a:cxnLst/>
              <a:rect l="0" t="0" r="0" b="0"/>
              <a:pathLst>
                <a:path w="82" h="190">
                  <a:moveTo>
                    <a:pt x="80" y="175"/>
                  </a:moveTo>
                  <a:cubicBezTo>
                    <a:pt x="79" y="180"/>
                    <a:pt x="75" y="190"/>
                    <a:pt x="72" y="190"/>
                  </a:cubicBezTo>
                  <a:cubicBezTo>
                    <a:pt x="70" y="190"/>
                    <a:pt x="69" y="177"/>
                    <a:pt x="66" y="175"/>
                  </a:cubicBezTo>
                  <a:cubicBezTo>
                    <a:pt x="61" y="171"/>
                    <a:pt x="57" y="163"/>
                    <a:pt x="57" y="161"/>
                  </a:cubicBezTo>
                  <a:cubicBezTo>
                    <a:pt x="56" y="157"/>
                    <a:pt x="54" y="156"/>
                    <a:pt x="54" y="156"/>
                  </a:cubicBezTo>
                  <a:lnTo>
                    <a:pt x="54" y="156"/>
                  </a:lnTo>
                  <a:lnTo>
                    <a:pt x="54" y="156"/>
                  </a:lnTo>
                  <a:cubicBezTo>
                    <a:pt x="54" y="156"/>
                    <a:pt x="18" y="89"/>
                    <a:pt x="15" y="72"/>
                  </a:cubicBezTo>
                  <a:cubicBezTo>
                    <a:pt x="14" y="66"/>
                    <a:pt x="12" y="55"/>
                    <a:pt x="9" y="43"/>
                  </a:cubicBezTo>
                  <a:cubicBezTo>
                    <a:pt x="6" y="29"/>
                    <a:pt x="2" y="14"/>
                    <a:pt x="0" y="3"/>
                  </a:cubicBezTo>
                  <a:cubicBezTo>
                    <a:pt x="11" y="0"/>
                    <a:pt x="24" y="0"/>
                    <a:pt x="35" y="0"/>
                  </a:cubicBezTo>
                  <a:cubicBezTo>
                    <a:pt x="37" y="13"/>
                    <a:pt x="39" y="27"/>
                    <a:pt x="40" y="40"/>
                  </a:cubicBezTo>
                  <a:cubicBezTo>
                    <a:pt x="43" y="58"/>
                    <a:pt x="45" y="72"/>
                    <a:pt x="46" y="75"/>
                  </a:cubicBezTo>
                  <a:cubicBezTo>
                    <a:pt x="49" y="84"/>
                    <a:pt x="58" y="128"/>
                    <a:pt x="66" y="152"/>
                  </a:cubicBezTo>
                  <a:cubicBezTo>
                    <a:pt x="67" y="154"/>
                    <a:pt x="70" y="160"/>
                    <a:pt x="73" y="162"/>
                  </a:cubicBezTo>
                  <a:cubicBezTo>
                    <a:pt x="76" y="165"/>
                    <a:pt x="82" y="171"/>
                    <a:pt x="80" y="175"/>
                  </a:cubicBezTo>
                </a:path>
              </a:pathLst>
            </a:custGeom>
            <a:solidFill>
              <a:srgbClr val="E8945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2" name="path 212"/>
            <p:cNvSpPr/>
            <p:nvPr/>
          </p:nvSpPr>
          <p:spPr>
            <a:xfrm>
              <a:off x="727989" y="49656"/>
              <a:ext cx="105155" cy="171069"/>
            </a:xfrm>
            <a:custGeom>
              <a:avLst/>
              <a:gdLst/>
              <a:ahLst/>
              <a:cxnLst/>
              <a:rect l="0" t="0" r="0" b="0"/>
              <a:pathLst>
                <a:path w="165" h="269">
                  <a:moveTo>
                    <a:pt x="144" y="203"/>
                  </a:moveTo>
                  <a:cubicBezTo>
                    <a:pt x="124" y="138"/>
                    <a:pt x="165" y="139"/>
                    <a:pt x="163" y="107"/>
                  </a:cubicBezTo>
                  <a:cubicBezTo>
                    <a:pt x="161" y="75"/>
                    <a:pt x="136" y="40"/>
                    <a:pt x="136" y="40"/>
                  </a:cubicBezTo>
                  <a:cubicBezTo>
                    <a:pt x="136" y="40"/>
                    <a:pt x="135" y="40"/>
                    <a:pt x="133" y="40"/>
                  </a:cubicBezTo>
                  <a:cubicBezTo>
                    <a:pt x="132" y="40"/>
                    <a:pt x="132" y="39"/>
                    <a:pt x="131" y="38"/>
                  </a:cubicBezTo>
                  <a:cubicBezTo>
                    <a:pt x="130" y="36"/>
                    <a:pt x="130" y="30"/>
                    <a:pt x="130" y="24"/>
                  </a:cubicBezTo>
                  <a:cubicBezTo>
                    <a:pt x="130" y="15"/>
                    <a:pt x="131" y="6"/>
                    <a:pt x="131" y="6"/>
                  </a:cubicBezTo>
                  <a:lnTo>
                    <a:pt x="101" y="0"/>
                  </a:lnTo>
                  <a:lnTo>
                    <a:pt x="99" y="0"/>
                  </a:lnTo>
                  <a:cubicBezTo>
                    <a:pt x="99" y="15"/>
                    <a:pt x="96" y="26"/>
                    <a:pt x="93" y="32"/>
                  </a:cubicBezTo>
                  <a:cubicBezTo>
                    <a:pt x="92" y="35"/>
                    <a:pt x="89" y="38"/>
                    <a:pt x="86" y="38"/>
                  </a:cubicBezTo>
                  <a:cubicBezTo>
                    <a:pt x="79" y="39"/>
                    <a:pt x="68" y="41"/>
                    <a:pt x="60" y="44"/>
                  </a:cubicBezTo>
                  <a:cubicBezTo>
                    <a:pt x="56" y="45"/>
                    <a:pt x="54" y="47"/>
                    <a:pt x="53" y="50"/>
                  </a:cubicBezTo>
                  <a:cubicBezTo>
                    <a:pt x="44" y="68"/>
                    <a:pt x="36" y="113"/>
                    <a:pt x="30" y="146"/>
                  </a:cubicBezTo>
                  <a:cubicBezTo>
                    <a:pt x="27" y="164"/>
                    <a:pt x="25" y="178"/>
                    <a:pt x="23" y="181"/>
                  </a:cubicBezTo>
                  <a:cubicBezTo>
                    <a:pt x="20" y="190"/>
                    <a:pt x="9" y="235"/>
                    <a:pt x="0" y="258"/>
                  </a:cubicBezTo>
                  <a:lnTo>
                    <a:pt x="11" y="262"/>
                  </a:lnTo>
                  <a:cubicBezTo>
                    <a:pt x="11" y="262"/>
                    <a:pt x="51" y="196"/>
                    <a:pt x="54" y="180"/>
                  </a:cubicBezTo>
                  <a:cubicBezTo>
                    <a:pt x="55" y="174"/>
                    <a:pt x="58" y="163"/>
                    <a:pt x="62" y="150"/>
                  </a:cubicBezTo>
                  <a:cubicBezTo>
                    <a:pt x="62" y="149"/>
                    <a:pt x="63" y="147"/>
                    <a:pt x="63" y="145"/>
                  </a:cubicBezTo>
                  <a:cubicBezTo>
                    <a:pt x="69" y="161"/>
                    <a:pt x="72" y="168"/>
                    <a:pt x="72" y="175"/>
                  </a:cubicBezTo>
                  <a:cubicBezTo>
                    <a:pt x="72" y="185"/>
                    <a:pt x="65" y="194"/>
                    <a:pt x="51" y="225"/>
                  </a:cubicBezTo>
                  <a:cubicBezTo>
                    <a:pt x="43" y="242"/>
                    <a:pt x="165" y="269"/>
                    <a:pt x="144" y="203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4" name="path 214"/>
            <p:cNvSpPr/>
            <p:nvPr/>
          </p:nvSpPr>
          <p:spPr>
            <a:xfrm>
              <a:off x="792378" y="49910"/>
              <a:ext cx="19050" cy="15367"/>
            </a:xfrm>
            <a:custGeom>
              <a:avLst/>
              <a:gdLst/>
              <a:ahLst/>
              <a:cxnLst/>
              <a:rect l="0" t="0" r="0" b="0"/>
              <a:pathLst>
                <a:path w="30" h="24">
                  <a:moveTo>
                    <a:pt x="30" y="5"/>
                  </a:moveTo>
                  <a:cubicBezTo>
                    <a:pt x="30" y="5"/>
                    <a:pt x="29" y="15"/>
                    <a:pt x="29" y="24"/>
                  </a:cubicBezTo>
                  <a:cubicBezTo>
                    <a:pt x="12" y="23"/>
                    <a:pt x="3" y="8"/>
                    <a:pt x="0" y="0"/>
                  </a:cubicBezTo>
                  <a:lnTo>
                    <a:pt x="30" y="5"/>
                  </a:lnTo>
                  <a:close/>
                </a:path>
              </a:pathLst>
            </a:custGeom>
            <a:solidFill>
              <a:srgbClr val="E8945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6" name="path 216"/>
            <p:cNvSpPr/>
            <p:nvPr/>
          </p:nvSpPr>
          <p:spPr>
            <a:xfrm>
              <a:off x="786536" y="15620"/>
              <a:ext cx="63627" cy="411607"/>
            </a:xfrm>
            <a:custGeom>
              <a:avLst/>
              <a:gdLst/>
              <a:ahLst/>
              <a:cxnLst/>
              <a:rect l="0" t="0" r="0" b="0"/>
              <a:pathLst>
                <a:path w="100" h="648">
                  <a:moveTo>
                    <a:pt x="44" y="68"/>
                  </a:moveTo>
                  <a:cubicBezTo>
                    <a:pt x="44" y="68"/>
                    <a:pt x="5" y="69"/>
                    <a:pt x="5" y="44"/>
                  </a:cubicBezTo>
                  <a:cubicBezTo>
                    <a:pt x="5" y="19"/>
                    <a:pt x="0" y="3"/>
                    <a:pt x="25" y="1"/>
                  </a:cubicBezTo>
                  <a:cubicBezTo>
                    <a:pt x="50" y="0"/>
                    <a:pt x="55" y="9"/>
                    <a:pt x="57" y="17"/>
                  </a:cubicBezTo>
                  <a:cubicBezTo>
                    <a:pt x="59" y="25"/>
                    <a:pt x="55" y="67"/>
                    <a:pt x="44" y="68"/>
                  </a:cubicBezTo>
                </a:path>
                <a:path w="100" h="648">
                  <a:moveTo>
                    <a:pt x="100" y="645"/>
                  </a:moveTo>
                  <a:lnTo>
                    <a:pt x="87" y="648"/>
                  </a:lnTo>
                  <a:cubicBezTo>
                    <a:pt x="87" y="648"/>
                    <a:pt x="67" y="620"/>
                    <a:pt x="50" y="583"/>
                  </a:cubicBezTo>
                  <a:cubicBezTo>
                    <a:pt x="40" y="559"/>
                    <a:pt x="31" y="532"/>
                    <a:pt x="29" y="507"/>
                  </a:cubicBezTo>
                  <a:cubicBezTo>
                    <a:pt x="28" y="495"/>
                    <a:pt x="28" y="484"/>
                    <a:pt x="31" y="474"/>
                  </a:cubicBezTo>
                  <a:cubicBezTo>
                    <a:pt x="31" y="474"/>
                    <a:pt x="28" y="450"/>
                    <a:pt x="23" y="418"/>
                  </a:cubicBezTo>
                  <a:cubicBezTo>
                    <a:pt x="18" y="383"/>
                    <a:pt x="11" y="337"/>
                    <a:pt x="5" y="304"/>
                  </a:cubicBezTo>
                  <a:lnTo>
                    <a:pt x="8" y="303"/>
                  </a:lnTo>
                  <a:lnTo>
                    <a:pt x="62" y="271"/>
                  </a:lnTo>
                  <a:cubicBezTo>
                    <a:pt x="62" y="271"/>
                    <a:pt x="87" y="328"/>
                    <a:pt x="81" y="414"/>
                  </a:cubicBezTo>
                  <a:cubicBezTo>
                    <a:pt x="80" y="431"/>
                    <a:pt x="83" y="458"/>
                    <a:pt x="80" y="478"/>
                  </a:cubicBezTo>
                  <a:cubicBezTo>
                    <a:pt x="75" y="512"/>
                    <a:pt x="77" y="546"/>
                    <a:pt x="82" y="575"/>
                  </a:cubicBezTo>
                  <a:cubicBezTo>
                    <a:pt x="88" y="615"/>
                    <a:pt x="100" y="645"/>
                    <a:pt x="100" y="645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8" name="path 218"/>
            <p:cNvSpPr/>
            <p:nvPr/>
          </p:nvSpPr>
          <p:spPr>
            <a:xfrm>
              <a:off x="764692" y="128396"/>
              <a:ext cx="51688" cy="32766"/>
            </a:xfrm>
            <a:custGeom>
              <a:avLst/>
              <a:gdLst/>
              <a:ahLst/>
              <a:cxnLst/>
              <a:rect l="0" t="0" r="0" b="0"/>
              <a:pathLst>
                <a:path w="81" h="51">
                  <a:moveTo>
                    <a:pt x="3" y="14"/>
                  </a:moveTo>
                  <a:cubicBezTo>
                    <a:pt x="11" y="35"/>
                    <a:pt x="15" y="43"/>
                    <a:pt x="14" y="51"/>
                  </a:cubicBezTo>
                  <a:cubicBezTo>
                    <a:pt x="38" y="14"/>
                    <a:pt x="81" y="9"/>
                    <a:pt x="81" y="9"/>
                  </a:cubicBezTo>
                  <a:lnTo>
                    <a:pt x="0" y="0"/>
                  </a:lnTo>
                  <a:cubicBezTo>
                    <a:pt x="0" y="5"/>
                    <a:pt x="2" y="10"/>
                    <a:pt x="3" y="14"/>
                  </a:cubicBezTo>
                </a:path>
              </a:pathLst>
            </a:custGeom>
            <a:solidFill>
              <a:srgbClr val="CB7D4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20" name="path 220"/>
            <p:cNvSpPr/>
            <p:nvPr/>
          </p:nvSpPr>
          <p:spPr>
            <a:xfrm>
              <a:off x="781329" y="8381"/>
              <a:ext cx="46863" cy="31242"/>
            </a:xfrm>
            <a:custGeom>
              <a:avLst/>
              <a:gdLst/>
              <a:ahLst/>
              <a:cxnLst/>
              <a:rect l="0" t="0" r="0" b="0"/>
              <a:pathLst>
                <a:path w="73" h="49">
                  <a:moveTo>
                    <a:pt x="64" y="15"/>
                  </a:moveTo>
                  <a:cubicBezTo>
                    <a:pt x="58" y="8"/>
                    <a:pt x="53" y="9"/>
                    <a:pt x="51" y="11"/>
                  </a:cubicBezTo>
                  <a:cubicBezTo>
                    <a:pt x="30" y="0"/>
                    <a:pt x="15" y="17"/>
                    <a:pt x="15" y="17"/>
                  </a:cubicBezTo>
                  <a:cubicBezTo>
                    <a:pt x="12" y="35"/>
                    <a:pt x="0" y="45"/>
                    <a:pt x="0" y="45"/>
                  </a:cubicBezTo>
                  <a:cubicBezTo>
                    <a:pt x="0" y="45"/>
                    <a:pt x="7" y="49"/>
                    <a:pt x="23" y="45"/>
                  </a:cubicBezTo>
                  <a:cubicBezTo>
                    <a:pt x="43" y="41"/>
                    <a:pt x="49" y="18"/>
                    <a:pt x="50" y="15"/>
                  </a:cubicBezTo>
                  <a:cubicBezTo>
                    <a:pt x="52" y="18"/>
                    <a:pt x="57" y="22"/>
                    <a:pt x="58" y="27"/>
                  </a:cubicBezTo>
                  <a:cubicBezTo>
                    <a:pt x="60" y="33"/>
                    <a:pt x="61" y="46"/>
                    <a:pt x="65" y="46"/>
                  </a:cubicBezTo>
                  <a:cubicBezTo>
                    <a:pt x="65" y="46"/>
                    <a:pt x="73" y="26"/>
                    <a:pt x="64" y="15"/>
                  </a:cubicBezTo>
                </a:path>
              </a:pathLst>
            </a:custGeom>
            <a:solidFill>
              <a:srgbClr val="B64C4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22" name="path 222"/>
            <p:cNvSpPr/>
            <p:nvPr/>
          </p:nvSpPr>
          <p:spPr>
            <a:xfrm>
              <a:off x="718083" y="212597"/>
              <a:ext cx="17526" cy="22476"/>
            </a:xfrm>
            <a:custGeom>
              <a:avLst/>
              <a:gdLst/>
              <a:ahLst/>
              <a:cxnLst/>
              <a:rect l="0" t="0" r="0" b="0"/>
              <a:pathLst>
                <a:path w="27" h="35">
                  <a:moveTo>
                    <a:pt x="16" y="0"/>
                  </a:moveTo>
                  <a:cubicBezTo>
                    <a:pt x="16" y="0"/>
                    <a:pt x="13" y="8"/>
                    <a:pt x="9" y="11"/>
                  </a:cubicBezTo>
                  <a:cubicBezTo>
                    <a:pt x="5" y="13"/>
                    <a:pt x="0" y="19"/>
                    <a:pt x="1" y="23"/>
                  </a:cubicBezTo>
                  <a:cubicBezTo>
                    <a:pt x="2" y="28"/>
                    <a:pt x="3" y="35"/>
                    <a:pt x="7" y="35"/>
                  </a:cubicBezTo>
                  <a:cubicBezTo>
                    <a:pt x="12" y="35"/>
                    <a:pt x="23" y="14"/>
                    <a:pt x="25" y="10"/>
                  </a:cubicBezTo>
                  <a:cubicBezTo>
                    <a:pt x="26" y="6"/>
                    <a:pt x="27" y="5"/>
                    <a:pt x="27" y="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24" name="path 224"/>
            <p:cNvSpPr/>
            <p:nvPr/>
          </p:nvSpPr>
          <p:spPr>
            <a:xfrm>
              <a:off x="736752" y="74294"/>
              <a:ext cx="110616" cy="274955"/>
            </a:xfrm>
            <a:custGeom>
              <a:avLst/>
              <a:gdLst/>
              <a:ahLst/>
              <a:cxnLst/>
              <a:rect l="0" t="0" r="0" b="0"/>
              <a:pathLst>
                <a:path w="174" h="433">
                  <a:moveTo>
                    <a:pt x="174" y="405"/>
                  </a:moveTo>
                  <a:cubicBezTo>
                    <a:pt x="126" y="433"/>
                    <a:pt x="0" y="389"/>
                    <a:pt x="0" y="386"/>
                  </a:cubicBezTo>
                  <a:cubicBezTo>
                    <a:pt x="0" y="373"/>
                    <a:pt x="12" y="292"/>
                    <a:pt x="27" y="215"/>
                  </a:cubicBezTo>
                  <a:cubicBezTo>
                    <a:pt x="36" y="168"/>
                    <a:pt x="59" y="150"/>
                    <a:pt x="55" y="147"/>
                  </a:cubicBezTo>
                  <a:cubicBezTo>
                    <a:pt x="55" y="147"/>
                    <a:pt x="55" y="147"/>
                    <a:pt x="55" y="147"/>
                  </a:cubicBezTo>
                  <a:cubicBezTo>
                    <a:pt x="41" y="137"/>
                    <a:pt x="47" y="119"/>
                    <a:pt x="48" y="113"/>
                  </a:cubicBezTo>
                  <a:cubicBezTo>
                    <a:pt x="43" y="114"/>
                    <a:pt x="29" y="117"/>
                    <a:pt x="13" y="108"/>
                  </a:cubicBezTo>
                  <a:cubicBezTo>
                    <a:pt x="20" y="75"/>
                    <a:pt x="29" y="29"/>
                    <a:pt x="39" y="11"/>
                  </a:cubicBezTo>
                  <a:cubicBezTo>
                    <a:pt x="39" y="10"/>
                    <a:pt x="40" y="9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50" y="1"/>
                    <a:pt x="68" y="0"/>
                    <a:pt x="68" y="0"/>
                  </a:cubicBezTo>
                  <a:cubicBezTo>
                    <a:pt x="68" y="0"/>
                    <a:pt x="78" y="24"/>
                    <a:pt x="81" y="28"/>
                  </a:cubicBezTo>
                  <a:cubicBezTo>
                    <a:pt x="101" y="52"/>
                    <a:pt x="136" y="41"/>
                    <a:pt x="131" y="26"/>
                  </a:cubicBezTo>
                  <a:cubicBezTo>
                    <a:pt x="130" y="20"/>
                    <a:pt x="120" y="3"/>
                    <a:pt x="120" y="1"/>
                  </a:cubicBezTo>
                  <a:cubicBezTo>
                    <a:pt x="120" y="1"/>
                    <a:pt x="122" y="1"/>
                    <a:pt x="122" y="1"/>
                  </a:cubicBezTo>
                  <a:cubicBezTo>
                    <a:pt x="128" y="2"/>
                    <a:pt x="132" y="3"/>
                    <a:pt x="135" y="3"/>
                  </a:cubicBezTo>
                  <a:cubicBezTo>
                    <a:pt x="141" y="4"/>
                    <a:pt x="142" y="5"/>
                    <a:pt x="144" y="6"/>
                  </a:cubicBezTo>
                  <a:cubicBezTo>
                    <a:pt x="149" y="11"/>
                    <a:pt x="156" y="24"/>
                    <a:pt x="156" y="47"/>
                  </a:cubicBezTo>
                  <a:cubicBezTo>
                    <a:pt x="156" y="55"/>
                    <a:pt x="166" y="150"/>
                    <a:pt x="137" y="148"/>
                  </a:cubicBezTo>
                  <a:cubicBezTo>
                    <a:pt x="136" y="148"/>
                    <a:pt x="136" y="149"/>
                    <a:pt x="138" y="152"/>
                  </a:cubicBezTo>
                  <a:cubicBezTo>
                    <a:pt x="142" y="162"/>
                    <a:pt x="153" y="185"/>
                    <a:pt x="157" y="215"/>
                  </a:cubicBezTo>
                  <a:cubicBezTo>
                    <a:pt x="168" y="313"/>
                    <a:pt x="174" y="405"/>
                    <a:pt x="174" y="405"/>
                  </a:cubicBezTo>
                </a:path>
              </a:pathLst>
            </a:custGeom>
            <a:solidFill>
              <a:srgbClr val="F5F5F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26" name="path 226"/>
            <p:cNvSpPr/>
            <p:nvPr/>
          </p:nvSpPr>
          <p:spPr>
            <a:xfrm>
              <a:off x="807745" y="47497"/>
              <a:ext cx="9398" cy="4191"/>
            </a:xfrm>
            <a:custGeom>
              <a:avLst/>
              <a:gdLst/>
              <a:ahLst/>
              <a:cxnLst/>
              <a:rect l="0" t="0" r="0" b="0"/>
              <a:pathLst>
                <a:path w="14" h="6">
                  <a:moveTo>
                    <a:pt x="0" y="3"/>
                  </a:moveTo>
                  <a:cubicBezTo>
                    <a:pt x="0" y="3"/>
                    <a:pt x="0" y="6"/>
                    <a:pt x="8" y="5"/>
                  </a:cubicBezTo>
                  <a:cubicBezTo>
                    <a:pt x="8" y="5"/>
                    <a:pt x="14" y="5"/>
                    <a:pt x="14" y="2"/>
                  </a:cubicBezTo>
                  <a:cubicBezTo>
                    <a:pt x="14" y="2"/>
                    <a:pt x="8" y="0"/>
                    <a:pt x="0" y="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28" name="path 228"/>
            <p:cNvSpPr/>
            <p:nvPr/>
          </p:nvSpPr>
          <p:spPr>
            <a:xfrm>
              <a:off x="726465" y="219202"/>
              <a:ext cx="7493" cy="11429"/>
            </a:xfrm>
            <a:custGeom>
              <a:avLst/>
              <a:gdLst/>
              <a:ahLst/>
              <a:cxnLst/>
              <a:rect l="0" t="0" r="0" b="0"/>
              <a:pathLst>
                <a:path w="11" h="17">
                  <a:moveTo>
                    <a:pt x="11" y="0"/>
                  </a:moveTo>
                  <a:cubicBezTo>
                    <a:pt x="11" y="0"/>
                    <a:pt x="10" y="9"/>
                    <a:pt x="7" y="11"/>
                  </a:cubicBezTo>
                  <a:cubicBezTo>
                    <a:pt x="5" y="13"/>
                    <a:pt x="5" y="17"/>
                    <a:pt x="2" y="15"/>
                  </a:cubicBezTo>
                  <a:cubicBezTo>
                    <a:pt x="0" y="13"/>
                    <a:pt x="11" y="0"/>
                    <a:pt x="11" y="0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0" name="path 230"/>
            <p:cNvSpPr/>
            <p:nvPr/>
          </p:nvSpPr>
          <p:spPr>
            <a:xfrm>
              <a:off x="736752" y="168020"/>
              <a:ext cx="110616" cy="181229"/>
            </a:xfrm>
            <a:custGeom>
              <a:avLst/>
              <a:gdLst/>
              <a:ahLst/>
              <a:cxnLst/>
              <a:rect l="0" t="0" r="0" b="0"/>
              <a:pathLst>
                <a:path w="174" h="285">
                  <a:moveTo>
                    <a:pt x="174" y="258"/>
                  </a:moveTo>
                  <a:cubicBezTo>
                    <a:pt x="126" y="285"/>
                    <a:pt x="0" y="241"/>
                    <a:pt x="0" y="239"/>
                  </a:cubicBezTo>
                  <a:cubicBezTo>
                    <a:pt x="0" y="225"/>
                    <a:pt x="12" y="145"/>
                    <a:pt x="27" y="68"/>
                  </a:cubicBezTo>
                  <a:cubicBezTo>
                    <a:pt x="36" y="20"/>
                    <a:pt x="59" y="3"/>
                    <a:pt x="55" y="0"/>
                  </a:cubicBezTo>
                  <a:cubicBezTo>
                    <a:pt x="56" y="0"/>
                    <a:pt x="70" y="11"/>
                    <a:pt x="94" y="10"/>
                  </a:cubicBezTo>
                  <a:cubicBezTo>
                    <a:pt x="116" y="8"/>
                    <a:pt x="134" y="5"/>
                    <a:pt x="138" y="5"/>
                  </a:cubicBezTo>
                  <a:cubicBezTo>
                    <a:pt x="142" y="14"/>
                    <a:pt x="153" y="38"/>
                    <a:pt x="157" y="68"/>
                  </a:cubicBezTo>
                  <a:cubicBezTo>
                    <a:pt x="168" y="165"/>
                    <a:pt x="174" y="258"/>
                    <a:pt x="174" y="258"/>
                  </a:cubicBezTo>
                </a:path>
              </a:pathLst>
            </a:custGeom>
            <a:solidFill>
              <a:srgbClr val="2B478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2" name="path 232"/>
            <p:cNvSpPr/>
            <p:nvPr/>
          </p:nvSpPr>
          <p:spPr>
            <a:xfrm>
              <a:off x="770915" y="167893"/>
              <a:ext cx="54355" cy="14478"/>
            </a:xfrm>
            <a:custGeom>
              <a:avLst/>
              <a:gdLst/>
              <a:ahLst/>
              <a:cxnLst/>
              <a:rect l="0" t="0" r="0" b="0"/>
              <a:pathLst>
                <a:path w="85" h="22">
                  <a:moveTo>
                    <a:pt x="1" y="0"/>
                  </a:moveTo>
                  <a:cubicBezTo>
                    <a:pt x="1" y="0"/>
                    <a:pt x="41" y="16"/>
                    <a:pt x="83" y="1"/>
                  </a:cubicBezTo>
                  <a:lnTo>
                    <a:pt x="85" y="7"/>
                  </a:lnTo>
                  <a:cubicBezTo>
                    <a:pt x="85" y="7"/>
                    <a:pt x="42" y="22"/>
                    <a:pt x="0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16356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4" name="path 234"/>
            <p:cNvSpPr/>
            <p:nvPr/>
          </p:nvSpPr>
          <p:spPr>
            <a:xfrm>
              <a:off x="37655" y="52578"/>
              <a:ext cx="53784" cy="86359"/>
            </a:xfrm>
            <a:custGeom>
              <a:avLst/>
              <a:gdLst/>
              <a:ahLst/>
              <a:cxnLst/>
              <a:rect l="0" t="0" r="0" b="0"/>
              <a:pathLst>
                <a:path w="84" h="135">
                  <a:moveTo>
                    <a:pt x="24" y="129"/>
                  </a:moveTo>
                  <a:cubicBezTo>
                    <a:pt x="52" y="122"/>
                    <a:pt x="84" y="77"/>
                    <a:pt x="84" y="77"/>
                  </a:cubicBezTo>
                  <a:lnTo>
                    <a:pt x="76" y="70"/>
                  </a:lnTo>
                  <a:cubicBezTo>
                    <a:pt x="68" y="80"/>
                    <a:pt x="33" y="97"/>
                    <a:pt x="33" y="97"/>
                  </a:cubicBezTo>
                  <a:cubicBezTo>
                    <a:pt x="33" y="88"/>
                    <a:pt x="33" y="80"/>
                    <a:pt x="32" y="72"/>
                  </a:cubicBezTo>
                  <a:cubicBezTo>
                    <a:pt x="28" y="21"/>
                    <a:pt x="9" y="4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5"/>
                    <a:pt x="2" y="9"/>
                  </a:cubicBezTo>
                  <a:cubicBezTo>
                    <a:pt x="1" y="41"/>
                    <a:pt x="0" y="135"/>
                    <a:pt x="24" y="129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6" name="path 236"/>
            <p:cNvSpPr/>
            <p:nvPr/>
          </p:nvSpPr>
          <p:spPr>
            <a:xfrm>
              <a:off x="37515" y="49910"/>
              <a:ext cx="32130" cy="92329"/>
            </a:xfrm>
            <a:custGeom>
              <a:avLst/>
              <a:gdLst/>
              <a:ahLst/>
              <a:cxnLst/>
              <a:rect l="0" t="0" r="0" b="0"/>
              <a:pathLst>
                <a:path w="50" h="145">
                  <a:moveTo>
                    <a:pt x="1" y="72"/>
                  </a:moveTo>
                  <a:cubicBezTo>
                    <a:pt x="2" y="109"/>
                    <a:pt x="8" y="145"/>
                    <a:pt x="24" y="143"/>
                  </a:cubicBezTo>
                  <a:cubicBezTo>
                    <a:pt x="43" y="140"/>
                    <a:pt x="48" y="121"/>
                    <a:pt x="49" y="108"/>
                  </a:cubicBezTo>
                  <a:cubicBezTo>
                    <a:pt x="50" y="100"/>
                    <a:pt x="49" y="93"/>
                    <a:pt x="49" y="93"/>
                  </a:cubicBezTo>
                  <a:cubicBezTo>
                    <a:pt x="49" y="93"/>
                    <a:pt x="40" y="93"/>
                    <a:pt x="38" y="91"/>
                  </a:cubicBezTo>
                  <a:cubicBezTo>
                    <a:pt x="31" y="85"/>
                    <a:pt x="33" y="18"/>
                    <a:pt x="29" y="11"/>
                  </a:cubicBezTo>
                  <a:cubicBezTo>
                    <a:pt x="26" y="4"/>
                    <a:pt x="2" y="0"/>
                    <a:pt x="2" y="0"/>
                  </a:cubicBezTo>
                  <a:cubicBezTo>
                    <a:pt x="2" y="0"/>
                    <a:pt x="0" y="36"/>
                    <a:pt x="1" y="72"/>
                  </a:cubicBezTo>
                </a:path>
              </a:pathLst>
            </a:custGeom>
            <a:solidFill>
              <a:srgbClr val="F3F8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8" name="path 238"/>
            <p:cNvSpPr/>
            <p:nvPr/>
          </p:nvSpPr>
          <p:spPr>
            <a:xfrm>
              <a:off x="0" y="79883"/>
              <a:ext cx="23634" cy="51815"/>
            </a:xfrm>
            <a:custGeom>
              <a:avLst/>
              <a:gdLst/>
              <a:ahLst/>
              <a:cxnLst/>
              <a:rect l="0" t="0" r="0" b="0"/>
              <a:pathLst>
                <a:path w="37" h="81">
                  <a:moveTo>
                    <a:pt x="0" y="50"/>
                  </a:moveTo>
                  <a:cubicBezTo>
                    <a:pt x="0" y="50"/>
                    <a:pt x="7" y="67"/>
                    <a:pt x="7" y="68"/>
                  </a:cubicBezTo>
                  <a:cubicBezTo>
                    <a:pt x="7" y="69"/>
                    <a:pt x="7" y="70"/>
                    <a:pt x="7" y="71"/>
                  </a:cubicBezTo>
                  <a:cubicBezTo>
                    <a:pt x="11" y="74"/>
                    <a:pt x="15" y="76"/>
                    <a:pt x="19" y="77"/>
                  </a:cubicBezTo>
                  <a:cubicBezTo>
                    <a:pt x="31" y="81"/>
                    <a:pt x="37" y="58"/>
                    <a:pt x="36" y="46"/>
                  </a:cubicBezTo>
                  <a:cubicBezTo>
                    <a:pt x="35" y="34"/>
                    <a:pt x="18" y="1"/>
                    <a:pt x="12" y="0"/>
                  </a:cubicBezTo>
                  <a:cubicBezTo>
                    <a:pt x="6" y="0"/>
                    <a:pt x="0" y="50"/>
                    <a:pt x="0" y="50"/>
                  </a:cubicBezTo>
                </a:path>
              </a:pathLst>
            </a:custGeom>
            <a:solidFill>
              <a:srgbClr val="ECF3F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0" name="path 240"/>
            <p:cNvSpPr/>
            <p:nvPr/>
          </p:nvSpPr>
          <p:spPr>
            <a:xfrm>
              <a:off x="4140" y="121284"/>
              <a:ext cx="48501" cy="11938"/>
            </a:xfrm>
            <a:custGeom>
              <a:avLst/>
              <a:gdLst/>
              <a:ahLst/>
              <a:cxnLst/>
              <a:rect l="0" t="0" r="0" b="0"/>
              <a:pathLst>
                <a:path w="76" h="18">
                  <a:moveTo>
                    <a:pt x="42" y="18"/>
                  </a:moveTo>
                  <a:cubicBezTo>
                    <a:pt x="65" y="18"/>
                    <a:pt x="74" y="11"/>
                    <a:pt x="74" y="10"/>
                  </a:cubicBezTo>
                  <a:lnTo>
                    <a:pt x="76" y="0"/>
                  </a:lnTo>
                  <a:cubicBezTo>
                    <a:pt x="76" y="0"/>
                    <a:pt x="46" y="18"/>
                    <a:pt x="0" y="1"/>
                  </a:cubicBezTo>
                  <a:lnTo>
                    <a:pt x="0" y="9"/>
                  </a:lnTo>
                  <a:cubicBezTo>
                    <a:pt x="18" y="15"/>
                    <a:pt x="31" y="18"/>
                    <a:pt x="42" y="18"/>
                  </a:cubicBezTo>
                </a:path>
              </a:pathLst>
            </a:custGeom>
            <a:solidFill>
              <a:srgbClr val="B64C4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group 34"/>
          <p:cNvGrpSpPr/>
          <p:nvPr/>
        </p:nvGrpSpPr>
        <p:grpSpPr>
          <a:xfrm rot="21600000">
            <a:off x="950391" y="4660900"/>
            <a:ext cx="276212" cy="115442"/>
            <a:chOff x="0" y="0"/>
            <a:chExt cx="276212" cy="115442"/>
          </a:xfrm>
        </p:grpSpPr>
        <p:sp>
          <p:nvSpPr>
            <p:cNvPr id="242" name="path 242"/>
            <p:cNvSpPr/>
            <p:nvPr/>
          </p:nvSpPr>
          <p:spPr>
            <a:xfrm>
              <a:off x="222885" y="53847"/>
              <a:ext cx="41757" cy="45466"/>
            </a:xfrm>
            <a:custGeom>
              <a:avLst/>
              <a:gdLst/>
              <a:ahLst/>
              <a:cxnLst/>
              <a:rect l="0" t="0" r="0" b="0"/>
              <a:pathLst>
                <a:path w="65" h="71">
                  <a:moveTo>
                    <a:pt x="65" y="64"/>
                  </a:moveTo>
                  <a:cubicBezTo>
                    <a:pt x="41" y="71"/>
                    <a:pt x="0" y="50"/>
                    <a:pt x="0" y="50"/>
                  </a:cubicBezTo>
                  <a:cubicBezTo>
                    <a:pt x="0" y="50"/>
                    <a:pt x="22" y="34"/>
                    <a:pt x="21" y="0"/>
                  </a:cubicBezTo>
                  <a:lnTo>
                    <a:pt x="39" y="15"/>
                  </a:lnTo>
                  <a:lnTo>
                    <a:pt x="52" y="25"/>
                  </a:lnTo>
                  <a:cubicBezTo>
                    <a:pt x="52" y="25"/>
                    <a:pt x="52" y="30"/>
                    <a:pt x="50" y="41"/>
                  </a:cubicBezTo>
                  <a:cubicBezTo>
                    <a:pt x="50" y="44"/>
                    <a:pt x="50" y="47"/>
                    <a:pt x="49" y="50"/>
                  </a:cubicBezTo>
                  <a:cubicBezTo>
                    <a:pt x="59" y="56"/>
                    <a:pt x="65" y="64"/>
                    <a:pt x="65" y="64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4" name="path 244"/>
            <p:cNvSpPr/>
            <p:nvPr/>
          </p:nvSpPr>
          <p:spPr>
            <a:xfrm>
              <a:off x="236232" y="62865"/>
              <a:ext cx="19900" cy="17398"/>
            </a:xfrm>
            <a:custGeom>
              <a:avLst/>
              <a:gdLst/>
              <a:ahLst/>
              <a:cxnLst/>
              <a:rect l="0" t="0" r="0" b="0"/>
              <a:pathLst>
                <a:path w="31" h="27">
                  <a:moveTo>
                    <a:pt x="31" y="10"/>
                  </a:moveTo>
                  <a:cubicBezTo>
                    <a:pt x="31" y="10"/>
                    <a:pt x="31" y="16"/>
                    <a:pt x="29" y="27"/>
                  </a:cubicBezTo>
                  <a:cubicBezTo>
                    <a:pt x="15" y="25"/>
                    <a:pt x="0" y="2"/>
                    <a:pt x="0" y="2"/>
                  </a:cubicBezTo>
                  <a:cubicBezTo>
                    <a:pt x="7" y="0"/>
                    <a:pt x="13" y="0"/>
                    <a:pt x="18" y="0"/>
                  </a:cubicBezTo>
                  <a:lnTo>
                    <a:pt x="31" y="10"/>
                  </a:lnTo>
                  <a:close/>
                </a:path>
              </a:pathLst>
            </a:custGeom>
            <a:solidFill>
              <a:srgbClr val="ED975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6" name="path 246"/>
            <p:cNvSpPr/>
            <p:nvPr/>
          </p:nvSpPr>
          <p:spPr>
            <a:xfrm>
              <a:off x="225996" y="25400"/>
              <a:ext cx="41338" cy="48132"/>
            </a:xfrm>
            <a:custGeom>
              <a:avLst/>
              <a:gdLst/>
              <a:ahLst/>
              <a:cxnLst/>
              <a:rect l="0" t="0" r="0" b="0"/>
              <a:pathLst>
                <a:path w="65" h="75">
                  <a:moveTo>
                    <a:pt x="54" y="69"/>
                  </a:moveTo>
                  <a:cubicBezTo>
                    <a:pt x="54" y="69"/>
                    <a:pt x="15" y="75"/>
                    <a:pt x="11" y="50"/>
                  </a:cubicBezTo>
                  <a:cubicBezTo>
                    <a:pt x="7" y="26"/>
                    <a:pt x="0" y="10"/>
                    <a:pt x="25" y="5"/>
                  </a:cubicBezTo>
                  <a:cubicBezTo>
                    <a:pt x="50" y="0"/>
                    <a:pt x="56" y="8"/>
                    <a:pt x="60" y="16"/>
                  </a:cubicBezTo>
                  <a:cubicBezTo>
                    <a:pt x="63" y="24"/>
                    <a:pt x="65" y="67"/>
                    <a:pt x="54" y="69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8" name="path 248"/>
            <p:cNvSpPr/>
            <p:nvPr/>
          </p:nvSpPr>
          <p:spPr>
            <a:xfrm>
              <a:off x="225526" y="13586"/>
              <a:ext cx="50685" cy="42801"/>
            </a:xfrm>
            <a:custGeom>
              <a:avLst/>
              <a:gdLst/>
              <a:ahLst/>
              <a:cxnLst/>
              <a:rect l="0" t="0" r="0" b="0"/>
              <a:pathLst>
                <a:path w="79" h="67">
                  <a:moveTo>
                    <a:pt x="12" y="67"/>
                  </a:moveTo>
                  <a:cubicBezTo>
                    <a:pt x="12" y="67"/>
                    <a:pt x="16" y="66"/>
                    <a:pt x="15" y="61"/>
                  </a:cubicBezTo>
                  <a:cubicBezTo>
                    <a:pt x="14" y="55"/>
                    <a:pt x="14" y="48"/>
                    <a:pt x="19" y="49"/>
                  </a:cubicBezTo>
                  <a:cubicBezTo>
                    <a:pt x="23" y="50"/>
                    <a:pt x="24" y="54"/>
                    <a:pt x="26" y="52"/>
                  </a:cubicBezTo>
                  <a:cubicBezTo>
                    <a:pt x="27" y="50"/>
                    <a:pt x="28" y="41"/>
                    <a:pt x="41" y="40"/>
                  </a:cubicBezTo>
                  <a:cubicBezTo>
                    <a:pt x="55" y="40"/>
                    <a:pt x="60" y="44"/>
                    <a:pt x="67" y="42"/>
                  </a:cubicBezTo>
                  <a:cubicBezTo>
                    <a:pt x="73" y="39"/>
                    <a:pt x="73" y="29"/>
                    <a:pt x="73" y="29"/>
                  </a:cubicBezTo>
                  <a:cubicBezTo>
                    <a:pt x="73" y="29"/>
                    <a:pt x="71" y="33"/>
                    <a:pt x="69" y="34"/>
                  </a:cubicBezTo>
                  <a:cubicBezTo>
                    <a:pt x="69" y="34"/>
                    <a:pt x="79" y="19"/>
                    <a:pt x="67" y="10"/>
                  </a:cubicBezTo>
                  <a:cubicBezTo>
                    <a:pt x="55" y="0"/>
                    <a:pt x="42" y="6"/>
                    <a:pt x="35" y="7"/>
                  </a:cubicBezTo>
                  <a:cubicBezTo>
                    <a:pt x="20" y="7"/>
                    <a:pt x="10" y="8"/>
                    <a:pt x="5" y="19"/>
                  </a:cubicBezTo>
                  <a:cubicBezTo>
                    <a:pt x="0" y="29"/>
                    <a:pt x="2" y="57"/>
                    <a:pt x="12" y="67"/>
                  </a:cubicBezTo>
                </a:path>
              </a:pathLst>
            </a:custGeom>
            <a:solidFill>
              <a:srgbClr val="2B478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0" name="path 250"/>
            <p:cNvSpPr/>
            <p:nvPr/>
          </p:nvSpPr>
          <p:spPr>
            <a:xfrm>
              <a:off x="86258" y="91820"/>
              <a:ext cx="15722" cy="23621"/>
            </a:xfrm>
            <a:custGeom>
              <a:avLst/>
              <a:gdLst/>
              <a:ahLst/>
              <a:cxnLst/>
              <a:rect l="0" t="0" r="0" b="0"/>
              <a:pathLst>
                <a:path w="24" h="37">
                  <a:moveTo>
                    <a:pt x="0" y="30"/>
                  </a:moveTo>
                  <a:cubicBezTo>
                    <a:pt x="0" y="29"/>
                    <a:pt x="0" y="13"/>
                    <a:pt x="5" y="9"/>
                  </a:cubicBezTo>
                  <a:cubicBezTo>
                    <a:pt x="9" y="7"/>
                    <a:pt x="15" y="0"/>
                    <a:pt x="17" y="0"/>
                  </a:cubicBezTo>
                  <a:cubicBezTo>
                    <a:pt x="19" y="0"/>
                    <a:pt x="24" y="12"/>
                    <a:pt x="21" y="20"/>
                  </a:cubicBezTo>
                  <a:cubicBezTo>
                    <a:pt x="18" y="27"/>
                    <a:pt x="8" y="37"/>
                    <a:pt x="8" y="37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2" name="path 252"/>
            <p:cNvSpPr/>
            <p:nvPr/>
          </p:nvSpPr>
          <p:spPr>
            <a:xfrm>
              <a:off x="0" y="0"/>
              <a:ext cx="49187" cy="51180"/>
            </a:xfrm>
            <a:custGeom>
              <a:avLst/>
              <a:gdLst/>
              <a:ahLst/>
              <a:cxnLst/>
              <a:rect l="0" t="0" r="0" b="0"/>
              <a:pathLst>
                <a:path w="77" h="80">
                  <a:moveTo>
                    <a:pt x="39" y="47"/>
                  </a:moveTo>
                  <a:cubicBezTo>
                    <a:pt x="39" y="47"/>
                    <a:pt x="24" y="60"/>
                    <a:pt x="38" y="75"/>
                  </a:cubicBezTo>
                  <a:cubicBezTo>
                    <a:pt x="38" y="75"/>
                    <a:pt x="26" y="76"/>
                    <a:pt x="22" y="73"/>
                  </a:cubicBezTo>
                  <a:cubicBezTo>
                    <a:pt x="22" y="73"/>
                    <a:pt x="23" y="74"/>
                    <a:pt x="24" y="75"/>
                  </a:cubicBezTo>
                  <a:cubicBezTo>
                    <a:pt x="24" y="75"/>
                    <a:pt x="10" y="75"/>
                    <a:pt x="5" y="71"/>
                  </a:cubicBezTo>
                  <a:cubicBezTo>
                    <a:pt x="0" y="67"/>
                    <a:pt x="3" y="0"/>
                    <a:pt x="40" y="7"/>
                  </a:cubicBezTo>
                  <a:cubicBezTo>
                    <a:pt x="40" y="7"/>
                    <a:pt x="71" y="5"/>
                    <a:pt x="68" y="41"/>
                  </a:cubicBezTo>
                  <a:cubicBezTo>
                    <a:pt x="65" y="77"/>
                    <a:pt x="77" y="77"/>
                    <a:pt x="77" y="77"/>
                  </a:cubicBezTo>
                  <a:cubicBezTo>
                    <a:pt x="77" y="77"/>
                    <a:pt x="74" y="79"/>
                    <a:pt x="72" y="79"/>
                  </a:cubicBezTo>
                  <a:cubicBezTo>
                    <a:pt x="72" y="79"/>
                    <a:pt x="70" y="78"/>
                    <a:pt x="69" y="76"/>
                  </a:cubicBezTo>
                  <a:cubicBezTo>
                    <a:pt x="69" y="76"/>
                    <a:pt x="70" y="78"/>
                    <a:pt x="70" y="79"/>
                  </a:cubicBezTo>
                  <a:cubicBezTo>
                    <a:pt x="70" y="79"/>
                    <a:pt x="58" y="80"/>
                    <a:pt x="51" y="75"/>
                  </a:cubicBezTo>
                  <a:cubicBezTo>
                    <a:pt x="45" y="70"/>
                    <a:pt x="38" y="54"/>
                    <a:pt x="39" y="47"/>
                  </a:cubicBezTo>
                </a:path>
              </a:pathLst>
            </a:custGeom>
            <a:solidFill>
              <a:srgbClr val="23386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4" name="path 254"/>
            <p:cNvSpPr/>
            <p:nvPr/>
          </p:nvSpPr>
          <p:spPr>
            <a:xfrm>
              <a:off x="990" y="40766"/>
              <a:ext cx="53987" cy="39370"/>
            </a:xfrm>
            <a:custGeom>
              <a:avLst/>
              <a:gdLst/>
              <a:ahLst/>
              <a:cxnLst/>
              <a:rect l="0" t="0" r="0" b="0"/>
              <a:pathLst>
                <a:path w="85" h="62">
                  <a:moveTo>
                    <a:pt x="85" y="62"/>
                  </a:moveTo>
                  <a:lnTo>
                    <a:pt x="0" y="62"/>
                  </a:lnTo>
                  <a:cubicBezTo>
                    <a:pt x="6" y="46"/>
                    <a:pt x="14" y="35"/>
                    <a:pt x="21" y="34"/>
                  </a:cubicBezTo>
                  <a:cubicBezTo>
                    <a:pt x="24" y="33"/>
                    <a:pt x="30" y="20"/>
                    <a:pt x="30" y="0"/>
                  </a:cubicBezTo>
                  <a:lnTo>
                    <a:pt x="32" y="0"/>
                  </a:lnTo>
                  <a:lnTo>
                    <a:pt x="59" y="5"/>
                  </a:lnTo>
                  <a:cubicBezTo>
                    <a:pt x="59" y="5"/>
                    <a:pt x="58" y="14"/>
                    <a:pt x="58" y="22"/>
                  </a:cubicBezTo>
                  <a:cubicBezTo>
                    <a:pt x="58" y="28"/>
                    <a:pt x="58" y="35"/>
                    <a:pt x="60" y="35"/>
                  </a:cubicBezTo>
                  <a:cubicBezTo>
                    <a:pt x="62" y="36"/>
                    <a:pt x="63" y="36"/>
                    <a:pt x="63" y="36"/>
                  </a:cubicBezTo>
                  <a:cubicBezTo>
                    <a:pt x="63" y="36"/>
                    <a:pt x="78" y="46"/>
                    <a:pt x="85" y="62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6" name="path 256"/>
            <p:cNvSpPr/>
            <p:nvPr/>
          </p:nvSpPr>
          <p:spPr>
            <a:xfrm>
              <a:off x="21577" y="41020"/>
              <a:ext cx="16967" cy="13716"/>
            </a:xfrm>
            <a:custGeom>
              <a:avLst/>
              <a:gdLst/>
              <a:ahLst/>
              <a:cxnLst/>
              <a:rect l="0" t="0" r="0" b="0"/>
              <a:pathLst>
                <a:path w="26" h="21">
                  <a:moveTo>
                    <a:pt x="26" y="5"/>
                  </a:moveTo>
                  <a:cubicBezTo>
                    <a:pt x="26" y="5"/>
                    <a:pt x="26" y="13"/>
                    <a:pt x="26" y="21"/>
                  </a:cubicBezTo>
                  <a:cubicBezTo>
                    <a:pt x="11" y="21"/>
                    <a:pt x="3" y="7"/>
                    <a:pt x="0" y="0"/>
                  </a:cubicBezTo>
                  <a:lnTo>
                    <a:pt x="26" y="5"/>
                  </a:lnTo>
                  <a:close/>
                </a:path>
              </a:pathLst>
            </a:custGeom>
            <a:solidFill>
              <a:srgbClr val="E8945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8" name="path 258"/>
            <p:cNvSpPr/>
            <p:nvPr/>
          </p:nvSpPr>
          <p:spPr>
            <a:xfrm>
              <a:off x="12814" y="2032"/>
              <a:ext cx="39852" cy="37083"/>
            </a:xfrm>
            <a:custGeom>
              <a:avLst/>
              <a:gdLst/>
              <a:ahLst/>
              <a:cxnLst/>
              <a:rect l="0" t="0" r="0" b="0"/>
              <a:pathLst>
                <a:path w="62" h="58">
                  <a:moveTo>
                    <a:pt x="11" y="58"/>
                  </a:moveTo>
                  <a:cubicBezTo>
                    <a:pt x="11" y="58"/>
                    <a:pt x="3" y="46"/>
                    <a:pt x="1" y="35"/>
                  </a:cubicBezTo>
                  <a:cubicBezTo>
                    <a:pt x="0" y="27"/>
                    <a:pt x="3" y="0"/>
                    <a:pt x="31" y="4"/>
                  </a:cubicBezTo>
                  <a:cubicBezTo>
                    <a:pt x="31" y="4"/>
                    <a:pt x="40" y="4"/>
                    <a:pt x="47" y="10"/>
                  </a:cubicBezTo>
                  <a:cubicBezTo>
                    <a:pt x="53" y="14"/>
                    <a:pt x="62" y="22"/>
                    <a:pt x="52" y="47"/>
                  </a:cubicBezTo>
                  <a:lnTo>
                    <a:pt x="50" y="55"/>
                  </a:lnTo>
                  <a:lnTo>
                    <a:pt x="11" y="58"/>
                  </a:lnTo>
                  <a:close/>
                </a:path>
              </a:pathLst>
            </a:custGeom>
            <a:solidFill>
              <a:srgbClr val="23386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0" name="path 260"/>
            <p:cNvSpPr/>
            <p:nvPr/>
          </p:nvSpPr>
          <p:spPr>
            <a:xfrm>
              <a:off x="16319" y="10541"/>
              <a:ext cx="33731" cy="38989"/>
            </a:xfrm>
            <a:custGeom>
              <a:avLst/>
              <a:gdLst/>
              <a:ahLst/>
              <a:cxnLst/>
              <a:rect l="0" t="0" r="0" b="0"/>
              <a:pathLst>
                <a:path w="53" h="61">
                  <a:moveTo>
                    <a:pt x="39" y="60"/>
                  </a:moveTo>
                  <a:cubicBezTo>
                    <a:pt x="39" y="60"/>
                    <a:pt x="4" y="61"/>
                    <a:pt x="4" y="39"/>
                  </a:cubicBezTo>
                  <a:cubicBezTo>
                    <a:pt x="4" y="17"/>
                    <a:pt x="0" y="2"/>
                    <a:pt x="22" y="1"/>
                  </a:cubicBezTo>
                  <a:cubicBezTo>
                    <a:pt x="45" y="0"/>
                    <a:pt x="49" y="8"/>
                    <a:pt x="51" y="15"/>
                  </a:cubicBezTo>
                  <a:cubicBezTo>
                    <a:pt x="53" y="22"/>
                    <a:pt x="49" y="60"/>
                    <a:pt x="39" y="60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2" name="path 262"/>
            <p:cNvSpPr/>
            <p:nvPr/>
          </p:nvSpPr>
          <p:spPr>
            <a:xfrm>
              <a:off x="11772" y="2285"/>
              <a:ext cx="89878" cy="107569"/>
            </a:xfrm>
            <a:custGeom>
              <a:avLst/>
              <a:gdLst/>
              <a:ahLst/>
              <a:cxnLst/>
              <a:rect l="0" t="0" r="0" b="0"/>
              <a:pathLst>
                <a:path w="141" h="169">
                  <a:moveTo>
                    <a:pt x="45" y="13"/>
                  </a:moveTo>
                  <a:cubicBezTo>
                    <a:pt x="45" y="13"/>
                    <a:pt x="36" y="39"/>
                    <a:pt x="21" y="43"/>
                  </a:cubicBezTo>
                  <a:cubicBezTo>
                    <a:pt x="6" y="47"/>
                    <a:pt x="0" y="43"/>
                    <a:pt x="0" y="43"/>
                  </a:cubicBezTo>
                  <a:cubicBezTo>
                    <a:pt x="0" y="43"/>
                    <a:pt x="11" y="34"/>
                    <a:pt x="13" y="18"/>
                  </a:cubicBezTo>
                  <a:cubicBezTo>
                    <a:pt x="13" y="18"/>
                    <a:pt x="38" y="1"/>
                    <a:pt x="45" y="13"/>
                  </a:cubicBezTo>
                </a:path>
                <a:path w="141" h="169">
                  <a:moveTo>
                    <a:pt x="43" y="15"/>
                  </a:moveTo>
                  <a:cubicBezTo>
                    <a:pt x="43" y="15"/>
                    <a:pt x="50" y="21"/>
                    <a:pt x="52" y="27"/>
                  </a:cubicBezTo>
                  <a:cubicBezTo>
                    <a:pt x="54" y="32"/>
                    <a:pt x="54" y="44"/>
                    <a:pt x="58" y="44"/>
                  </a:cubicBezTo>
                  <a:cubicBezTo>
                    <a:pt x="58" y="44"/>
                    <a:pt x="65" y="26"/>
                    <a:pt x="57" y="16"/>
                  </a:cubicBezTo>
                  <a:cubicBezTo>
                    <a:pt x="48" y="5"/>
                    <a:pt x="43" y="15"/>
                    <a:pt x="43" y="15"/>
                  </a:cubicBezTo>
                </a:path>
                <a:path w="141" h="169">
                  <a:moveTo>
                    <a:pt x="44" y="16"/>
                  </a:moveTo>
                  <a:cubicBezTo>
                    <a:pt x="44" y="16"/>
                    <a:pt x="37" y="43"/>
                    <a:pt x="19" y="52"/>
                  </a:cubicBezTo>
                  <a:cubicBezTo>
                    <a:pt x="19" y="52"/>
                    <a:pt x="37" y="35"/>
                    <a:pt x="39" y="17"/>
                  </a:cubicBezTo>
                  <a:cubicBezTo>
                    <a:pt x="41" y="0"/>
                    <a:pt x="44" y="16"/>
                    <a:pt x="44" y="16"/>
                  </a:cubicBezTo>
                </a:path>
                <a:path w="141" h="169">
                  <a:moveTo>
                    <a:pt x="141" y="134"/>
                  </a:moveTo>
                  <a:lnTo>
                    <a:pt x="141" y="144"/>
                  </a:lnTo>
                  <a:lnTo>
                    <a:pt x="140" y="158"/>
                  </a:lnTo>
                  <a:lnTo>
                    <a:pt x="139" y="169"/>
                  </a:lnTo>
                  <a:lnTo>
                    <a:pt x="120" y="169"/>
                  </a:lnTo>
                  <a:lnTo>
                    <a:pt x="120" y="158"/>
                  </a:lnTo>
                  <a:lnTo>
                    <a:pt x="119" y="144"/>
                  </a:lnTo>
                  <a:lnTo>
                    <a:pt x="118" y="134"/>
                  </a:lnTo>
                  <a:lnTo>
                    <a:pt x="141" y="134"/>
                  </a:lnTo>
                  <a:close/>
                </a:path>
              </a:pathLst>
            </a:custGeom>
            <a:solidFill>
              <a:srgbClr val="23386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4" name="path 264"/>
            <p:cNvSpPr/>
            <p:nvPr/>
          </p:nvSpPr>
          <p:spPr>
            <a:xfrm>
              <a:off x="86588" y="85978"/>
              <a:ext cx="15887" cy="16764"/>
            </a:xfrm>
            <a:custGeom>
              <a:avLst/>
              <a:gdLst/>
              <a:ahLst/>
              <a:cxnLst/>
              <a:rect l="0" t="0" r="0" b="0"/>
              <a:pathLst>
                <a:path w="25" h="26">
                  <a:moveTo>
                    <a:pt x="25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5" y="3"/>
                  </a:lnTo>
                  <a:close/>
                </a:path>
                <a:path w="25" h="26">
                  <a:moveTo>
                    <a:pt x="23" y="12"/>
                  </a:moveTo>
                  <a:lnTo>
                    <a:pt x="22" y="26"/>
                  </a:lnTo>
                  <a:lnTo>
                    <a:pt x="2" y="26"/>
                  </a:lnTo>
                  <a:lnTo>
                    <a:pt x="1" y="12"/>
                  </a:lnTo>
                  <a:lnTo>
                    <a:pt x="23" y="1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6" name="path 266"/>
            <p:cNvSpPr/>
            <p:nvPr/>
          </p:nvSpPr>
          <p:spPr>
            <a:xfrm>
              <a:off x="97307" y="91566"/>
              <a:ext cx="5791" cy="10286"/>
            </a:xfrm>
            <a:custGeom>
              <a:avLst/>
              <a:gdLst/>
              <a:ahLst/>
              <a:cxnLst/>
              <a:rect l="0" t="0" r="0" b="0"/>
              <a:pathLst>
                <a:path w="9" h="16">
                  <a:moveTo>
                    <a:pt x="6" y="3"/>
                  </a:moveTo>
                  <a:cubicBezTo>
                    <a:pt x="6" y="3"/>
                    <a:pt x="1" y="0"/>
                    <a:pt x="0" y="5"/>
                  </a:cubicBezTo>
                  <a:cubicBezTo>
                    <a:pt x="0" y="7"/>
                    <a:pt x="5" y="16"/>
                    <a:pt x="5" y="16"/>
                  </a:cubicBezTo>
                  <a:cubicBezTo>
                    <a:pt x="7" y="14"/>
                    <a:pt x="9" y="5"/>
                    <a:pt x="6" y="3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771194" y="4713096"/>
            <a:ext cx="1183335" cy="446658"/>
            <a:chOff x="0" y="0"/>
            <a:chExt cx="1183335" cy="446658"/>
          </a:xfrm>
        </p:grpSpPr>
        <p:sp>
          <p:nvSpPr>
            <p:cNvPr id="268" name="path 268"/>
            <p:cNvSpPr/>
            <p:nvPr/>
          </p:nvSpPr>
          <p:spPr>
            <a:xfrm>
              <a:off x="0" y="293369"/>
              <a:ext cx="1183335" cy="153289"/>
            </a:xfrm>
            <a:custGeom>
              <a:avLst/>
              <a:gdLst/>
              <a:ahLst/>
              <a:cxnLst/>
              <a:rect l="0" t="0" r="0" b="0"/>
              <a:pathLst>
                <a:path w="1863" h="241">
                  <a:moveTo>
                    <a:pt x="1009" y="241"/>
                  </a:moveTo>
                  <a:lnTo>
                    <a:pt x="848" y="241"/>
                  </a:lnTo>
                  <a:lnTo>
                    <a:pt x="878" y="0"/>
                  </a:lnTo>
                  <a:lnTo>
                    <a:pt x="992" y="0"/>
                  </a:lnTo>
                  <a:lnTo>
                    <a:pt x="1009" y="241"/>
                  </a:lnTo>
                  <a:close/>
                </a:path>
                <a:path w="1863" h="241">
                  <a:moveTo>
                    <a:pt x="729" y="241"/>
                  </a:moveTo>
                  <a:lnTo>
                    <a:pt x="567" y="241"/>
                  </a:lnTo>
                  <a:lnTo>
                    <a:pt x="696" y="0"/>
                  </a:lnTo>
                  <a:lnTo>
                    <a:pt x="810" y="0"/>
                  </a:lnTo>
                  <a:lnTo>
                    <a:pt x="729" y="241"/>
                  </a:lnTo>
                  <a:close/>
                </a:path>
                <a:path w="1863" h="241">
                  <a:moveTo>
                    <a:pt x="445" y="241"/>
                  </a:moveTo>
                  <a:lnTo>
                    <a:pt x="284" y="241"/>
                  </a:lnTo>
                  <a:lnTo>
                    <a:pt x="500" y="0"/>
                  </a:lnTo>
                  <a:lnTo>
                    <a:pt x="614" y="0"/>
                  </a:lnTo>
                  <a:lnTo>
                    <a:pt x="445" y="241"/>
                  </a:lnTo>
                  <a:close/>
                </a:path>
                <a:path w="1863" h="241">
                  <a:moveTo>
                    <a:pt x="161" y="241"/>
                  </a:moveTo>
                  <a:lnTo>
                    <a:pt x="0" y="241"/>
                  </a:lnTo>
                  <a:lnTo>
                    <a:pt x="304" y="0"/>
                  </a:lnTo>
                  <a:lnTo>
                    <a:pt x="418" y="0"/>
                  </a:lnTo>
                  <a:lnTo>
                    <a:pt x="161" y="241"/>
                  </a:lnTo>
                  <a:close/>
                </a:path>
                <a:path w="1863" h="241">
                  <a:moveTo>
                    <a:pt x="1134" y="241"/>
                  </a:moveTo>
                  <a:lnTo>
                    <a:pt x="1295" y="241"/>
                  </a:lnTo>
                  <a:lnTo>
                    <a:pt x="1166" y="0"/>
                  </a:lnTo>
                  <a:lnTo>
                    <a:pt x="1053" y="0"/>
                  </a:lnTo>
                  <a:lnTo>
                    <a:pt x="1134" y="241"/>
                  </a:lnTo>
                  <a:close/>
                </a:path>
                <a:path w="1863" h="241">
                  <a:moveTo>
                    <a:pt x="1417" y="241"/>
                  </a:moveTo>
                  <a:lnTo>
                    <a:pt x="1579" y="241"/>
                  </a:lnTo>
                  <a:lnTo>
                    <a:pt x="1362" y="0"/>
                  </a:lnTo>
                  <a:lnTo>
                    <a:pt x="1249" y="0"/>
                  </a:lnTo>
                  <a:lnTo>
                    <a:pt x="1417" y="241"/>
                  </a:lnTo>
                  <a:close/>
                </a:path>
                <a:path w="1863" h="241">
                  <a:moveTo>
                    <a:pt x="1702" y="241"/>
                  </a:moveTo>
                  <a:lnTo>
                    <a:pt x="1863" y="241"/>
                  </a:lnTo>
                  <a:lnTo>
                    <a:pt x="1558" y="0"/>
                  </a:lnTo>
                  <a:lnTo>
                    <a:pt x="1444" y="0"/>
                  </a:lnTo>
                  <a:lnTo>
                    <a:pt x="1702" y="241"/>
                  </a:lnTo>
                  <a:close/>
                </a:path>
              </a:pathLst>
            </a:custGeom>
            <a:solidFill>
              <a:srgbClr val="F5F5F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0" name="path 270"/>
            <p:cNvSpPr/>
            <p:nvPr/>
          </p:nvSpPr>
          <p:spPr>
            <a:xfrm>
              <a:off x="331012" y="306069"/>
              <a:ext cx="403758" cy="108585"/>
            </a:xfrm>
            <a:custGeom>
              <a:avLst/>
              <a:gdLst/>
              <a:ahLst/>
              <a:cxnLst/>
              <a:rect l="0" t="0" r="0" b="0"/>
              <a:pathLst>
                <a:path w="635" h="171">
                  <a:moveTo>
                    <a:pt x="625" y="4"/>
                  </a:moveTo>
                  <a:cubicBezTo>
                    <a:pt x="625" y="4"/>
                    <a:pt x="635" y="13"/>
                    <a:pt x="633" y="20"/>
                  </a:cubicBezTo>
                  <a:cubicBezTo>
                    <a:pt x="631" y="27"/>
                    <a:pt x="622" y="31"/>
                    <a:pt x="621" y="39"/>
                  </a:cubicBezTo>
                  <a:cubicBezTo>
                    <a:pt x="620" y="47"/>
                    <a:pt x="615" y="52"/>
                    <a:pt x="610" y="52"/>
                  </a:cubicBezTo>
                  <a:cubicBezTo>
                    <a:pt x="606" y="52"/>
                    <a:pt x="589" y="52"/>
                    <a:pt x="589" y="52"/>
                  </a:cubicBezTo>
                  <a:cubicBezTo>
                    <a:pt x="589" y="52"/>
                    <a:pt x="586" y="46"/>
                    <a:pt x="594" y="44"/>
                  </a:cubicBezTo>
                  <a:cubicBezTo>
                    <a:pt x="601" y="42"/>
                    <a:pt x="604" y="33"/>
                    <a:pt x="604" y="24"/>
                  </a:cubicBezTo>
                  <a:cubicBezTo>
                    <a:pt x="603" y="15"/>
                    <a:pt x="605" y="4"/>
                    <a:pt x="605" y="4"/>
                  </a:cubicBezTo>
                  <a:lnTo>
                    <a:pt x="622" y="0"/>
                  </a:lnTo>
                  <a:lnTo>
                    <a:pt x="625" y="4"/>
                  </a:lnTo>
                  <a:close/>
                </a:path>
                <a:path w="635" h="171">
                  <a:moveTo>
                    <a:pt x="539" y="8"/>
                  </a:moveTo>
                  <a:cubicBezTo>
                    <a:pt x="539" y="8"/>
                    <a:pt x="542" y="47"/>
                    <a:pt x="538" y="50"/>
                  </a:cubicBezTo>
                  <a:lnTo>
                    <a:pt x="481" y="50"/>
                  </a:lnTo>
                  <a:cubicBezTo>
                    <a:pt x="481" y="50"/>
                    <a:pt x="481" y="43"/>
                    <a:pt x="490" y="41"/>
                  </a:cubicBezTo>
                  <a:cubicBezTo>
                    <a:pt x="499" y="40"/>
                    <a:pt x="515" y="35"/>
                    <a:pt x="518" y="23"/>
                  </a:cubicBezTo>
                  <a:cubicBezTo>
                    <a:pt x="521" y="11"/>
                    <a:pt x="539" y="8"/>
                    <a:pt x="539" y="8"/>
                  </a:cubicBezTo>
                </a:path>
                <a:path w="635" h="171">
                  <a:moveTo>
                    <a:pt x="53" y="170"/>
                  </a:moveTo>
                  <a:lnTo>
                    <a:pt x="24" y="170"/>
                  </a:lnTo>
                  <a:cubicBezTo>
                    <a:pt x="20" y="168"/>
                    <a:pt x="17" y="164"/>
                    <a:pt x="16" y="157"/>
                  </a:cubicBezTo>
                  <a:cubicBezTo>
                    <a:pt x="14" y="148"/>
                    <a:pt x="4" y="143"/>
                    <a:pt x="2" y="135"/>
                  </a:cubicBezTo>
                  <a:cubicBezTo>
                    <a:pt x="0" y="128"/>
                    <a:pt x="11" y="117"/>
                    <a:pt x="11" y="117"/>
                  </a:cubicBezTo>
                  <a:lnTo>
                    <a:pt x="13" y="115"/>
                  </a:lnTo>
                  <a:lnTo>
                    <a:pt x="15" y="112"/>
                  </a:lnTo>
                  <a:lnTo>
                    <a:pt x="34" y="117"/>
                  </a:lnTo>
                  <a:cubicBezTo>
                    <a:pt x="34" y="117"/>
                    <a:pt x="35" y="121"/>
                    <a:pt x="35" y="127"/>
                  </a:cubicBezTo>
                  <a:cubicBezTo>
                    <a:pt x="35" y="131"/>
                    <a:pt x="35" y="136"/>
                    <a:pt x="35" y="140"/>
                  </a:cubicBezTo>
                  <a:cubicBezTo>
                    <a:pt x="34" y="150"/>
                    <a:pt x="38" y="161"/>
                    <a:pt x="47" y="163"/>
                  </a:cubicBezTo>
                  <a:cubicBezTo>
                    <a:pt x="53" y="165"/>
                    <a:pt x="53" y="168"/>
                    <a:pt x="53" y="170"/>
                  </a:cubicBezTo>
                </a:path>
                <a:path w="635" h="171">
                  <a:moveTo>
                    <a:pt x="220" y="171"/>
                  </a:moveTo>
                  <a:lnTo>
                    <a:pt x="154" y="171"/>
                  </a:lnTo>
                  <a:cubicBezTo>
                    <a:pt x="151" y="167"/>
                    <a:pt x="152" y="152"/>
                    <a:pt x="152" y="148"/>
                  </a:cubicBezTo>
                  <a:cubicBezTo>
                    <a:pt x="153" y="147"/>
                    <a:pt x="153" y="146"/>
                    <a:pt x="153" y="146"/>
                  </a:cubicBezTo>
                  <a:cubicBezTo>
                    <a:pt x="153" y="146"/>
                    <a:pt x="175" y="128"/>
                    <a:pt x="178" y="142"/>
                  </a:cubicBezTo>
                  <a:cubicBezTo>
                    <a:pt x="178" y="143"/>
                    <a:pt x="178" y="143"/>
                    <a:pt x="179" y="143"/>
                  </a:cubicBezTo>
                  <a:cubicBezTo>
                    <a:pt x="182" y="156"/>
                    <a:pt x="200" y="162"/>
                    <a:pt x="210" y="164"/>
                  </a:cubicBezTo>
                  <a:cubicBezTo>
                    <a:pt x="217" y="165"/>
                    <a:pt x="219" y="168"/>
                    <a:pt x="220" y="171"/>
                  </a:cubicBezTo>
                </a:path>
              </a:pathLst>
            </a:custGeom>
            <a:solidFill>
              <a:srgbClr val="23386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2" name="path 272"/>
            <p:cNvSpPr/>
            <p:nvPr/>
          </p:nvSpPr>
          <p:spPr>
            <a:xfrm>
              <a:off x="904189" y="347471"/>
              <a:ext cx="38988" cy="57531"/>
            </a:xfrm>
            <a:custGeom>
              <a:avLst/>
              <a:gdLst/>
              <a:ahLst/>
              <a:cxnLst/>
              <a:rect l="0" t="0" r="0" b="0"/>
              <a:pathLst>
                <a:path w="61" h="90">
                  <a:moveTo>
                    <a:pt x="3" y="47"/>
                  </a:moveTo>
                  <a:cubicBezTo>
                    <a:pt x="0" y="53"/>
                    <a:pt x="8" y="59"/>
                    <a:pt x="18" y="65"/>
                  </a:cubicBezTo>
                  <a:cubicBezTo>
                    <a:pt x="28" y="70"/>
                    <a:pt x="24" y="71"/>
                    <a:pt x="37" y="80"/>
                  </a:cubicBezTo>
                  <a:cubicBezTo>
                    <a:pt x="50" y="90"/>
                    <a:pt x="57" y="89"/>
                    <a:pt x="59" y="88"/>
                  </a:cubicBezTo>
                  <a:cubicBezTo>
                    <a:pt x="61" y="86"/>
                    <a:pt x="56" y="80"/>
                    <a:pt x="50" y="74"/>
                  </a:cubicBezTo>
                  <a:cubicBezTo>
                    <a:pt x="49" y="73"/>
                    <a:pt x="49" y="72"/>
                    <a:pt x="48" y="71"/>
                  </a:cubicBezTo>
                  <a:cubicBezTo>
                    <a:pt x="42" y="64"/>
                    <a:pt x="41" y="55"/>
                    <a:pt x="38" y="45"/>
                  </a:cubicBezTo>
                  <a:cubicBezTo>
                    <a:pt x="35" y="36"/>
                    <a:pt x="40" y="13"/>
                    <a:pt x="40" y="13"/>
                  </a:cubicBezTo>
                  <a:lnTo>
                    <a:pt x="22" y="0"/>
                  </a:lnTo>
                  <a:cubicBezTo>
                    <a:pt x="22" y="0"/>
                    <a:pt x="19" y="20"/>
                    <a:pt x="17" y="29"/>
                  </a:cubicBezTo>
                  <a:cubicBezTo>
                    <a:pt x="16" y="34"/>
                    <a:pt x="12" y="38"/>
                    <a:pt x="8" y="41"/>
                  </a:cubicBezTo>
                  <a:cubicBezTo>
                    <a:pt x="7" y="43"/>
                    <a:pt x="5" y="45"/>
                    <a:pt x="3" y="47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4" name="path 274"/>
            <p:cNvSpPr/>
            <p:nvPr/>
          </p:nvSpPr>
          <p:spPr>
            <a:xfrm>
              <a:off x="904189" y="373888"/>
              <a:ext cx="38988" cy="31115"/>
            </a:xfrm>
            <a:custGeom>
              <a:avLst/>
              <a:gdLst/>
              <a:ahLst/>
              <a:cxnLst/>
              <a:rect l="0" t="0" r="0" b="0"/>
              <a:pathLst>
                <a:path w="61" h="49">
                  <a:moveTo>
                    <a:pt x="18" y="23"/>
                  </a:moveTo>
                  <a:cubicBezTo>
                    <a:pt x="28" y="29"/>
                    <a:pt x="24" y="29"/>
                    <a:pt x="37" y="39"/>
                  </a:cubicBezTo>
                  <a:cubicBezTo>
                    <a:pt x="50" y="49"/>
                    <a:pt x="57" y="48"/>
                    <a:pt x="59" y="46"/>
                  </a:cubicBezTo>
                  <a:cubicBezTo>
                    <a:pt x="61" y="45"/>
                    <a:pt x="56" y="39"/>
                    <a:pt x="50" y="32"/>
                  </a:cubicBezTo>
                  <a:lnTo>
                    <a:pt x="50" y="32"/>
                  </a:lnTo>
                  <a:cubicBezTo>
                    <a:pt x="50" y="32"/>
                    <a:pt x="38" y="31"/>
                    <a:pt x="28" y="22"/>
                  </a:cubicBezTo>
                  <a:cubicBezTo>
                    <a:pt x="20" y="15"/>
                    <a:pt x="14" y="5"/>
                    <a:pt x="8" y="0"/>
                  </a:cubicBezTo>
                  <a:cubicBezTo>
                    <a:pt x="7" y="1"/>
                    <a:pt x="5" y="3"/>
                    <a:pt x="3" y="5"/>
                  </a:cubicBezTo>
                  <a:cubicBezTo>
                    <a:pt x="0" y="11"/>
                    <a:pt x="8" y="17"/>
                    <a:pt x="18" y="23"/>
                  </a:cubicBezTo>
                </a:path>
              </a:pathLst>
            </a:custGeom>
            <a:solidFill>
              <a:srgbClr val="1C46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6" name="path 276"/>
            <p:cNvSpPr/>
            <p:nvPr/>
          </p:nvSpPr>
          <p:spPr>
            <a:xfrm>
              <a:off x="836117" y="309245"/>
              <a:ext cx="42164" cy="82041"/>
            </a:xfrm>
            <a:custGeom>
              <a:avLst/>
              <a:gdLst/>
              <a:ahLst/>
              <a:cxnLst/>
              <a:rect l="0" t="0" r="0" b="0"/>
              <a:pathLst>
                <a:path w="66" h="129">
                  <a:moveTo>
                    <a:pt x="66" y="121"/>
                  </a:moveTo>
                  <a:lnTo>
                    <a:pt x="52" y="129"/>
                  </a:lnTo>
                  <a:cubicBezTo>
                    <a:pt x="52" y="129"/>
                    <a:pt x="43" y="118"/>
                    <a:pt x="36" y="104"/>
                  </a:cubicBezTo>
                  <a:cubicBezTo>
                    <a:pt x="31" y="95"/>
                    <a:pt x="26" y="85"/>
                    <a:pt x="24" y="76"/>
                  </a:cubicBezTo>
                  <a:cubicBezTo>
                    <a:pt x="21" y="55"/>
                    <a:pt x="0" y="21"/>
                    <a:pt x="2" y="15"/>
                  </a:cubicBezTo>
                  <a:cubicBezTo>
                    <a:pt x="4" y="10"/>
                    <a:pt x="48" y="0"/>
                    <a:pt x="48" y="0"/>
                  </a:cubicBezTo>
                  <a:cubicBezTo>
                    <a:pt x="48" y="0"/>
                    <a:pt x="56" y="58"/>
                    <a:pt x="62" y="96"/>
                  </a:cubicBezTo>
                  <a:cubicBezTo>
                    <a:pt x="63" y="107"/>
                    <a:pt x="65" y="116"/>
                    <a:pt x="66" y="121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8" name="path 278"/>
            <p:cNvSpPr/>
            <p:nvPr/>
          </p:nvSpPr>
          <p:spPr>
            <a:xfrm>
              <a:off x="823544" y="305435"/>
              <a:ext cx="47878" cy="35432"/>
            </a:xfrm>
            <a:custGeom>
              <a:avLst/>
              <a:gdLst/>
              <a:ahLst/>
              <a:cxnLst/>
              <a:rect l="0" t="0" r="0" b="0"/>
              <a:pathLst>
                <a:path w="75" h="55">
                  <a:moveTo>
                    <a:pt x="75" y="46"/>
                  </a:moveTo>
                  <a:cubicBezTo>
                    <a:pt x="67" y="50"/>
                    <a:pt x="59" y="52"/>
                    <a:pt x="53" y="53"/>
                  </a:cubicBezTo>
                  <a:cubicBezTo>
                    <a:pt x="43" y="55"/>
                    <a:pt x="36" y="55"/>
                    <a:pt x="33" y="54"/>
                  </a:cubicBezTo>
                  <a:cubicBezTo>
                    <a:pt x="32" y="54"/>
                    <a:pt x="31" y="54"/>
                    <a:pt x="31" y="54"/>
                  </a:cubicBezTo>
                  <a:cubicBezTo>
                    <a:pt x="31" y="54"/>
                    <a:pt x="23" y="49"/>
                    <a:pt x="14" y="35"/>
                  </a:cubicBezTo>
                  <a:cubicBezTo>
                    <a:pt x="6" y="24"/>
                    <a:pt x="0" y="6"/>
                    <a:pt x="0" y="6"/>
                  </a:cubicBezTo>
                  <a:lnTo>
                    <a:pt x="66" y="0"/>
                  </a:lnTo>
                  <a:lnTo>
                    <a:pt x="75" y="46"/>
                  </a:lnTo>
                  <a:close/>
                </a:path>
              </a:pathLst>
            </a:custGeom>
            <a:solidFill>
              <a:srgbClr val="F9974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0" name="path 280"/>
            <p:cNvSpPr/>
            <p:nvPr/>
          </p:nvSpPr>
          <p:spPr>
            <a:xfrm>
              <a:off x="844753" y="321945"/>
              <a:ext cx="12699" cy="18922"/>
            </a:xfrm>
            <a:custGeom>
              <a:avLst/>
              <a:gdLst/>
              <a:ahLst/>
              <a:cxnLst/>
              <a:rect l="0" t="0" r="0" b="0"/>
              <a:pathLst>
                <a:path w="19" h="29">
                  <a:moveTo>
                    <a:pt x="19" y="27"/>
                  </a:moveTo>
                  <a:cubicBezTo>
                    <a:pt x="10" y="29"/>
                    <a:pt x="3" y="29"/>
                    <a:pt x="0" y="28"/>
                  </a:cubicBezTo>
                  <a:lnTo>
                    <a:pt x="7" y="0"/>
                  </a:lnTo>
                  <a:cubicBezTo>
                    <a:pt x="7" y="0"/>
                    <a:pt x="17" y="15"/>
                    <a:pt x="19" y="27"/>
                  </a:cubicBezTo>
                </a:path>
              </a:pathLst>
            </a:custGeom>
            <a:solidFill>
              <a:srgbClr val="ED7D2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2" name="path 282"/>
            <p:cNvSpPr/>
            <p:nvPr/>
          </p:nvSpPr>
          <p:spPr>
            <a:xfrm>
              <a:off x="859104" y="370331"/>
              <a:ext cx="19176" cy="20955"/>
            </a:xfrm>
            <a:custGeom>
              <a:avLst/>
              <a:gdLst/>
              <a:ahLst/>
              <a:cxnLst/>
              <a:rect l="0" t="0" r="0" b="0"/>
              <a:pathLst>
                <a:path w="30" h="33">
                  <a:moveTo>
                    <a:pt x="30" y="25"/>
                  </a:moveTo>
                  <a:lnTo>
                    <a:pt x="16" y="33"/>
                  </a:lnTo>
                  <a:cubicBezTo>
                    <a:pt x="16" y="33"/>
                    <a:pt x="7" y="22"/>
                    <a:pt x="0" y="8"/>
                  </a:cubicBezTo>
                  <a:cubicBezTo>
                    <a:pt x="6" y="8"/>
                    <a:pt x="16" y="6"/>
                    <a:pt x="26" y="0"/>
                  </a:cubicBezTo>
                  <a:cubicBezTo>
                    <a:pt x="27" y="11"/>
                    <a:pt x="29" y="20"/>
                    <a:pt x="30" y="25"/>
                  </a:cubicBezTo>
                </a:path>
              </a:pathLst>
            </a:custGeom>
            <a:solidFill>
              <a:srgbClr val="F9974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4" name="path 284"/>
            <p:cNvSpPr/>
            <p:nvPr/>
          </p:nvSpPr>
          <p:spPr>
            <a:xfrm>
              <a:off x="804875" y="306831"/>
              <a:ext cx="52959" cy="80264"/>
            </a:xfrm>
            <a:custGeom>
              <a:avLst/>
              <a:gdLst/>
              <a:ahLst/>
              <a:cxnLst/>
              <a:rect l="0" t="0" r="0" b="0"/>
              <a:pathLst>
                <a:path w="83" h="126">
                  <a:moveTo>
                    <a:pt x="83" y="17"/>
                  </a:moveTo>
                  <a:cubicBezTo>
                    <a:pt x="83" y="17"/>
                    <a:pt x="65" y="42"/>
                    <a:pt x="54" y="77"/>
                  </a:cubicBezTo>
                  <a:cubicBezTo>
                    <a:pt x="52" y="85"/>
                    <a:pt x="43" y="96"/>
                    <a:pt x="34" y="105"/>
                  </a:cubicBezTo>
                  <a:cubicBezTo>
                    <a:pt x="26" y="114"/>
                    <a:pt x="17" y="122"/>
                    <a:pt x="14" y="126"/>
                  </a:cubicBezTo>
                  <a:lnTo>
                    <a:pt x="0" y="119"/>
                  </a:lnTo>
                  <a:cubicBezTo>
                    <a:pt x="0" y="119"/>
                    <a:pt x="5" y="105"/>
                    <a:pt x="12" y="91"/>
                  </a:cubicBezTo>
                  <a:cubicBezTo>
                    <a:pt x="15" y="86"/>
                    <a:pt x="18" y="82"/>
                    <a:pt x="21" y="78"/>
                  </a:cubicBezTo>
                  <a:cubicBezTo>
                    <a:pt x="26" y="73"/>
                    <a:pt x="25" y="8"/>
                    <a:pt x="29" y="4"/>
                  </a:cubicBezTo>
                  <a:cubicBezTo>
                    <a:pt x="34" y="0"/>
                    <a:pt x="83" y="17"/>
                    <a:pt x="83" y="17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6" name="path 286"/>
            <p:cNvSpPr/>
            <p:nvPr/>
          </p:nvSpPr>
          <p:spPr>
            <a:xfrm>
              <a:off x="817956" y="308229"/>
              <a:ext cx="45338" cy="34416"/>
            </a:xfrm>
            <a:custGeom>
              <a:avLst/>
              <a:gdLst/>
              <a:ahLst/>
              <a:cxnLst/>
              <a:rect l="0" t="0" r="0" b="0"/>
              <a:pathLst>
                <a:path w="71" h="54">
                  <a:moveTo>
                    <a:pt x="71" y="0"/>
                  </a:moveTo>
                  <a:lnTo>
                    <a:pt x="45" y="53"/>
                  </a:lnTo>
                  <a:cubicBezTo>
                    <a:pt x="44" y="53"/>
                    <a:pt x="25" y="54"/>
                    <a:pt x="11" y="46"/>
                  </a:cubicBezTo>
                  <a:cubicBezTo>
                    <a:pt x="3" y="41"/>
                    <a:pt x="0" y="36"/>
                    <a:pt x="0" y="36"/>
                  </a:cubicBezTo>
                  <a:lnTo>
                    <a:pt x="8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F9974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8" name="path 288"/>
            <p:cNvSpPr/>
            <p:nvPr/>
          </p:nvSpPr>
          <p:spPr>
            <a:xfrm>
              <a:off x="866089" y="385445"/>
              <a:ext cx="27177" cy="12318"/>
            </a:xfrm>
            <a:custGeom>
              <a:avLst/>
              <a:gdLst/>
              <a:ahLst/>
              <a:cxnLst/>
              <a:rect l="0" t="0" r="0" b="0"/>
              <a:pathLst>
                <a:path w="42" h="19">
                  <a:moveTo>
                    <a:pt x="38" y="19"/>
                  </a:moveTo>
                  <a:lnTo>
                    <a:pt x="7" y="19"/>
                  </a:lnTo>
                  <a:cubicBezTo>
                    <a:pt x="3" y="19"/>
                    <a:pt x="0" y="16"/>
                    <a:pt x="0" y="12"/>
                  </a:cubicBezTo>
                  <a:cubicBezTo>
                    <a:pt x="0" y="10"/>
                    <a:pt x="0" y="8"/>
                    <a:pt x="0" y="6"/>
                  </a:cubicBezTo>
                  <a:cubicBezTo>
                    <a:pt x="0" y="5"/>
                    <a:pt x="1" y="5"/>
                    <a:pt x="1" y="4"/>
                  </a:cubicBezTo>
                  <a:cubicBezTo>
                    <a:pt x="4" y="5"/>
                    <a:pt x="7" y="5"/>
                    <a:pt x="11" y="4"/>
                  </a:cubicBezTo>
                  <a:cubicBezTo>
                    <a:pt x="15" y="3"/>
                    <a:pt x="17" y="1"/>
                    <a:pt x="19" y="0"/>
                  </a:cubicBezTo>
                  <a:cubicBezTo>
                    <a:pt x="19" y="0"/>
                    <a:pt x="28" y="8"/>
                    <a:pt x="32" y="8"/>
                  </a:cubicBezTo>
                  <a:cubicBezTo>
                    <a:pt x="35" y="8"/>
                    <a:pt x="39" y="9"/>
                    <a:pt x="41" y="14"/>
                  </a:cubicBezTo>
                  <a:cubicBezTo>
                    <a:pt x="42" y="16"/>
                    <a:pt x="41" y="19"/>
                    <a:pt x="38" y="19"/>
                  </a:cubicBezTo>
                </a:path>
              </a:pathLst>
            </a:custGeom>
            <a:solidFill>
              <a:srgbClr val="2B478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0" name="path 290"/>
            <p:cNvSpPr/>
            <p:nvPr/>
          </p:nvSpPr>
          <p:spPr>
            <a:xfrm>
              <a:off x="804875" y="365125"/>
              <a:ext cx="22098" cy="21969"/>
            </a:xfrm>
            <a:custGeom>
              <a:avLst/>
              <a:gdLst/>
              <a:ahLst/>
              <a:cxnLst/>
              <a:rect l="0" t="0" r="0" b="0"/>
              <a:pathLst>
                <a:path w="34" h="34">
                  <a:moveTo>
                    <a:pt x="34" y="13"/>
                  </a:moveTo>
                  <a:cubicBezTo>
                    <a:pt x="26" y="22"/>
                    <a:pt x="17" y="30"/>
                    <a:pt x="14" y="34"/>
                  </a:cubicBezTo>
                  <a:lnTo>
                    <a:pt x="0" y="27"/>
                  </a:lnTo>
                  <a:cubicBezTo>
                    <a:pt x="0" y="27"/>
                    <a:pt x="5" y="13"/>
                    <a:pt x="12" y="0"/>
                  </a:cubicBezTo>
                  <a:cubicBezTo>
                    <a:pt x="15" y="3"/>
                    <a:pt x="21" y="12"/>
                    <a:pt x="34" y="13"/>
                  </a:cubicBezTo>
                </a:path>
              </a:pathLst>
            </a:custGeom>
            <a:solidFill>
              <a:srgbClr val="F9974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2" name="path 292"/>
            <p:cNvSpPr/>
            <p:nvPr/>
          </p:nvSpPr>
          <p:spPr>
            <a:xfrm>
              <a:off x="798017" y="381000"/>
              <a:ext cx="25146" cy="16764"/>
            </a:xfrm>
            <a:custGeom>
              <a:avLst/>
              <a:gdLst/>
              <a:ahLst/>
              <a:cxnLst/>
              <a:rect l="0" t="0" r="0" b="0"/>
              <a:pathLst>
                <a:path w="39" h="26">
                  <a:moveTo>
                    <a:pt x="28" y="5"/>
                  </a:moveTo>
                  <a:cubicBezTo>
                    <a:pt x="28" y="5"/>
                    <a:pt x="27" y="15"/>
                    <a:pt x="31" y="16"/>
                  </a:cubicBezTo>
                  <a:cubicBezTo>
                    <a:pt x="33" y="17"/>
                    <a:pt x="36" y="18"/>
                    <a:pt x="38" y="21"/>
                  </a:cubicBezTo>
                  <a:cubicBezTo>
                    <a:pt x="39" y="23"/>
                    <a:pt x="38" y="26"/>
                    <a:pt x="35" y="26"/>
                  </a:cubicBezTo>
                  <a:lnTo>
                    <a:pt x="24" y="26"/>
                  </a:lnTo>
                  <a:cubicBezTo>
                    <a:pt x="20" y="26"/>
                    <a:pt x="16" y="25"/>
                    <a:pt x="13" y="23"/>
                  </a:cubicBezTo>
                  <a:cubicBezTo>
                    <a:pt x="8" y="21"/>
                    <a:pt x="3" y="17"/>
                    <a:pt x="1" y="15"/>
                  </a:cubicBezTo>
                  <a:cubicBezTo>
                    <a:pt x="0" y="13"/>
                    <a:pt x="11" y="0"/>
                    <a:pt x="11" y="0"/>
                  </a:cubicBezTo>
                  <a:cubicBezTo>
                    <a:pt x="11" y="0"/>
                    <a:pt x="18" y="7"/>
                    <a:pt x="28" y="5"/>
                  </a:cubicBezTo>
                </a:path>
              </a:pathLst>
            </a:custGeom>
            <a:solidFill>
              <a:srgbClr val="2B478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4" name="path 294"/>
            <p:cNvSpPr/>
            <p:nvPr/>
          </p:nvSpPr>
          <p:spPr>
            <a:xfrm>
              <a:off x="837260" y="289052"/>
              <a:ext cx="222122" cy="115823"/>
            </a:xfrm>
            <a:custGeom>
              <a:avLst/>
              <a:gdLst/>
              <a:ahLst/>
              <a:cxnLst/>
              <a:rect l="0" t="0" r="0" b="0"/>
              <a:pathLst>
                <a:path w="349" h="182">
                  <a:moveTo>
                    <a:pt x="1" y="1"/>
                  </a:moveTo>
                  <a:cubicBezTo>
                    <a:pt x="1" y="1"/>
                    <a:pt x="10" y="0"/>
                    <a:pt x="14" y="2"/>
                  </a:cubicBezTo>
                  <a:cubicBezTo>
                    <a:pt x="18" y="4"/>
                    <a:pt x="19" y="8"/>
                    <a:pt x="16" y="10"/>
                  </a:cubicBezTo>
                  <a:cubicBezTo>
                    <a:pt x="8" y="14"/>
                    <a:pt x="0" y="9"/>
                    <a:pt x="0" y="9"/>
                  </a:cubicBezTo>
                  <a:lnTo>
                    <a:pt x="1" y="1"/>
                  </a:lnTo>
                  <a:close/>
                </a:path>
                <a:path w="349" h="182">
                  <a:moveTo>
                    <a:pt x="280" y="170"/>
                  </a:moveTo>
                  <a:cubicBezTo>
                    <a:pt x="280" y="177"/>
                    <a:pt x="290" y="177"/>
                    <a:pt x="301" y="177"/>
                  </a:cubicBezTo>
                  <a:cubicBezTo>
                    <a:pt x="313" y="176"/>
                    <a:pt x="310" y="179"/>
                    <a:pt x="325" y="180"/>
                  </a:cubicBezTo>
                  <a:cubicBezTo>
                    <a:pt x="341" y="182"/>
                    <a:pt x="348" y="177"/>
                    <a:pt x="349" y="175"/>
                  </a:cubicBezTo>
                  <a:cubicBezTo>
                    <a:pt x="349" y="173"/>
                    <a:pt x="342" y="170"/>
                    <a:pt x="334" y="168"/>
                  </a:cubicBezTo>
                  <a:cubicBezTo>
                    <a:pt x="333" y="167"/>
                    <a:pt x="331" y="167"/>
                    <a:pt x="330" y="167"/>
                  </a:cubicBezTo>
                  <a:cubicBezTo>
                    <a:pt x="321" y="164"/>
                    <a:pt x="315" y="156"/>
                    <a:pt x="308" y="150"/>
                  </a:cubicBezTo>
                  <a:cubicBezTo>
                    <a:pt x="301" y="143"/>
                    <a:pt x="293" y="122"/>
                    <a:pt x="293" y="122"/>
                  </a:cubicBezTo>
                  <a:lnTo>
                    <a:pt x="271" y="119"/>
                  </a:lnTo>
                  <a:cubicBezTo>
                    <a:pt x="271" y="119"/>
                    <a:pt x="279" y="139"/>
                    <a:pt x="281" y="147"/>
                  </a:cubicBezTo>
                  <a:cubicBezTo>
                    <a:pt x="283" y="152"/>
                    <a:pt x="282" y="158"/>
                    <a:pt x="281" y="162"/>
                  </a:cubicBezTo>
                  <a:cubicBezTo>
                    <a:pt x="280" y="165"/>
                    <a:pt x="280" y="167"/>
                    <a:pt x="280" y="170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6" name="path 296"/>
            <p:cNvSpPr/>
            <p:nvPr/>
          </p:nvSpPr>
          <p:spPr>
            <a:xfrm>
              <a:off x="1015060" y="392303"/>
              <a:ext cx="44322" cy="12572"/>
            </a:xfrm>
            <a:custGeom>
              <a:avLst/>
              <a:gdLst/>
              <a:ahLst/>
              <a:cxnLst/>
              <a:rect l="0" t="0" r="0" b="0"/>
              <a:pathLst>
                <a:path w="69" h="19">
                  <a:moveTo>
                    <a:pt x="21" y="14"/>
                  </a:moveTo>
                  <a:cubicBezTo>
                    <a:pt x="33" y="14"/>
                    <a:pt x="30" y="17"/>
                    <a:pt x="45" y="18"/>
                  </a:cubicBezTo>
                  <a:cubicBezTo>
                    <a:pt x="61" y="19"/>
                    <a:pt x="67" y="14"/>
                    <a:pt x="68" y="12"/>
                  </a:cubicBezTo>
                  <a:cubicBezTo>
                    <a:pt x="69" y="10"/>
                    <a:pt x="62" y="8"/>
                    <a:pt x="53" y="5"/>
                  </a:cubicBezTo>
                  <a:lnTo>
                    <a:pt x="53" y="5"/>
                  </a:lnTo>
                  <a:cubicBezTo>
                    <a:pt x="53" y="5"/>
                    <a:pt x="43" y="10"/>
                    <a:pt x="30" y="8"/>
                  </a:cubicBezTo>
                  <a:cubicBezTo>
                    <a:pt x="19" y="6"/>
                    <a:pt x="8" y="1"/>
                    <a:pt x="1" y="0"/>
                  </a:cubicBezTo>
                  <a:cubicBezTo>
                    <a:pt x="0" y="2"/>
                    <a:pt x="0" y="4"/>
                    <a:pt x="0" y="7"/>
                  </a:cubicBezTo>
                  <a:cubicBezTo>
                    <a:pt x="0" y="14"/>
                    <a:pt x="10" y="15"/>
                    <a:pt x="21" y="14"/>
                  </a:cubicBezTo>
                </a:path>
              </a:pathLst>
            </a:custGeom>
            <a:solidFill>
              <a:srgbClr val="1C46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8" name="path 298"/>
            <p:cNvSpPr/>
            <p:nvPr/>
          </p:nvSpPr>
          <p:spPr>
            <a:xfrm>
              <a:off x="164845" y="117983"/>
              <a:ext cx="79679" cy="174243"/>
            </a:xfrm>
            <a:custGeom>
              <a:avLst/>
              <a:gdLst/>
              <a:ahLst/>
              <a:cxnLst/>
              <a:rect l="0" t="0" r="0" b="0"/>
              <a:pathLst>
                <a:path w="125" h="274">
                  <a:moveTo>
                    <a:pt x="115" y="0"/>
                  </a:moveTo>
                  <a:cubicBezTo>
                    <a:pt x="115" y="0"/>
                    <a:pt x="125" y="110"/>
                    <a:pt x="102" y="170"/>
                  </a:cubicBezTo>
                  <a:cubicBezTo>
                    <a:pt x="96" y="187"/>
                    <a:pt x="26" y="252"/>
                    <a:pt x="15" y="274"/>
                  </a:cubicBezTo>
                  <a:cubicBezTo>
                    <a:pt x="15" y="274"/>
                    <a:pt x="0" y="261"/>
                    <a:pt x="1" y="258"/>
                  </a:cubicBezTo>
                  <a:cubicBezTo>
                    <a:pt x="12" y="242"/>
                    <a:pt x="25" y="192"/>
                    <a:pt x="56" y="159"/>
                  </a:cubicBezTo>
                  <a:cubicBezTo>
                    <a:pt x="86" y="125"/>
                    <a:pt x="49" y="40"/>
                    <a:pt x="49" y="40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E8945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0" name="path 300"/>
            <p:cNvSpPr/>
            <p:nvPr/>
          </p:nvSpPr>
          <p:spPr>
            <a:xfrm>
              <a:off x="143497" y="9906"/>
              <a:ext cx="76911" cy="310388"/>
            </a:xfrm>
            <a:custGeom>
              <a:avLst/>
              <a:gdLst/>
              <a:ahLst/>
              <a:cxnLst/>
              <a:rect l="0" t="0" r="0" b="0"/>
              <a:pathLst>
                <a:path w="121" h="488">
                  <a:moveTo>
                    <a:pt x="121" y="488"/>
                  </a:moveTo>
                  <a:lnTo>
                    <a:pt x="106" y="486"/>
                  </a:lnTo>
                  <a:cubicBezTo>
                    <a:pt x="106" y="486"/>
                    <a:pt x="68" y="407"/>
                    <a:pt x="73" y="359"/>
                  </a:cubicBezTo>
                  <a:cubicBezTo>
                    <a:pt x="74" y="347"/>
                    <a:pt x="73" y="336"/>
                    <a:pt x="70" y="325"/>
                  </a:cubicBezTo>
                  <a:cubicBezTo>
                    <a:pt x="66" y="313"/>
                    <a:pt x="61" y="298"/>
                    <a:pt x="57" y="282"/>
                  </a:cubicBezTo>
                  <a:cubicBezTo>
                    <a:pt x="55" y="273"/>
                    <a:pt x="52" y="263"/>
                    <a:pt x="50" y="254"/>
                  </a:cubicBezTo>
                  <a:cubicBezTo>
                    <a:pt x="48" y="240"/>
                    <a:pt x="45" y="227"/>
                    <a:pt x="44" y="215"/>
                  </a:cubicBezTo>
                  <a:cubicBezTo>
                    <a:pt x="41" y="194"/>
                    <a:pt x="41" y="175"/>
                    <a:pt x="46" y="163"/>
                  </a:cubicBezTo>
                  <a:lnTo>
                    <a:pt x="113" y="156"/>
                  </a:lnTo>
                  <a:cubicBezTo>
                    <a:pt x="113" y="156"/>
                    <a:pt x="118" y="210"/>
                    <a:pt x="120" y="262"/>
                  </a:cubicBezTo>
                  <a:cubicBezTo>
                    <a:pt x="120" y="266"/>
                    <a:pt x="120" y="269"/>
                    <a:pt x="120" y="272"/>
                  </a:cubicBezTo>
                  <a:cubicBezTo>
                    <a:pt x="121" y="301"/>
                    <a:pt x="116" y="325"/>
                    <a:pt x="113" y="346"/>
                  </a:cubicBezTo>
                  <a:cubicBezTo>
                    <a:pt x="113" y="352"/>
                    <a:pt x="112" y="359"/>
                    <a:pt x="113" y="365"/>
                  </a:cubicBezTo>
                  <a:lnTo>
                    <a:pt x="121" y="488"/>
                  </a:lnTo>
                  <a:close/>
                </a:path>
                <a:path w="121" h="488">
                  <a:moveTo>
                    <a:pt x="0" y="196"/>
                  </a:moveTo>
                  <a:lnTo>
                    <a:pt x="10" y="199"/>
                  </a:lnTo>
                  <a:cubicBezTo>
                    <a:pt x="10" y="199"/>
                    <a:pt x="45" y="141"/>
                    <a:pt x="48" y="126"/>
                  </a:cubicBezTo>
                  <a:cubicBezTo>
                    <a:pt x="49" y="121"/>
                    <a:pt x="52" y="111"/>
                    <a:pt x="55" y="100"/>
                  </a:cubicBezTo>
                  <a:cubicBezTo>
                    <a:pt x="61" y="77"/>
                    <a:pt x="69" y="50"/>
                    <a:pt x="69" y="50"/>
                  </a:cubicBezTo>
                  <a:lnTo>
                    <a:pt x="72" y="38"/>
                  </a:lnTo>
                  <a:lnTo>
                    <a:pt x="80" y="0"/>
                  </a:lnTo>
                  <a:cubicBezTo>
                    <a:pt x="80" y="0"/>
                    <a:pt x="63" y="1"/>
                    <a:pt x="53" y="5"/>
                  </a:cubicBezTo>
                  <a:cubicBezTo>
                    <a:pt x="50" y="7"/>
                    <a:pt x="48" y="9"/>
                    <a:pt x="47" y="10"/>
                  </a:cubicBezTo>
                  <a:cubicBezTo>
                    <a:pt x="39" y="26"/>
                    <a:pt x="32" y="67"/>
                    <a:pt x="27" y="96"/>
                  </a:cubicBezTo>
                  <a:cubicBezTo>
                    <a:pt x="24" y="112"/>
                    <a:pt x="22" y="125"/>
                    <a:pt x="21" y="128"/>
                  </a:cubicBezTo>
                  <a:cubicBezTo>
                    <a:pt x="18" y="135"/>
                    <a:pt x="8" y="176"/>
                    <a:pt x="0" y="196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2" name="path 302"/>
            <p:cNvSpPr/>
            <p:nvPr/>
          </p:nvSpPr>
          <p:spPr>
            <a:xfrm>
              <a:off x="160693" y="86486"/>
              <a:ext cx="82283" cy="87376"/>
            </a:xfrm>
            <a:custGeom>
              <a:avLst/>
              <a:gdLst/>
              <a:ahLst/>
              <a:cxnLst/>
              <a:rect l="0" t="0" r="0" b="0"/>
              <a:pathLst>
                <a:path w="129" h="137">
                  <a:moveTo>
                    <a:pt x="0" y="124"/>
                  </a:moveTo>
                  <a:cubicBezTo>
                    <a:pt x="0" y="124"/>
                    <a:pt x="13" y="128"/>
                    <a:pt x="34" y="132"/>
                  </a:cubicBezTo>
                  <a:cubicBezTo>
                    <a:pt x="59" y="135"/>
                    <a:pt x="95" y="137"/>
                    <a:pt x="126" y="124"/>
                  </a:cubicBezTo>
                  <a:cubicBezTo>
                    <a:pt x="126" y="124"/>
                    <a:pt x="129" y="70"/>
                    <a:pt x="122" y="42"/>
                  </a:cubicBezTo>
                  <a:cubicBezTo>
                    <a:pt x="114" y="15"/>
                    <a:pt x="111" y="1"/>
                    <a:pt x="111" y="1"/>
                  </a:cubicBezTo>
                  <a:cubicBezTo>
                    <a:pt x="111" y="1"/>
                    <a:pt x="80" y="10"/>
                    <a:pt x="50" y="3"/>
                  </a:cubicBezTo>
                  <a:cubicBezTo>
                    <a:pt x="46" y="2"/>
                    <a:pt x="41" y="1"/>
                    <a:pt x="37" y="0"/>
                  </a:cubicBezTo>
                  <a:cubicBezTo>
                    <a:pt x="37" y="0"/>
                    <a:pt x="18" y="45"/>
                    <a:pt x="13" y="64"/>
                  </a:cubicBezTo>
                  <a:cubicBezTo>
                    <a:pt x="8" y="84"/>
                    <a:pt x="0" y="124"/>
                    <a:pt x="0" y="124"/>
                  </a:cubicBezTo>
                </a:path>
              </a:pathLst>
            </a:custGeom>
            <a:solidFill>
              <a:srgbClr val="2B478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4" name="path 304"/>
            <p:cNvSpPr/>
            <p:nvPr/>
          </p:nvSpPr>
          <p:spPr>
            <a:xfrm>
              <a:off x="141046" y="0"/>
              <a:ext cx="98907" cy="113283"/>
            </a:xfrm>
            <a:custGeom>
              <a:avLst/>
              <a:gdLst/>
              <a:ahLst/>
              <a:cxnLst/>
              <a:rect l="0" t="0" r="0" b="0"/>
              <a:pathLst>
                <a:path w="155" h="178">
                  <a:moveTo>
                    <a:pt x="0" y="158"/>
                  </a:moveTo>
                  <a:cubicBezTo>
                    <a:pt x="0" y="167"/>
                    <a:pt x="9" y="173"/>
                    <a:pt x="19" y="175"/>
                  </a:cubicBezTo>
                  <a:cubicBezTo>
                    <a:pt x="29" y="178"/>
                    <a:pt x="39" y="178"/>
                    <a:pt x="42" y="176"/>
                  </a:cubicBezTo>
                  <a:cubicBezTo>
                    <a:pt x="48" y="172"/>
                    <a:pt x="57" y="131"/>
                    <a:pt x="59" y="118"/>
                  </a:cubicBezTo>
                  <a:cubicBezTo>
                    <a:pt x="60" y="116"/>
                    <a:pt x="60" y="114"/>
                    <a:pt x="60" y="114"/>
                  </a:cubicBezTo>
                  <a:cubicBezTo>
                    <a:pt x="60" y="114"/>
                    <a:pt x="67" y="131"/>
                    <a:pt x="67" y="133"/>
                  </a:cubicBezTo>
                  <a:cubicBezTo>
                    <a:pt x="68" y="134"/>
                    <a:pt x="68" y="135"/>
                    <a:pt x="68" y="136"/>
                  </a:cubicBezTo>
                  <a:cubicBezTo>
                    <a:pt x="68" y="137"/>
                    <a:pt x="68" y="138"/>
                    <a:pt x="68" y="138"/>
                  </a:cubicBezTo>
                  <a:cubicBezTo>
                    <a:pt x="68" y="138"/>
                    <a:pt x="107" y="157"/>
                    <a:pt x="141" y="139"/>
                  </a:cubicBezTo>
                  <a:cubicBezTo>
                    <a:pt x="141" y="139"/>
                    <a:pt x="155" y="59"/>
                    <a:pt x="149" y="45"/>
                  </a:cubicBezTo>
                  <a:cubicBezTo>
                    <a:pt x="146" y="38"/>
                    <a:pt x="131" y="24"/>
                    <a:pt x="124" y="18"/>
                  </a:cubicBezTo>
                  <a:cubicBezTo>
                    <a:pt x="123" y="16"/>
                    <a:pt x="123" y="14"/>
                    <a:pt x="124" y="11"/>
                  </a:cubicBezTo>
                  <a:cubicBezTo>
                    <a:pt x="124" y="9"/>
                    <a:pt x="122" y="7"/>
                    <a:pt x="120" y="8"/>
                  </a:cubicBezTo>
                  <a:cubicBezTo>
                    <a:pt x="116" y="9"/>
                    <a:pt x="109" y="9"/>
                    <a:pt x="101" y="6"/>
                  </a:cubicBezTo>
                  <a:cubicBezTo>
                    <a:pt x="97" y="5"/>
                    <a:pt x="93" y="3"/>
                    <a:pt x="89" y="0"/>
                  </a:cubicBezTo>
                  <a:cubicBezTo>
                    <a:pt x="88" y="0"/>
                    <a:pt x="87" y="0"/>
                    <a:pt x="86" y="1"/>
                  </a:cubicBezTo>
                  <a:cubicBezTo>
                    <a:pt x="86" y="6"/>
                    <a:pt x="84" y="15"/>
                    <a:pt x="82" y="15"/>
                  </a:cubicBezTo>
                  <a:cubicBezTo>
                    <a:pt x="78" y="15"/>
                    <a:pt x="53" y="18"/>
                    <a:pt x="51" y="21"/>
                  </a:cubicBezTo>
                  <a:cubicBezTo>
                    <a:pt x="51" y="22"/>
                    <a:pt x="44" y="37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21" y="93"/>
                    <a:pt x="0" y="146"/>
                    <a:pt x="0" y="158"/>
                  </a:cubicBezTo>
                </a:path>
              </a:pathLst>
            </a:custGeom>
            <a:solidFill>
              <a:srgbClr val="F3F8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6" name="path 306"/>
            <p:cNvSpPr/>
            <p:nvPr/>
          </p:nvSpPr>
          <p:spPr>
            <a:xfrm>
              <a:off x="107035" y="155829"/>
              <a:ext cx="55397" cy="60959"/>
            </a:xfrm>
            <a:custGeom>
              <a:avLst/>
              <a:gdLst/>
              <a:ahLst/>
              <a:cxnLst/>
              <a:rect l="0" t="0" r="0" b="0"/>
              <a:pathLst>
                <a:path w="87" h="95">
                  <a:moveTo>
                    <a:pt x="31" y="11"/>
                  </a:moveTo>
                  <a:cubicBezTo>
                    <a:pt x="31" y="8"/>
                    <a:pt x="34" y="5"/>
                    <a:pt x="37" y="3"/>
                  </a:cubicBezTo>
                  <a:cubicBezTo>
                    <a:pt x="43" y="1"/>
                    <a:pt x="53" y="0"/>
                    <a:pt x="64" y="3"/>
                  </a:cubicBezTo>
                  <a:cubicBezTo>
                    <a:pt x="84" y="9"/>
                    <a:pt x="86" y="20"/>
                    <a:pt x="84" y="29"/>
                  </a:cubicBezTo>
                  <a:cubicBezTo>
                    <a:pt x="83" y="38"/>
                    <a:pt x="87" y="51"/>
                    <a:pt x="86" y="61"/>
                  </a:cubicBezTo>
                  <a:cubicBezTo>
                    <a:pt x="86" y="71"/>
                    <a:pt x="83" y="95"/>
                    <a:pt x="68" y="94"/>
                  </a:cubicBezTo>
                  <a:cubicBezTo>
                    <a:pt x="54" y="93"/>
                    <a:pt x="8" y="80"/>
                    <a:pt x="8" y="80"/>
                  </a:cubicBezTo>
                  <a:cubicBezTo>
                    <a:pt x="8" y="80"/>
                    <a:pt x="0" y="65"/>
                    <a:pt x="16" y="43"/>
                  </a:cubicBezTo>
                  <a:cubicBezTo>
                    <a:pt x="26" y="30"/>
                    <a:pt x="29" y="18"/>
                    <a:pt x="31" y="11"/>
                  </a:cubicBezTo>
                </a:path>
              </a:pathLst>
            </a:custGeom>
            <a:solidFill>
              <a:srgbClr val="D36C2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8" name="path 308"/>
            <p:cNvSpPr/>
            <p:nvPr/>
          </p:nvSpPr>
          <p:spPr>
            <a:xfrm>
              <a:off x="100964" y="154431"/>
              <a:ext cx="55410" cy="60958"/>
            </a:xfrm>
            <a:custGeom>
              <a:avLst/>
              <a:gdLst/>
              <a:ahLst/>
              <a:cxnLst/>
              <a:rect l="0" t="0" r="0" b="0"/>
              <a:pathLst>
                <a:path w="87" h="95">
                  <a:moveTo>
                    <a:pt x="8" y="81"/>
                  </a:moveTo>
                  <a:cubicBezTo>
                    <a:pt x="8" y="81"/>
                    <a:pt x="54" y="93"/>
                    <a:pt x="68" y="94"/>
                  </a:cubicBezTo>
                  <a:cubicBezTo>
                    <a:pt x="83" y="95"/>
                    <a:pt x="86" y="71"/>
                    <a:pt x="86" y="61"/>
                  </a:cubicBezTo>
                  <a:cubicBezTo>
                    <a:pt x="87" y="52"/>
                    <a:pt x="83" y="38"/>
                    <a:pt x="84" y="29"/>
                  </a:cubicBezTo>
                  <a:cubicBezTo>
                    <a:pt x="84" y="28"/>
                    <a:pt x="85" y="26"/>
                    <a:pt x="85" y="24"/>
                  </a:cubicBezTo>
                  <a:cubicBezTo>
                    <a:pt x="84" y="16"/>
                    <a:pt x="80" y="8"/>
                    <a:pt x="64" y="3"/>
                  </a:cubicBezTo>
                  <a:cubicBezTo>
                    <a:pt x="53" y="0"/>
                    <a:pt x="43" y="2"/>
                    <a:pt x="37" y="4"/>
                  </a:cubicBezTo>
                  <a:cubicBezTo>
                    <a:pt x="34" y="5"/>
                    <a:pt x="31" y="8"/>
                    <a:pt x="31" y="12"/>
                  </a:cubicBezTo>
                  <a:cubicBezTo>
                    <a:pt x="30" y="12"/>
                    <a:pt x="30" y="13"/>
                    <a:pt x="30" y="14"/>
                  </a:cubicBezTo>
                  <a:cubicBezTo>
                    <a:pt x="28" y="21"/>
                    <a:pt x="25" y="32"/>
                    <a:pt x="16" y="43"/>
                  </a:cubicBezTo>
                  <a:cubicBezTo>
                    <a:pt x="0" y="65"/>
                    <a:pt x="8" y="81"/>
                    <a:pt x="8" y="81"/>
                  </a:cubicBezTo>
                </a:path>
              </a:pathLst>
            </a:custGeom>
            <a:solidFill>
              <a:srgbClr val="F9974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10" name="path 310"/>
            <p:cNvSpPr/>
            <p:nvPr/>
          </p:nvSpPr>
          <p:spPr>
            <a:xfrm>
              <a:off x="120395" y="154431"/>
              <a:ext cx="34556" cy="24257"/>
            </a:xfrm>
            <a:custGeom>
              <a:avLst/>
              <a:gdLst/>
              <a:ahLst/>
              <a:cxnLst/>
              <a:rect l="0" t="0" r="0" b="0"/>
              <a:pathLst>
                <a:path w="54" h="38">
                  <a:moveTo>
                    <a:pt x="0" y="12"/>
                  </a:moveTo>
                  <a:cubicBezTo>
                    <a:pt x="0" y="12"/>
                    <a:pt x="0" y="13"/>
                    <a:pt x="0" y="14"/>
                  </a:cubicBezTo>
                  <a:cubicBezTo>
                    <a:pt x="3" y="22"/>
                    <a:pt x="10" y="32"/>
                    <a:pt x="22" y="34"/>
                  </a:cubicBezTo>
                  <a:cubicBezTo>
                    <a:pt x="42" y="38"/>
                    <a:pt x="54" y="24"/>
                    <a:pt x="54" y="24"/>
                  </a:cubicBezTo>
                  <a:cubicBezTo>
                    <a:pt x="54" y="16"/>
                    <a:pt x="49" y="8"/>
                    <a:pt x="34" y="3"/>
                  </a:cubicBezTo>
                  <a:cubicBezTo>
                    <a:pt x="22" y="0"/>
                    <a:pt x="13" y="2"/>
                    <a:pt x="7" y="4"/>
                  </a:cubicBezTo>
                  <a:cubicBezTo>
                    <a:pt x="3" y="5"/>
                    <a:pt x="1" y="8"/>
                    <a:pt x="0" y="12"/>
                  </a:cubicBezTo>
                </a:path>
              </a:pathLst>
            </a:custGeom>
            <a:solidFill>
              <a:srgbClr val="ED7D2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12" name="path 312"/>
            <p:cNvSpPr/>
            <p:nvPr/>
          </p:nvSpPr>
          <p:spPr>
            <a:xfrm>
              <a:off x="133248" y="174498"/>
              <a:ext cx="3581" cy="4571"/>
            </a:xfrm>
            <a:custGeom>
              <a:avLst/>
              <a:gdLst/>
              <a:ahLst/>
              <a:cxnLst/>
              <a:rect l="0" t="0" r="0" b="0"/>
              <a:pathLst>
                <a:path w="5" h="7">
                  <a:moveTo>
                    <a:pt x="2" y="6"/>
                  </a:moveTo>
                  <a:lnTo>
                    <a:pt x="2" y="6"/>
                  </a:lnTo>
                  <a:cubicBezTo>
                    <a:pt x="3" y="7"/>
                    <a:pt x="4" y="6"/>
                    <a:pt x="4" y="5"/>
                  </a:cubicBezTo>
                  <a:lnTo>
                    <a:pt x="5" y="2"/>
                  </a:lnTo>
                  <a:cubicBezTo>
                    <a:pt x="5" y="1"/>
                    <a:pt x="4" y="0"/>
                    <a:pt x="3" y="0"/>
                  </a:cubicBezTo>
                  <a:lnTo>
                    <a:pt x="3" y="0"/>
                  </a:lnTo>
                  <a:cubicBezTo>
                    <a:pt x="2" y="0"/>
                    <a:pt x="1" y="0"/>
                    <a:pt x="0" y="1"/>
                  </a:cubicBezTo>
                  <a:lnTo>
                    <a:pt x="0" y="3"/>
                  </a:lnTo>
                  <a:cubicBezTo>
                    <a:pt x="0" y="5"/>
                    <a:pt x="0" y="6"/>
                    <a:pt x="2" y="6"/>
                  </a:cubicBezTo>
                </a:path>
              </a:pathLst>
            </a:custGeom>
            <a:solidFill>
              <a:srgbClr val="D86713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14" name="path 314"/>
            <p:cNvSpPr/>
            <p:nvPr/>
          </p:nvSpPr>
          <p:spPr>
            <a:xfrm>
              <a:off x="134378" y="133604"/>
              <a:ext cx="110515" cy="205485"/>
            </a:xfrm>
            <a:custGeom>
              <a:avLst/>
              <a:gdLst/>
              <a:ahLst/>
              <a:cxnLst/>
              <a:rect l="0" t="0" r="0" b="0"/>
              <a:pathLst>
                <a:path w="174" h="323">
                  <a:moveTo>
                    <a:pt x="15" y="0"/>
                  </a:moveTo>
                  <a:cubicBezTo>
                    <a:pt x="15" y="0"/>
                    <a:pt x="11" y="7"/>
                    <a:pt x="8" y="9"/>
                  </a:cubicBezTo>
                  <a:cubicBezTo>
                    <a:pt x="5" y="11"/>
                    <a:pt x="1" y="16"/>
                    <a:pt x="1" y="20"/>
                  </a:cubicBezTo>
                  <a:cubicBezTo>
                    <a:pt x="0" y="28"/>
                    <a:pt x="5" y="33"/>
                    <a:pt x="10" y="33"/>
                  </a:cubicBezTo>
                  <a:cubicBezTo>
                    <a:pt x="14" y="33"/>
                    <a:pt x="18" y="27"/>
                    <a:pt x="20" y="13"/>
                  </a:cubicBezTo>
                  <a:cubicBezTo>
                    <a:pt x="20" y="12"/>
                    <a:pt x="24" y="5"/>
                    <a:pt x="24" y="5"/>
                  </a:cubicBezTo>
                  <a:lnTo>
                    <a:pt x="15" y="0"/>
                  </a:lnTo>
                  <a:close/>
                </a:path>
                <a:path w="174" h="323">
                  <a:moveTo>
                    <a:pt x="120" y="294"/>
                  </a:moveTo>
                  <a:cubicBezTo>
                    <a:pt x="120" y="294"/>
                    <a:pt x="122" y="300"/>
                    <a:pt x="120" y="304"/>
                  </a:cubicBezTo>
                  <a:lnTo>
                    <a:pt x="141" y="316"/>
                  </a:lnTo>
                  <a:lnTo>
                    <a:pt x="166" y="323"/>
                  </a:lnTo>
                  <a:lnTo>
                    <a:pt x="174" y="319"/>
                  </a:lnTo>
                  <a:cubicBezTo>
                    <a:pt x="174" y="319"/>
                    <a:pt x="136" y="300"/>
                    <a:pt x="135" y="272"/>
                  </a:cubicBezTo>
                  <a:cubicBezTo>
                    <a:pt x="133" y="249"/>
                    <a:pt x="120" y="294"/>
                    <a:pt x="120" y="294"/>
                  </a:cubicBezTo>
                </a:path>
              </a:pathLst>
            </a:custGeom>
            <a:solidFill>
              <a:srgbClr val="FFB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16" name="path 316"/>
            <p:cNvSpPr/>
            <p:nvPr/>
          </p:nvSpPr>
          <p:spPr>
            <a:xfrm>
              <a:off x="208445" y="326771"/>
              <a:ext cx="46215" cy="20065"/>
            </a:xfrm>
            <a:custGeom>
              <a:avLst/>
              <a:gdLst/>
              <a:ahLst/>
              <a:cxnLst/>
              <a:rect l="0" t="0" r="0" b="0"/>
              <a:pathLst>
                <a:path w="72" h="31">
                  <a:moveTo>
                    <a:pt x="22" y="18"/>
                  </a:moveTo>
                  <a:cubicBezTo>
                    <a:pt x="34" y="20"/>
                    <a:pt x="30" y="22"/>
                    <a:pt x="46" y="27"/>
                  </a:cubicBezTo>
                  <a:cubicBezTo>
                    <a:pt x="63" y="31"/>
                    <a:pt x="70" y="27"/>
                    <a:pt x="71" y="25"/>
                  </a:cubicBezTo>
                  <a:cubicBezTo>
                    <a:pt x="72" y="23"/>
                    <a:pt x="65" y="19"/>
                    <a:pt x="57" y="15"/>
                  </a:cubicBezTo>
                  <a:lnTo>
                    <a:pt x="57" y="15"/>
                  </a:lnTo>
                  <a:cubicBezTo>
                    <a:pt x="57" y="15"/>
                    <a:pt x="45" y="18"/>
                    <a:pt x="32" y="13"/>
                  </a:cubicBezTo>
                  <a:cubicBezTo>
                    <a:pt x="21" y="10"/>
                    <a:pt x="11" y="2"/>
                    <a:pt x="3" y="0"/>
                  </a:cubicBezTo>
                  <a:cubicBezTo>
                    <a:pt x="2" y="2"/>
                    <a:pt x="1" y="4"/>
                    <a:pt x="1" y="7"/>
                  </a:cubicBezTo>
                  <a:cubicBezTo>
                    <a:pt x="0" y="14"/>
                    <a:pt x="10" y="17"/>
                    <a:pt x="22" y="18"/>
                  </a:cubicBezTo>
                </a:path>
              </a:pathLst>
            </a:custGeom>
            <a:solidFill>
              <a:srgbClr val="1C46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18" name="path 318"/>
            <p:cNvSpPr/>
            <p:nvPr/>
          </p:nvSpPr>
          <p:spPr>
            <a:xfrm>
              <a:off x="149224" y="268223"/>
              <a:ext cx="33781" cy="58420"/>
            </a:xfrm>
            <a:custGeom>
              <a:avLst/>
              <a:gdLst/>
              <a:ahLst/>
              <a:cxnLst/>
              <a:rect l="0" t="0" r="0" b="0"/>
              <a:pathLst>
                <a:path w="53" h="92">
                  <a:moveTo>
                    <a:pt x="6" y="30"/>
                  </a:moveTo>
                  <a:cubicBezTo>
                    <a:pt x="0" y="33"/>
                    <a:pt x="3" y="42"/>
                    <a:pt x="9" y="52"/>
                  </a:cubicBezTo>
                  <a:cubicBezTo>
                    <a:pt x="15" y="61"/>
                    <a:pt x="11" y="60"/>
                    <a:pt x="17" y="74"/>
                  </a:cubicBezTo>
                  <a:cubicBezTo>
                    <a:pt x="23" y="89"/>
                    <a:pt x="30" y="92"/>
                    <a:pt x="32" y="91"/>
                  </a:cubicBezTo>
                  <a:cubicBezTo>
                    <a:pt x="34" y="91"/>
                    <a:pt x="33" y="84"/>
                    <a:pt x="31" y="75"/>
                  </a:cubicBezTo>
                  <a:cubicBezTo>
                    <a:pt x="31" y="74"/>
                    <a:pt x="31" y="73"/>
                    <a:pt x="31" y="72"/>
                  </a:cubicBezTo>
                  <a:cubicBezTo>
                    <a:pt x="29" y="63"/>
                    <a:pt x="33" y="55"/>
                    <a:pt x="35" y="45"/>
                  </a:cubicBezTo>
                  <a:cubicBezTo>
                    <a:pt x="38" y="36"/>
                    <a:pt x="53" y="20"/>
                    <a:pt x="53" y="20"/>
                  </a:cubicBezTo>
                  <a:lnTo>
                    <a:pt x="45" y="0"/>
                  </a:lnTo>
                  <a:cubicBezTo>
                    <a:pt x="45" y="0"/>
                    <a:pt x="32" y="15"/>
                    <a:pt x="26" y="21"/>
                  </a:cubicBezTo>
                  <a:cubicBezTo>
                    <a:pt x="23" y="25"/>
                    <a:pt x="17" y="26"/>
                    <a:pt x="13" y="27"/>
                  </a:cubicBezTo>
                  <a:cubicBezTo>
                    <a:pt x="10" y="28"/>
                    <a:pt x="8" y="28"/>
                    <a:pt x="6" y="30"/>
                  </a:cubicBezTo>
                </a:path>
              </a:pathLst>
            </a:custGeom>
            <a:solidFill>
              <a:srgbClr val="E8945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20" name="path 320"/>
            <p:cNvSpPr/>
            <p:nvPr/>
          </p:nvSpPr>
          <p:spPr>
            <a:xfrm>
              <a:off x="149224" y="285877"/>
              <a:ext cx="21945" cy="40767"/>
            </a:xfrm>
            <a:custGeom>
              <a:avLst/>
              <a:gdLst/>
              <a:ahLst/>
              <a:cxnLst/>
              <a:rect l="0" t="0" r="0" b="0"/>
              <a:pathLst>
                <a:path w="34" h="64">
                  <a:moveTo>
                    <a:pt x="9" y="24"/>
                  </a:moveTo>
                  <a:cubicBezTo>
                    <a:pt x="15" y="34"/>
                    <a:pt x="11" y="32"/>
                    <a:pt x="17" y="46"/>
                  </a:cubicBezTo>
                  <a:cubicBezTo>
                    <a:pt x="23" y="61"/>
                    <a:pt x="30" y="64"/>
                    <a:pt x="32" y="64"/>
                  </a:cubicBezTo>
                  <a:cubicBezTo>
                    <a:pt x="34" y="63"/>
                    <a:pt x="33" y="56"/>
                    <a:pt x="31" y="47"/>
                  </a:cubicBezTo>
                  <a:lnTo>
                    <a:pt x="31" y="47"/>
                  </a:lnTo>
                  <a:cubicBezTo>
                    <a:pt x="31" y="47"/>
                    <a:pt x="22" y="40"/>
                    <a:pt x="18" y="28"/>
                  </a:cubicBezTo>
                  <a:cubicBezTo>
                    <a:pt x="15" y="18"/>
                    <a:pt x="15" y="6"/>
                    <a:pt x="13" y="0"/>
                  </a:cubicBezTo>
                  <a:cubicBezTo>
                    <a:pt x="10" y="0"/>
                    <a:pt x="8" y="0"/>
                    <a:pt x="6" y="2"/>
                  </a:cubicBezTo>
                  <a:cubicBezTo>
                    <a:pt x="0" y="5"/>
                    <a:pt x="3" y="14"/>
                    <a:pt x="9" y="24"/>
                  </a:cubicBezTo>
                </a:path>
              </a:pathLst>
            </a:custGeom>
            <a:solidFill>
              <a:srgbClr val="1C46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22" name="rect 322"/>
          <p:cNvSpPr/>
          <p:nvPr/>
        </p:nvSpPr>
        <p:spPr>
          <a:xfrm>
            <a:off x="1362837" y="9434321"/>
            <a:ext cx="3844163" cy="497967"/>
          </a:xfrm>
          <a:prstGeom prst="rect">
            <a:avLst/>
          </a:prstGeom>
          <a:solidFill>
            <a:srgbClr val="25627D">
              <a:alpha val="8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4" name="textbox 324"/>
          <p:cNvSpPr/>
          <p:nvPr/>
        </p:nvSpPr>
        <p:spPr>
          <a:xfrm>
            <a:off x="2091055" y="9573260"/>
            <a:ext cx="6907530" cy="16852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ct val="89000"/>
              </a:lnSpc>
            </a:pPr>
            <a:r>
              <a:rPr sz="24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因地制宜、科学适度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  <a:spcBef>
                <a:spcPts val="550"/>
              </a:spcBef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深入研究现状条件和建设基础</a:t>
            </a:r>
            <a:r>
              <a:rPr sz="18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，充分尊重</a:t>
            </a:r>
            <a:r>
              <a:rPr sz="1800" kern="0" spc="-10" dirty="0">
                <a:solidFill>
                  <a:srgbClr val="06060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市场主体的发展意愿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970" indent="-1905" algn="l" rtl="0" eaLnBrk="0">
              <a:lnSpc>
                <a:spcPct val="154000"/>
              </a:lnSpc>
              <a:spcBef>
                <a:spcPts val="5"/>
              </a:spcBef>
            </a:pP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更好地发挥</a:t>
            </a:r>
            <a:r>
              <a:rPr sz="1800" kern="0" spc="10" dirty="0">
                <a:solidFill>
                  <a:srgbClr val="06060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政府在公共服务供给中的主体作用</a:t>
            </a:r>
            <a:r>
              <a:rPr sz="1800" kern="0" spc="-220" dirty="0">
                <a:solidFill>
                  <a:srgbClr val="06060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10" dirty="0">
                <a:solidFill>
                  <a:srgbClr val="06060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重规划的超前性和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长效性</a:t>
            </a:r>
            <a:r>
              <a:rPr sz="18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800" kern="0" spc="-20" dirty="0">
                <a:solidFill>
                  <a:srgbClr val="06060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实现资源的高效利用和合理流动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6" name="rect 326"/>
          <p:cNvSpPr/>
          <p:nvPr/>
        </p:nvSpPr>
        <p:spPr>
          <a:xfrm>
            <a:off x="1362837" y="1753234"/>
            <a:ext cx="3844163" cy="497967"/>
          </a:xfrm>
          <a:prstGeom prst="rect">
            <a:avLst/>
          </a:prstGeom>
          <a:solidFill>
            <a:srgbClr val="25627D">
              <a:alpha val="8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8" name="textbox 328"/>
          <p:cNvSpPr/>
          <p:nvPr/>
        </p:nvSpPr>
        <p:spPr>
          <a:xfrm>
            <a:off x="2138146" y="1878609"/>
            <a:ext cx="6909434" cy="16789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ct val="89000"/>
              </a:lnSpc>
            </a:pPr>
            <a:r>
              <a:rPr sz="2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坚守底线、安全优先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5760" algn="l" rtl="0" eaLnBrk="0">
              <a:lnSpc>
                <a:spcPct val="89000"/>
              </a:lnSpc>
              <a:spcBef>
                <a:spcPts val="545"/>
              </a:spcBef>
            </a:pP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严格落实国土空间规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划管控要求</a:t>
            </a:r>
            <a:r>
              <a:rPr sz="18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，严守红线底线</a:t>
            </a:r>
            <a:r>
              <a:rPr sz="18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，确保耕地不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0480" indent="-17780" algn="l" rtl="0" eaLnBrk="0">
              <a:lnSpc>
                <a:spcPct val="154000"/>
              </a:lnSpc>
              <a:spcBef>
                <a:spcPts val="10"/>
              </a:spcBef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减少、建设用地总量不突破；突出安全韧性</a:t>
            </a:r>
            <a:r>
              <a:rPr sz="18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，着力消除消防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、燃气、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内涝、房屋结构、公共卫生等风险隐患</a:t>
            </a:r>
            <a:r>
              <a:rPr sz="18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，筑牢安全防线。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0" name="rect 330"/>
          <p:cNvSpPr/>
          <p:nvPr/>
        </p:nvSpPr>
        <p:spPr>
          <a:xfrm>
            <a:off x="1362837" y="6880606"/>
            <a:ext cx="3844163" cy="497840"/>
          </a:xfrm>
          <a:prstGeom prst="rect">
            <a:avLst/>
          </a:prstGeom>
          <a:solidFill>
            <a:srgbClr val="25627D">
              <a:alpha val="8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2" name="path 332"/>
          <p:cNvSpPr/>
          <p:nvPr/>
        </p:nvSpPr>
        <p:spPr>
          <a:xfrm>
            <a:off x="639483" y="6883018"/>
            <a:ext cx="1446745" cy="1446657"/>
          </a:xfrm>
          <a:custGeom>
            <a:avLst/>
            <a:gdLst/>
            <a:ahLst/>
            <a:cxnLst/>
            <a:rect l="0" t="0" r="0" b="0"/>
            <a:pathLst>
              <a:path w="2278" h="2278">
                <a:moveTo>
                  <a:pt x="50" y="1139"/>
                </a:moveTo>
                <a:cubicBezTo>
                  <a:pt x="50" y="537"/>
                  <a:pt x="537" y="50"/>
                  <a:pt x="1139" y="50"/>
                </a:cubicBezTo>
                <a:cubicBezTo>
                  <a:pt x="1740" y="50"/>
                  <a:pt x="2228" y="537"/>
                  <a:pt x="2228" y="1139"/>
                </a:cubicBezTo>
                <a:cubicBezTo>
                  <a:pt x="2228" y="1740"/>
                  <a:pt x="1740" y="2228"/>
                  <a:pt x="1139" y="2228"/>
                </a:cubicBezTo>
                <a:cubicBezTo>
                  <a:pt x="537" y="2228"/>
                  <a:pt x="50" y="1740"/>
                  <a:pt x="50" y="1139"/>
                </a:cubicBezTo>
              </a:path>
            </a:pathLst>
          </a:custGeom>
          <a:noFill/>
          <a:ln w="63500" cap="flat">
            <a:solidFill>
              <a:srgbClr val="A6A6A6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4" name="textbox 334"/>
          <p:cNvSpPr/>
          <p:nvPr/>
        </p:nvSpPr>
        <p:spPr>
          <a:xfrm>
            <a:off x="2011680" y="7006590"/>
            <a:ext cx="6985635" cy="1694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8430" algn="l" rtl="0" eaLnBrk="0">
              <a:lnSpc>
                <a:spcPct val="89000"/>
              </a:lnSpc>
            </a:pPr>
            <a:r>
              <a:rPr sz="24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功能完善</a:t>
            </a:r>
            <a:r>
              <a:rPr sz="2400" b="1" kern="0" spc="-4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，统筹推进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  <a:spcBef>
                <a:spcPts val="545"/>
              </a:spcBef>
            </a:pP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聚焦城市发展战略，</a:t>
            </a:r>
            <a:r>
              <a:rPr sz="1800" kern="0" spc="-3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注重整合创新要素，</a:t>
            </a:r>
            <a:r>
              <a:rPr sz="18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优化资源配置；</a:t>
            </a:r>
            <a:r>
              <a:rPr sz="1800" kern="0" spc="-4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聚焦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225" indent="-9525" algn="l" rtl="0" eaLnBrk="0">
              <a:lnSpc>
                <a:spcPct val="154000"/>
              </a:lnSpc>
              <a:spcBef>
                <a:spcPts val="20"/>
              </a:spcBef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重点任务、关键环节，激活闲置存量资产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。整体推动乡镇功能完善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、空间价值深度挖潜和空间结构完整高效。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6" name="textbox 336"/>
          <p:cNvSpPr/>
          <p:nvPr/>
        </p:nvSpPr>
        <p:spPr>
          <a:xfrm>
            <a:off x="0" y="25"/>
            <a:ext cx="6191250" cy="643255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algn="l" rtl="0" eaLnBrk="0">
              <a:lnSpc>
                <a:spcPct val="92000"/>
              </a:lnSpc>
              <a:spcBef>
                <a:spcPts val="5"/>
              </a:spcBef>
            </a:pPr>
            <a:r>
              <a:rPr sz="2700" b="1" kern="0" spc="50" dirty="0">
                <a:solidFill>
                  <a:srgbClr val="5863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  规划概况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639483" y="1755647"/>
            <a:ext cx="1446745" cy="1446784"/>
            <a:chOff x="0" y="0"/>
            <a:chExt cx="1446745" cy="1446784"/>
          </a:xfrm>
        </p:grpSpPr>
        <p:sp>
          <p:nvSpPr>
            <p:cNvPr id="338" name="path 338"/>
            <p:cNvSpPr/>
            <p:nvPr/>
          </p:nvSpPr>
          <p:spPr>
            <a:xfrm>
              <a:off x="0" y="0"/>
              <a:ext cx="1446745" cy="1446784"/>
            </a:xfrm>
            <a:custGeom>
              <a:avLst/>
              <a:gdLst/>
              <a:ahLst/>
              <a:cxnLst/>
              <a:rect l="0" t="0" r="0" b="0"/>
              <a:pathLst>
                <a:path w="2278" h="2278">
                  <a:moveTo>
                    <a:pt x="50" y="1139"/>
                  </a:moveTo>
                  <a:cubicBezTo>
                    <a:pt x="50" y="537"/>
                    <a:pt x="537" y="50"/>
                    <a:pt x="1139" y="50"/>
                  </a:cubicBezTo>
                  <a:cubicBezTo>
                    <a:pt x="1740" y="50"/>
                    <a:pt x="2228" y="537"/>
                    <a:pt x="2228" y="1139"/>
                  </a:cubicBezTo>
                  <a:cubicBezTo>
                    <a:pt x="2228" y="1740"/>
                    <a:pt x="1740" y="2228"/>
                    <a:pt x="1139" y="2228"/>
                  </a:cubicBezTo>
                  <a:cubicBezTo>
                    <a:pt x="537" y="2228"/>
                    <a:pt x="50" y="1740"/>
                    <a:pt x="50" y="1139"/>
                  </a:cubicBezTo>
                </a:path>
              </a:pathLst>
            </a:custGeom>
            <a:noFill/>
            <a:ln w="63500" cap="flat">
              <a:solidFill>
                <a:srgbClr val="A6A6A6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0" name="path 340"/>
            <p:cNvSpPr/>
            <p:nvPr/>
          </p:nvSpPr>
          <p:spPr>
            <a:xfrm>
              <a:off x="379920" y="427608"/>
              <a:ext cx="137566" cy="138176"/>
            </a:xfrm>
            <a:custGeom>
              <a:avLst/>
              <a:gdLst/>
              <a:ahLst/>
              <a:cxnLst/>
              <a:rect l="0" t="0" r="0" b="0"/>
              <a:pathLst>
                <a:path w="216" h="217">
                  <a:moveTo>
                    <a:pt x="0" y="108"/>
                  </a:moveTo>
                  <a:cubicBezTo>
                    <a:pt x="0" y="48"/>
                    <a:pt x="48" y="0"/>
                    <a:pt x="108" y="0"/>
                  </a:cubicBezTo>
                  <a:cubicBezTo>
                    <a:pt x="168" y="0"/>
                    <a:pt x="216" y="48"/>
                    <a:pt x="216" y="108"/>
                  </a:cubicBezTo>
                  <a:cubicBezTo>
                    <a:pt x="216" y="169"/>
                    <a:pt x="168" y="217"/>
                    <a:pt x="108" y="217"/>
                  </a:cubicBezTo>
                  <a:cubicBezTo>
                    <a:pt x="48" y="217"/>
                    <a:pt x="0" y="169"/>
                    <a:pt x="0" y="108"/>
                  </a:cubicBezTo>
                </a:path>
              </a:pathLst>
            </a:custGeom>
            <a:solidFill>
              <a:srgbClr val="FF6584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2" name="path 342"/>
            <p:cNvSpPr/>
            <p:nvPr/>
          </p:nvSpPr>
          <p:spPr>
            <a:xfrm>
              <a:off x="325615" y="424688"/>
              <a:ext cx="338683" cy="284226"/>
            </a:xfrm>
            <a:custGeom>
              <a:avLst/>
              <a:gdLst/>
              <a:ahLst/>
              <a:cxnLst/>
              <a:rect l="0" t="0" r="0" b="0"/>
              <a:pathLst>
                <a:path w="533" h="447">
                  <a:moveTo>
                    <a:pt x="533" y="447"/>
                  </a:moveTo>
                  <a:cubicBezTo>
                    <a:pt x="1" y="447"/>
                    <a:pt x="1" y="447"/>
                    <a:pt x="1" y="447"/>
                  </a:cubicBezTo>
                  <a:cubicBezTo>
                    <a:pt x="1" y="447"/>
                    <a:pt x="0" y="447"/>
                    <a:pt x="0" y="447"/>
                  </a:cubicBezTo>
                  <a:cubicBezTo>
                    <a:pt x="251" y="11"/>
                    <a:pt x="251" y="11"/>
                    <a:pt x="251" y="11"/>
                  </a:cubicBezTo>
                  <a:cubicBezTo>
                    <a:pt x="256" y="3"/>
                    <a:pt x="266" y="0"/>
                    <a:pt x="275" y="4"/>
                  </a:cubicBezTo>
                  <a:cubicBezTo>
                    <a:pt x="278" y="6"/>
                    <a:pt x="280" y="9"/>
                    <a:pt x="281" y="11"/>
                  </a:cubicBezTo>
                  <a:cubicBezTo>
                    <a:pt x="450" y="303"/>
                    <a:pt x="450" y="303"/>
                    <a:pt x="450" y="303"/>
                  </a:cubicBezTo>
                  <a:cubicBezTo>
                    <a:pt x="458" y="318"/>
                    <a:pt x="458" y="318"/>
                    <a:pt x="458" y="318"/>
                  </a:cubicBezTo>
                  <a:cubicBezTo>
                    <a:pt x="533" y="447"/>
                    <a:pt x="533" y="447"/>
                    <a:pt x="533" y="447"/>
                  </a:cubicBezTo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4" name="path 344"/>
            <p:cNvSpPr/>
            <p:nvPr/>
          </p:nvSpPr>
          <p:spPr>
            <a:xfrm>
              <a:off x="548944" y="617601"/>
              <a:ext cx="115354" cy="91313"/>
            </a:xfrm>
            <a:custGeom>
              <a:avLst/>
              <a:gdLst/>
              <a:ahLst/>
              <a:cxnLst/>
              <a:rect l="0" t="0" r="0" b="0"/>
              <a:pathLst>
                <a:path w="181" h="143">
                  <a:moveTo>
                    <a:pt x="98" y="0"/>
                  </a:moveTo>
                  <a:lnTo>
                    <a:pt x="95" y="5"/>
                  </a:lnTo>
                  <a:lnTo>
                    <a:pt x="89" y="14"/>
                  </a:lnTo>
                  <a:lnTo>
                    <a:pt x="0" y="143"/>
                  </a:lnTo>
                  <a:lnTo>
                    <a:pt x="181" y="143"/>
                  </a:lnTo>
                  <a:lnTo>
                    <a:pt x="106" y="14"/>
                  </a:lnTo>
                  <a:lnTo>
                    <a:pt x="101" y="3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32314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6" name="path 346"/>
            <p:cNvSpPr/>
            <p:nvPr/>
          </p:nvSpPr>
          <p:spPr>
            <a:xfrm>
              <a:off x="560209" y="506094"/>
              <a:ext cx="292176" cy="202819"/>
            </a:xfrm>
            <a:custGeom>
              <a:avLst/>
              <a:gdLst/>
              <a:ahLst/>
              <a:cxnLst/>
              <a:rect l="0" t="0" r="0" b="0"/>
              <a:pathLst>
                <a:path w="460" h="319">
                  <a:moveTo>
                    <a:pt x="460" y="319"/>
                  </a:moveTo>
                  <a:cubicBezTo>
                    <a:pt x="0" y="319"/>
                    <a:pt x="0" y="319"/>
                    <a:pt x="0" y="319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95" y="180"/>
                    <a:pt x="95" y="180"/>
                    <a:pt x="95" y="180"/>
                  </a:cubicBezTo>
                  <a:cubicBezTo>
                    <a:pt x="211" y="11"/>
                    <a:pt x="211" y="11"/>
                    <a:pt x="211" y="11"/>
                  </a:cubicBezTo>
                  <a:cubicBezTo>
                    <a:pt x="219" y="0"/>
                    <a:pt x="237" y="0"/>
                    <a:pt x="246" y="9"/>
                  </a:cubicBezTo>
                  <a:cubicBezTo>
                    <a:pt x="247" y="10"/>
                    <a:pt x="247" y="11"/>
                    <a:pt x="248" y="11"/>
                  </a:cubicBezTo>
                  <a:lnTo>
                    <a:pt x="460" y="319"/>
                  </a:lnTo>
                  <a:close/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8" name="path 348"/>
            <p:cNvSpPr/>
            <p:nvPr/>
          </p:nvSpPr>
          <p:spPr>
            <a:xfrm>
              <a:off x="917282" y="622172"/>
              <a:ext cx="41529" cy="41275"/>
            </a:xfrm>
            <a:custGeom>
              <a:avLst/>
              <a:gdLst/>
              <a:ahLst/>
              <a:cxnLst/>
              <a:rect l="0" t="0" r="0" b="0"/>
              <a:pathLst>
                <a:path w="65" h="65">
                  <a:moveTo>
                    <a:pt x="0" y="32"/>
                  </a:move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5" y="14"/>
                    <a:pt x="65" y="32"/>
                  </a:cubicBezTo>
                  <a:cubicBezTo>
                    <a:pt x="65" y="50"/>
                    <a:pt x="50" y="65"/>
                    <a:pt x="32" y="65"/>
                  </a:cubicBezTo>
                  <a:cubicBezTo>
                    <a:pt x="14" y="65"/>
                    <a:pt x="0" y="50"/>
                    <a:pt x="0" y="32"/>
                  </a:cubicBezTo>
                </a:path>
              </a:pathLst>
            </a:custGeom>
            <a:solidFill>
              <a:srgbClr val="256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0" name="path 350"/>
            <p:cNvSpPr/>
            <p:nvPr/>
          </p:nvSpPr>
          <p:spPr>
            <a:xfrm>
              <a:off x="933030" y="639698"/>
              <a:ext cx="9525" cy="65531"/>
            </a:xfrm>
            <a:custGeom>
              <a:avLst/>
              <a:gdLst/>
              <a:ahLst/>
              <a:cxnLst/>
              <a:rect l="0" t="0" r="0" b="0"/>
              <a:pathLst>
                <a:path w="15" h="103">
                  <a:moveTo>
                    <a:pt x="11" y="103"/>
                  </a:moveTo>
                  <a:lnTo>
                    <a:pt x="4" y="103"/>
                  </a:lnTo>
                  <a:lnTo>
                    <a:pt x="7" y="0"/>
                  </a:lnTo>
                  <a:lnTo>
                    <a:pt x="11" y="103"/>
                  </a:lnTo>
                  <a:close/>
                </a:path>
                <a:path w="15" h="103">
                  <a:moveTo>
                    <a:pt x="7" y="19"/>
                  </a:moveTo>
                  <a:lnTo>
                    <a:pt x="15" y="9"/>
                  </a:lnTo>
                  <a:lnTo>
                    <a:pt x="7" y="21"/>
                  </a:lnTo>
                  <a:lnTo>
                    <a:pt x="6" y="20"/>
                  </a:lnTo>
                  <a:lnTo>
                    <a:pt x="7" y="19"/>
                  </a:lnTo>
                  <a:close/>
                </a:path>
                <a:path w="15" h="103">
                  <a:moveTo>
                    <a:pt x="7" y="29"/>
                  </a:moveTo>
                  <a:lnTo>
                    <a:pt x="0" y="19"/>
                  </a:lnTo>
                  <a:lnTo>
                    <a:pt x="7" y="31"/>
                  </a:lnTo>
                  <a:lnTo>
                    <a:pt x="7" y="30"/>
                  </a:lnTo>
                  <a:lnTo>
                    <a:pt x="7" y="29"/>
                  </a:lnTo>
                  <a:close/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2" name="path 352"/>
            <p:cNvSpPr/>
            <p:nvPr/>
          </p:nvSpPr>
          <p:spPr>
            <a:xfrm>
              <a:off x="1107528" y="622172"/>
              <a:ext cx="41402" cy="41275"/>
            </a:xfrm>
            <a:custGeom>
              <a:avLst/>
              <a:gdLst/>
              <a:ahLst/>
              <a:cxnLst/>
              <a:rect l="0" t="0" r="0" b="0"/>
              <a:pathLst>
                <a:path w="65" h="65">
                  <a:moveTo>
                    <a:pt x="0" y="32"/>
                  </a:move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5" y="14"/>
                    <a:pt x="65" y="32"/>
                  </a:cubicBezTo>
                  <a:cubicBezTo>
                    <a:pt x="65" y="50"/>
                    <a:pt x="50" y="65"/>
                    <a:pt x="32" y="65"/>
                  </a:cubicBezTo>
                  <a:cubicBezTo>
                    <a:pt x="14" y="65"/>
                    <a:pt x="0" y="50"/>
                    <a:pt x="0" y="32"/>
                  </a:cubicBezTo>
                </a:path>
              </a:pathLst>
            </a:custGeom>
            <a:solidFill>
              <a:srgbClr val="256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4" name="path 354"/>
            <p:cNvSpPr/>
            <p:nvPr/>
          </p:nvSpPr>
          <p:spPr>
            <a:xfrm>
              <a:off x="1125816" y="639698"/>
              <a:ext cx="7239" cy="65531"/>
            </a:xfrm>
            <a:custGeom>
              <a:avLst/>
              <a:gdLst/>
              <a:ahLst/>
              <a:cxnLst/>
              <a:rect l="0" t="0" r="0" b="0"/>
              <a:pathLst>
                <a:path w="11" h="103">
                  <a:moveTo>
                    <a:pt x="7" y="103"/>
                  </a:moveTo>
                  <a:lnTo>
                    <a:pt x="0" y="103"/>
                  </a:lnTo>
                  <a:lnTo>
                    <a:pt x="3" y="0"/>
                  </a:lnTo>
                  <a:lnTo>
                    <a:pt x="7" y="103"/>
                  </a:lnTo>
                  <a:close/>
                </a:path>
                <a:path w="11" h="103">
                  <a:moveTo>
                    <a:pt x="3" y="19"/>
                  </a:moveTo>
                  <a:lnTo>
                    <a:pt x="11" y="9"/>
                  </a:lnTo>
                  <a:lnTo>
                    <a:pt x="3" y="21"/>
                  </a:lnTo>
                  <a:lnTo>
                    <a:pt x="3" y="20"/>
                  </a:lnTo>
                  <a:lnTo>
                    <a:pt x="3" y="19"/>
                  </a:lnTo>
                  <a:close/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6" name="path 356"/>
            <p:cNvSpPr/>
            <p:nvPr/>
          </p:nvSpPr>
          <p:spPr>
            <a:xfrm>
              <a:off x="967574" y="582038"/>
              <a:ext cx="61087" cy="61469"/>
            </a:xfrm>
            <a:custGeom>
              <a:avLst/>
              <a:gdLst/>
              <a:ahLst/>
              <a:cxnLst/>
              <a:rect l="0" t="0" r="0" b="0"/>
              <a:pathLst>
                <a:path w="96" h="96">
                  <a:moveTo>
                    <a:pt x="0" y="48"/>
                  </a:moveTo>
                  <a:cubicBezTo>
                    <a:pt x="0" y="21"/>
                    <a:pt x="21" y="0"/>
                    <a:pt x="47" y="0"/>
                  </a:cubicBezTo>
                  <a:cubicBezTo>
                    <a:pt x="74" y="0"/>
                    <a:pt x="96" y="21"/>
                    <a:pt x="96" y="48"/>
                  </a:cubicBezTo>
                  <a:cubicBezTo>
                    <a:pt x="96" y="75"/>
                    <a:pt x="74" y="96"/>
                    <a:pt x="47" y="96"/>
                  </a:cubicBezTo>
                  <a:cubicBezTo>
                    <a:pt x="21" y="96"/>
                    <a:pt x="0" y="75"/>
                    <a:pt x="0" y="48"/>
                  </a:cubicBezTo>
                </a:path>
              </a:pathLst>
            </a:custGeom>
            <a:solidFill>
              <a:srgbClr val="256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8" name="path 358"/>
            <p:cNvSpPr/>
            <p:nvPr/>
          </p:nvSpPr>
          <p:spPr>
            <a:xfrm>
              <a:off x="990562" y="608203"/>
              <a:ext cx="14223" cy="97027"/>
            </a:xfrm>
            <a:custGeom>
              <a:avLst/>
              <a:gdLst/>
              <a:ahLst/>
              <a:cxnLst/>
              <a:rect l="0" t="0" r="0" b="0"/>
              <a:pathLst>
                <a:path w="22" h="152">
                  <a:moveTo>
                    <a:pt x="16" y="152"/>
                  </a:moveTo>
                  <a:lnTo>
                    <a:pt x="6" y="152"/>
                  </a:lnTo>
                  <a:lnTo>
                    <a:pt x="11" y="0"/>
                  </a:lnTo>
                  <a:lnTo>
                    <a:pt x="16" y="152"/>
                  </a:lnTo>
                  <a:close/>
                </a:path>
                <a:path w="22" h="152">
                  <a:moveTo>
                    <a:pt x="11" y="28"/>
                  </a:moveTo>
                  <a:lnTo>
                    <a:pt x="22" y="14"/>
                  </a:lnTo>
                  <a:lnTo>
                    <a:pt x="11" y="32"/>
                  </a:lnTo>
                  <a:lnTo>
                    <a:pt x="10" y="30"/>
                  </a:lnTo>
                  <a:lnTo>
                    <a:pt x="11" y="28"/>
                  </a:lnTo>
                  <a:close/>
                </a:path>
                <a:path w="22" h="152">
                  <a:moveTo>
                    <a:pt x="10" y="43"/>
                  </a:moveTo>
                  <a:lnTo>
                    <a:pt x="0" y="29"/>
                  </a:lnTo>
                  <a:lnTo>
                    <a:pt x="10" y="47"/>
                  </a:lnTo>
                  <a:lnTo>
                    <a:pt x="12" y="45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0" name="path 360"/>
            <p:cNvSpPr/>
            <p:nvPr/>
          </p:nvSpPr>
          <p:spPr>
            <a:xfrm>
              <a:off x="1042123" y="582038"/>
              <a:ext cx="61341" cy="61469"/>
            </a:xfrm>
            <a:custGeom>
              <a:avLst/>
              <a:gdLst/>
              <a:ahLst/>
              <a:cxnLst/>
              <a:rect l="0" t="0" r="0" b="0"/>
              <a:pathLst>
                <a:path w="96" h="96">
                  <a:moveTo>
                    <a:pt x="0" y="48"/>
                  </a:moveTo>
                  <a:cubicBezTo>
                    <a:pt x="0" y="21"/>
                    <a:pt x="21" y="0"/>
                    <a:pt x="48" y="0"/>
                  </a:cubicBezTo>
                  <a:cubicBezTo>
                    <a:pt x="74" y="0"/>
                    <a:pt x="96" y="21"/>
                    <a:pt x="96" y="48"/>
                  </a:cubicBezTo>
                  <a:cubicBezTo>
                    <a:pt x="96" y="75"/>
                    <a:pt x="74" y="96"/>
                    <a:pt x="48" y="96"/>
                  </a:cubicBezTo>
                  <a:cubicBezTo>
                    <a:pt x="21" y="96"/>
                    <a:pt x="0" y="75"/>
                    <a:pt x="0" y="48"/>
                  </a:cubicBezTo>
                </a:path>
              </a:pathLst>
            </a:custGeom>
            <a:solidFill>
              <a:srgbClr val="256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2" name="path 362"/>
            <p:cNvSpPr/>
            <p:nvPr/>
          </p:nvSpPr>
          <p:spPr>
            <a:xfrm>
              <a:off x="1065491" y="608203"/>
              <a:ext cx="14351" cy="97027"/>
            </a:xfrm>
            <a:custGeom>
              <a:avLst/>
              <a:gdLst/>
              <a:ahLst/>
              <a:cxnLst/>
              <a:rect l="0" t="0" r="0" b="0"/>
              <a:pathLst>
                <a:path w="22" h="152">
                  <a:moveTo>
                    <a:pt x="16" y="152"/>
                  </a:moveTo>
                  <a:lnTo>
                    <a:pt x="6" y="152"/>
                  </a:lnTo>
                  <a:lnTo>
                    <a:pt x="10" y="0"/>
                  </a:lnTo>
                  <a:lnTo>
                    <a:pt x="16" y="152"/>
                  </a:lnTo>
                  <a:close/>
                </a:path>
                <a:path w="22" h="152">
                  <a:moveTo>
                    <a:pt x="12" y="28"/>
                  </a:moveTo>
                  <a:lnTo>
                    <a:pt x="22" y="14"/>
                  </a:lnTo>
                  <a:lnTo>
                    <a:pt x="11" y="32"/>
                  </a:lnTo>
                  <a:lnTo>
                    <a:pt x="10" y="30"/>
                  </a:lnTo>
                  <a:lnTo>
                    <a:pt x="12" y="28"/>
                  </a:lnTo>
                  <a:close/>
                </a:path>
                <a:path w="22" h="152">
                  <a:moveTo>
                    <a:pt x="10" y="43"/>
                  </a:moveTo>
                  <a:lnTo>
                    <a:pt x="0" y="29"/>
                  </a:lnTo>
                  <a:lnTo>
                    <a:pt x="10" y="47"/>
                  </a:lnTo>
                  <a:lnTo>
                    <a:pt x="12" y="45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4" name="path 364"/>
            <p:cNvSpPr/>
            <p:nvPr/>
          </p:nvSpPr>
          <p:spPr>
            <a:xfrm>
              <a:off x="848575" y="582038"/>
              <a:ext cx="61087" cy="61469"/>
            </a:xfrm>
            <a:custGeom>
              <a:avLst/>
              <a:gdLst/>
              <a:ahLst/>
              <a:cxnLst/>
              <a:rect l="0" t="0" r="0" b="0"/>
              <a:pathLst>
                <a:path w="96" h="96">
                  <a:moveTo>
                    <a:pt x="0" y="48"/>
                  </a:moveTo>
                  <a:cubicBezTo>
                    <a:pt x="0" y="21"/>
                    <a:pt x="21" y="0"/>
                    <a:pt x="48" y="0"/>
                  </a:cubicBezTo>
                  <a:cubicBezTo>
                    <a:pt x="74" y="0"/>
                    <a:pt x="96" y="21"/>
                    <a:pt x="96" y="48"/>
                  </a:cubicBezTo>
                  <a:cubicBezTo>
                    <a:pt x="96" y="75"/>
                    <a:pt x="74" y="96"/>
                    <a:pt x="48" y="96"/>
                  </a:cubicBezTo>
                  <a:cubicBezTo>
                    <a:pt x="21" y="96"/>
                    <a:pt x="0" y="75"/>
                    <a:pt x="0" y="48"/>
                  </a:cubicBezTo>
                </a:path>
              </a:pathLst>
            </a:custGeom>
            <a:solidFill>
              <a:srgbClr val="256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6" name="path 366"/>
            <p:cNvSpPr/>
            <p:nvPr/>
          </p:nvSpPr>
          <p:spPr>
            <a:xfrm>
              <a:off x="871689" y="608203"/>
              <a:ext cx="14224" cy="97027"/>
            </a:xfrm>
            <a:custGeom>
              <a:avLst/>
              <a:gdLst/>
              <a:ahLst/>
              <a:cxnLst/>
              <a:rect l="0" t="0" r="0" b="0"/>
              <a:pathLst>
                <a:path w="22" h="152">
                  <a:moveTo>
                    <a:pt x="16" y="152"/>
                  </a:moveTo>
                  <a:lnTo>
                    <a:pt x="6" y="152"/>
                  </a:lnTo>
                  <a:lnTo>
                    <a:pt x="11" y="0"/>
                  </a:lnTo>
                  <a:lnTo>
                    <a:pt x="16" y="152"/>
                  </a:lnTo>
                  <a:close/>
                </a:path>
                <a:path w="22" h="152">
                  <a:moveTo>
                    <a:pt x="11" y="28"/>
                  </a:moveTo>
                  <a:lnTo>
                    <a:pt x="22" y="14"/>
                  </a:lnTo>
                  <a:lnTo>
                    <a:pt x="11" y="32"/>
                  </a:lnTo>
                  <a:lnTo>
                    <a:pt x="10" y="30"/>
                  </a:lnTo>
                  <a:lnTo>
                    <a:pt x="11" y="28"/>
                  </a:lnTo>
                  <a:close/>
                </a:path>
                <a:path w="22" h="152">
                  <a:moveTo>
                    <a:pt x="10" y="43"/>
                  </a:moveTo>
                  <a:lnTo>
                    <a:pt x="0" y="29"/>
                  </a:lnTo>
                  <a:lnTo>
                    <a:pt x="10" y="47"/>
                  </a:lnTo>
                  <a:lnTo>
                    <a:pt x="11" y="45"/>
                  </a:lnTo>
                  <a:lnTo>
                    <a:pt x="10" y="43"/>
                  </a:lnTo>
                  <a:close/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8" name="path 368"/>
            <p:cNvSpPr/>
            <p:nvPr/>
          </p:nvSpPr>
          <p:spPr>
            <a:xfrm>
              <a:off x="145961" y="698627"/>
              <a:ext cx="1189405" cy="325120"/>
            </a:xfrm>
            <a:custGeom>
              <a:avLst/>
              <a:gdLst/>
              <a:ahLst/>
              <a:cxnLst/>
              <a:rect l="0" t="0" r="0" b="0"/>
              <a:pathLst>
                <a:path w="1873" h="512">
                  <a:moveTo>
                    <a:pt x="1725" y="512"/>
                  </a:moveTo>
                  <a:cubicBezTo>
                    <a:pt x="151" y="512"/>
                    <a:pt x="151" y="512"/>
                    <a:pt x="151" y="512"/>
                  </a:cubicBezTo>
                  <a:cubicBezTo>
                    <a:pt x="67" y="512"/>
                    <a:pt x="0" y="444"/>
                    <a:pt x="0" y="360"/>
                  </a:cubicBezTo>
                  <a:cubicBezTo>
                    <a:pt x="0" y="277"/>
                    <a:pt x="67" y="209"/>
                    <a:pt x="151" y="209"/>
                  </a:cubicBezTo>
                  <a:cubicBezTo>
                    <a:pt x="1721" y="209"/>
                    <a:pt x="1721" y="209"/>
                    <a:pt x="1721" y="209"/>
                  </a:cubicBezTo>
                  <a:cubicBezTo>
                    <a:pt x="1754" y="209"/>
                    <a:pt x="1779" y="183"/>
                    <a:pt x="1779" y="151"/>
                  </a:cubicBezTo>
                  <a:cubicBezTo>
                    <a:pt x="1779" y="119"/>
                    <a:pt x="1754" y="93"/>
                    <a:pt x="1721" y="93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721" y="0"/>
                    <a:pt x="1721" y="0"/>
                    <a:pt x="1721" y="0"/>
                  </a:cubicBezTo>
                  <a:cubicBezTo>
                    <a:pt x="1805" y="0"/>
                    <a:pt x="1872" y="68"/>
                    <a:pt x="1873" y="151"/>
                  </a:cubicBezTo>
                  <a:cubicBezTo>
                    <a:pt x="1873" y="234"/>
                    <a:pt x="1805" y="302"/>
                    <a:pt x="1722" y="302"/>
                  </a:cubicBezTo>
                  <a:cubicBezTo>
                    <a:pt x="1721" y="302"/>
                    <a:pt x="1721" y="302"/>
                    <a:pt x="1721" y="302"/>
                  </a:cubicBezTo>
                  <a:cubicBezTo>
                    <a:pt x="151" y="302"/>
                    <a:pt x="151" y="302"/>
                    <a:pt x="151" y="302"/>
                  </a:cubicBezTo>
                  <a:cubicBezTo>
                    <a:pt x="119" y="302"/>
                    <a:pt x="92" y="328"/>
                    <a:pt x="92" y="360"/>
                  </a:cubicBezTo>
                  <a:cubicBezTo>
                    <a:pt x="92" y="392"/>
                    <a:pt x="119" y="419"/>
                    <a:pt x="151" y="419"/>
                  </a:cubicBezTo>
                  <a:cubicBezTo>
                    <a:pt x="1725" y="419"/>
                    <a:pt x="1725" y="419"/>
                    <a:pt x="1725" y="419"/>
                  </a:cubicBezTo>
                  <a:lnTo>
                    <a:pt x="1725" y="512"/>
                  </a:lnTo>
                  <a:close/>
                </a:path>
              </a:pathLst>
            </a:custGeom>
            <a:solidFill>
              <a:srgbClr val="E6E6E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70" name="path 370"/>
            <p:cNvSpPr/>
            <p:nvPr/>
          </p:nvSpPr>
          <p:spPr>
            <a:xfrm>
              <a:off x="245656" y="726864"/>
              <a:ext cx="954463" cy="268688"/>
            </a:xfrm>
            <a:custGeom>
              <a:avLst/>
              <a:gdLst/>
              <a:ahLst/>
              <a:cxnLst/>
              <a:rect l="0" t="0" r="0" b="0"/>
              <a:pathLst>
                <a:path w="1503" h="423">
                  <a:moveTo>
                    <a:pt x="0" y="4"/>
                  </a:moveTo>
                  <a:lnTo>
                    <a:pt x="71" y="4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  <a:path w="1503" h="423">
                  <a:moveTo>
                    <a:pt x="204" y="4"/>
                  </a:moveTo>
                  <a:lnTo>
                    <a:pt x="276" y="4"/>
                  </a:lnTo>
                  <a:lnTo>
                    <a:pt x="276" y="0"/>
                  </a:lnTo>
                  <a:lnTo>
                    <a:pt x="204" y="0"/>
                  </a:lnTo>
                  <a:lnTo>
                    <a:pt x="204" y="4"/>
                  </a:lnTo>
                  <a:close/>
                </a:path>
                <a:path w="1503" h="423">
                  <a:moveTo>
                    <a:pt x="408" y="4"/>
                  </a:moveTo>
                  <a:lnTo>
                    <a:pt x="480" y="4"/>
                  </a:lnTo>
                  <a:lnTo>
                    <a:pt x="480" y="0"/>
                  </a:lnTo>
                  <a:lnTo>
                    <a:pt x="408" y="0"/>
                  </a:lnTo>
                  <a:lnTo>
                    <a:pt x="408" y="4"/>
                  </a:lnTo>
                  <a:close/>
                </a:path>
                <a:path w="1503" h="423">
                  <a:moveTo>
                    <a:pt x="613" y="4"/>
                  </a:moveTo>
                  <a:lnTo>
                    <a:pt x="685" y="4"/>
                  </a:lnTo>
                  <a:lnTo>
                    <a:pt x="685" y="0"/>
                  </a:lnTo>
                  <a:lnTo>
                    <a:pt x="613" y="0"/>
                  </a:lnTo>
                  <a:lnTo>
                    <a:pt x="613" y="4"/>
                  </a:lnTo>
                  <a:close/>
                </a:path>
                <a:path w="1503" h="423">
                  <a:moveTo>
                    <a:pt x="817" y="4"/>
                  </a:moveTo>
                  <a:lnTo>
                    <a:pt x="889" y="4"/>
                  </a:lnTo>
                  <a:lnTo>
                    <a:pt x="889" y="0"/>
                  </a:lnTo>
                  <a:lnTo>
                    <a:pt x="817" y="0"/>
                  </a:lnTo>
                  <a:lnTo>
                    <a:pt x="817" y="4"/>
                  </a:lnTo>
                  <a:close/>
                </a:path>
                <a:path w="1503" h="423">
                  <a:moveTo>
                    <a:pt x="1022" y="4"/>
                  </a:moveTo>
                  <a:lnTo>
                    <a:pt x="1094" y="4"/>
                  </a:lnTo>
                  <a:lnTo>
                    <a:pt x="1094" y="0"/>
                  </a:lnTo>
                  <a:lnTo>
                    <a:pt x="1022" y="0"/>
                  </a:lnTo>
                  <a:lnTo>
                    <a:pt x="1022" y="4"/>
                  </a:lnTo>
                  <a:close/>
                </a:path>
                <a:path w="1503" h="423">
                  <a:moveTo>
                    <a:pt x="1226" y="4"/>
                  </a:moveTo>
                  <a:lnTo>
                    <a:pt x="1298" y="4"/>
                  </a:lnTo>
                  <a:lnTo>
                    <a:pt x="1298" y="0"/>
                  </a:lnTo>
                  <a:lnTo>
                    <a:pt x="1226" y="0"/>
                  </a:lnTo>
                  <a:lnTo>
                    <a:pt x="1226" y="4"/>
                  </a:lnTo>
                  <a:close/>
                </a:path>
                <a:path w="1503" h="423">
                  <a:moveTo>
                    <a:pt x="1430" y="4"/>
                  </a:moveTo>
                  <a:lnTo>
                    <a:pt x="1503" y="4"/>
                  </a:lnTo>
                  <a:lnTo>
                    <a:pt x="1503" y="0"/>
                  </a:lnTo>
                  <a:lnTo>
                    <a:pt x="1430" y="0"/>
                  </a:lnTo>
                  <a:lnTo>
                    <a:pt x="1430" y="4"/>
                  </a:lnTo>
                  <a:close/>
                </a:path>
                <a:path w="1503" h="423">
                  <a:moveTo>
                    <a:pt x="0" y="214"/>
                  </a:moveTo>
                  <a:lnTo>
                    <a:pt x="71" y="214"/>
                  </a:lnTo>
                  <a:lnTo>
                    <a:pt x="71" y="209"/>
                  </a:lnTo>
                  <a:lnTo>
                    <a:pt x="0" y="209"/>
                  </a:lnTo>
                  <a:lnTo>
                    <a:pt x="0" y="214"/>
                  </a:lnTo>
                  <a:close/>
                </a:path>
                <a:path w="1503" h="423">
                  <a:moveTo>
                    <a:pt x="204" y="214"/>
                  </a:moveTo>
                  <a:lnTo>
                    <a:pt x="276" y="214"/>
                  </a:lnTo>
                  <a:lnTo>
                    <a:pt x="276" y="209"/>
                  </a:lnTo>
                  <a:lnTo>
                    <a:pt x="204" y="209"/>
                  </a:lnTo>
                  <a:lnTo>
                    <a:pt x="204" y="214"/>
                  </a:lnTo>
                  <a:close/>
                </a:path>
                <a:path w="1503" h="423">
                  <a:moveTo>
                    <a:pt x="408" y="214"/>
                  </a:moveTo>
                  <a:lnTo>
                    <a:pt x="480" y="214"/>
                  </a:lnTo>
                  <a:lnTo>
                    <a:pt x="480" y="209"/>
                  </a:lnTo>
                  <a:lnTo>
                    <a:pt x="408" y="209"/>
                  </a:lnTo>
                  <a:lnTo>
                    <a:pt x="408" y="214"/>
                  </a:lnTo>
                  <a:close/>
                </a:path>
                <a:path w="1503" h="423">
                  <a:moveTo>
                    <a:pt x="613" y="214"/>
                  </a:moveTo>
                  <a:lnTo>
                    <a:pt x="685" y="214"/>
                  </a:lnTo>
                  <a:lnTo>
                    <a:pt x="685" y="209"/>
                  </a:lnTo>
                  <a:lnTo>
                    <a:pt x="613" y="209"/>
                  </a:lnTo>
                  <a:lnTo>
                    <a:pt x="613" y="214"/>
                  </a:lnTo>
                  <a:close/>
                </a:path>
                <a:path w="1503" h="423">
                  <a:moveTo>
                    <a:pt x="817" y="214"/>
                  </a:moveTo>
                  <a:lnTo>
                    <a:pt x="889" y="214"/>
                  </a:lnTo>
                  <a:lnTo>
                    <a:pt x="889" y="209"/>
                  </a:lnTo>
                  <a:lnTo>
                    <a:pt x="817" y="209"/>
                  </a:lnTo>
                  <a:lnTo>
                    <a:pt x="817" y="214"/>
                  </a:lnTo>
                  <a:close/>
                </a:path>
                <a:path w="1503" h="423">
                  <a:moveTo>
                    <a:pt x="1022" y="214"/>
                  </a:moveTo>
                  <a:lnTo>
                    <a:pt x="1094" y="214"/>
                  </a:lnTo>
                  <a:lnTo>
                    <a:pt x="1094" y="209"/>
                  </a:lnTo>
                  <a:lnTo>
                    <a:pt x="1022" y="209"/>
                  </a:lnTo>
                  <a:lnTo>
                    <a:pt x="1022" y="214"/>
                  </a:lnTo>
                  <a:close/>
                </a:path>
                <a:path w="1503" h="423">
                  <a:moveTo>
                    <a:pt x="1226" y="214"/>
                  </a:moveTo>
                  <a:lnTo>
                    <a:pt x="1298" y="214"/>
                  </a:lnTo>
                  <a:lnTo>
                    <a:pt x="1298" y="209"/>
                  </a:lnTo>
                  <a:lnTo>
                    <a:pt x="1226" y="209"/>
                  </a:lnTo>
                  <a:lnTo>
                    <a:pt x="1226" y="214"/>
                  </a:lnTo>
                  <a:close/>
                </a:path>
                <a:path w="1503" h="423">
                  <a:moveTo>
                    <a:pt x="1430" y="214"/>
                  </a:moveTo>
                  <a:lnTo>
                    <a:pt x="1503" y="214"/>
                  </a:lnTo>
                  <a:lnTo>
                    <a:pt x="1503" y="209"/>
                  </a:lnTo>
                  <a:lnTo>
                    <a:pt x="1430" y="209"/>
                  </a:lnTo>
                  <a:lnTo>
                    <a:pt x="1430" y="214"/>
                  </a:lnTo>
                  <a:close/>
                </a:path>
                <a:path w="1503" h="423">
                  <a:moveTo>
                    <a:pt x="0" y="423"/>
                  </a:moveTo>
                  <a:lnTo>
                    <a:pt x="71" y="423"/>
                  </a:lnTo>
                  <a:lnTo>
                    <a:pt x="71" y="418"/>
                  </a:lnTo>
                  <a:lnTo>
                    <a:pt x="0" y="418"/>
                  </a:lnTo>
                  <a:lnTo>
                    <a:pt x="0" y="423"/>
                  </a:lnTo>
                  <a:close/>
                </a:path>
                <a:path w="1503" h="423">
                  <a:moveTo>
                    <a:pt x="204" y="423"/>
                  </a:moveTo>
                  <a:lnTo>
                    <a:pt x="276" y="423"/>
                  </a:lnTo>
                  <a:lnTo>
                    <a:pt x="276" y="418"/>
                  </a:lnTo>
                  <a:lnTo>
                    <a:pt x="204" y="418"/>
                  </a:lnTo>
                  <a:lnTo>
                    <a:pt x="204" y="423"/>
                  </a:lnTo>
                  <a:close/>
                </a:path>
                <a:path w="1503" h="423">
                  <a:moveTo>
                    <a:pt x="408" y="423"/>
                  </a:moveTo>
                  <a:lnTo>
                    <a:pt x="480" y="423"/>
                  </a:lnTo>
                  <a:lnTo>
                    <a:pt x="480" y="418"/>
                  </a:lnTo>
                  <a:lnTo>
                    <a:pt x="408" y="418"/>
                  </a:lnTo>
                  <a:lnTo>
                    <a:pt x="408" y="423"/>
                  </a:lnTo>
                  <a:close/>
                </a:path>
                <a:path w="1503" h="423">
                  <a:moveTo>
                    <a:pt x="613" y="423"/>
                  </a:moveTo>
                  <a:lnTo>
                    <a:pt x="685" y="423"/>
                  </a:lnTo>
                  <a:lnTo>
                    <a:pt x="685" y="418"/>
                  </a:lnTo>
                  <a:lnTo>
                    <a:pt x="613" y="418"/>
                  </a:lnTo>
                  <a:lnTo>
                    <a:pt x="613" y="423"/>
                  </a:lnTo>
                  <a:close/>
                </a:path>
                <a:path w="1503" h="423">
                  <a:moveTo>
                    <a:pt x="817" y="423"/>
                  </a:moveTo>
                  <a:lnTo>
                    <a:pt x="889" y="423"/>
                  </a:lnTo>
                  <a:lnTo>
                    <a:pt x="889" y="418"/>
                  </a:lnTo>
                  <a:lnTo>
                    <a:pt x="817" y="418"/>
                  </a:lnTo>
                  <a:lnTo>
                    <a:pt x="817" y="423"/>
                  </a:lnTo>
                  <a:close/>
                </a:path>
                <a:path w="1503" h="423">
                  <a:moveTo>
                    <a:pt x="1022" y="423"/>
                  </a:moveTo>
                  <a:lnTo>
                    <a:pt x="1094" y="423"/>
                  </a:lnTo>
                  <a:lnTo>
                    <a:pt x="1094" y="418"/>
                  </a:lnTo>
                  <a:lnTo>
                    <a:pt x="1022" y="418"/>
                  </a:lnTo>
                  <a:lnTo>
                    <a:pt x="1022" y="423"/>
                  </a:lnTo>
                  <a:close/>
                </a:path>
                <a:path w="1503" h="423">
                  <a:moveTo>
                    <a:pt x="1226" y="423"/>
                  </a:moveTo>
                  <a:lnTo>
                    <a:pt x="1298" y="423"/>
                  </a:lnTo>
                  <a:lnTo>
                    <a:pt x="1298" y="418"/>
                  </a:lnTo>
                  <a:lnTo>
                    <a:pt x="1226" y="418"/>
                  </a:lnTo>
                  <a:lnTo>
                    <a:pt x="1226" y="423"/>
                  </a:lnTo>
                  <a:close/>
                </a:path>
                <a:path w="1503" h="423">
                  <a:moveTo>
                    <a:pt x="1430" y="423"/>
                  </a:moveTo>
                  <a:lnTo>
                    <a:pt x="1503" y="423"/>
                  </a:lnTo>
                  <a:lnTo>
                    <a:pt x="1503" y="418"/>
                  </a:lnTo>
                  <a:lnTo>
                    <a:pt x="1430" y="418"/>
                  </a:lnTo>
                  <a:lnTo>
                    <a:pt x="1430" y="4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72" name="path 372"/>
            <p:cNvSpPr/>
            <p:nvPr/>
          </p:nvSpPr>
          <p:spPr>
            <a:xfrm>
              <a:off x="581177" y="354330"/>
              <a:ext cx="725995" cy="176146"/>
            </a:xfrm>
            <a:custGeom>
              <a:avLst/>
              <a:gdLst/>
              <a:ahLst/>
              <a:cxnLst/>
              <a:rect l="0" t="0" r="0" b="0"/>
              <a:pathLst>
                <a:path w="1143" h="277">
                  <a:moveTo>
                    <a:pt x="558" y="188"/>
                  </a:moveTo>
                  <a:cubicBezTo>
                    <a:pt x="566" y="188"/>
                    <a:pt x="573" y="190"/>
                    <a:pt x="580" y="193"/>
                  </a:cubicBezTo>
                  <a:cubicBezTo>
                    <a:pt x="537" y="193"/>
                    <a:pt x="537" y="193"/>
                    <a:pt x="537" y="193"/>
                  </a:cubicBezTo>
                  <a:cubicBezTo>
                    <a:pt x="543" y="190"/>
                    <a:pt x="550" y="188"/>
                    <a:pt x="558" y="188"/>
                  </a:cubicBezTo>
                </a:path>
                <a:path w="1143" h="277">
                  <a:moveTo>
                    <a:pt x="474" y="182"/>
                  </a:moveTo>
                  <a:cubicBezTo>
                    <a:pt x="487" y="182"/>
                    <a:pt x="499" y="186"/>
                    <a:pt x="510" y="193"/>
                  </a:cubicBezTo>
                  <a:cubicBezTo>
                    <a:pt x="439" y="193"/>
                    <a:pt x="439" y="193"/>
                    <a:pt x="439" y="193"/>
                  </a:cubicBezTo>
                  <a:cubicBezTo>
                    <a:pt x="449" y="186"/>
                    <a:pt x="462" y="182"/>
                    <a:pt x="474" y="182"/>
                  </a:cubicBezTo>
                </a:path>
                <a:path w="1143" h="277">
                  <a:moveTo>
                    <a:pt x="0" y="111"/>
                  </a:moveTo>
                  <a:cubicBezTo>
                    <a:pt x="3" y="48"/>
                    <a:pt x="57" y="0"/>
                    <a:pt x="120" y="3"/>
                  </a:cubicBezTo>
                  <a:cubicBezTo>
                    <a:pt x="169" y="6"/>
                    <a:pt x="211" y="40"/>
                    <a:pt x="224" y="87"/>
                  </a:cubicBezTo>
                  <a:cubicBezTo>
                    <a:pt x="226" y="87"/>
                    <a:pt x="227" y="87"/>
                    <a:pt x="228" y="87"/>
                  </a:cubicBezTo>
                  <a:cubicBezTo>
                    <a:pt x="279" y="87"/>
                    <a:pt x="324" y="120"/>
                    <a:pt x="338" y="170"/>
                  </a:cubicBezTo>
                  <a:cubicBezTo>
                    <a:pt x="372" y="155"/>
                    <a:pt x="412" y="164"/>
                    <a:pt x="435" y="193"/>
                  </a:cubicBezTo>
                  <a:cubicBezTo>
                    <a:pt x="77" y="193"/>
                    <a:pt x="77" y="193"/>
                    <a:pt x="77" y="193"/>
                  </a:cubicBezTo>
                  <a:cubicBezTo>
                    <a:pt x="34" y="194"/>
                    <a:pt x="0" y="159"/>
                    <a:pt x="0" y="116"/>
                  </a:cubicBezTo>
                  <a:cubicBezTo>
                    <a:pt x="0" y="115"/>
                    <a:pt x="0" y="114"/>
                    <a:pt x="0" y="113"/>
                  </a:cubicBezTo>
                  <a:cubicBezTo>
                    <a:pt x="0" y="112"/>
                    <a:pt x="0" y="112"/>
                    <a:pt x="0" y="111"/>
                  </a:cubicBezTo>
                </a:path>
                <a:path w="1143" h="277">
                  <a:moveTo>
                    <a:pt x="584" y="272"/>
                  </a:moveTo>
                  <a:cubicBezTo>
                    <a:pt x="577" y="272"/>
                    <a:pt x="569" y="273"/>
                    <a:pt x="563" y="277"/>
                  </a:cubicBezTo>
                  <a:cubicBezTo>
                    <a:pt x="606" y="277"/>
                    <a:pt x="606" y="277"/>
                    <a:pt x="606" y="277"/>
                  </a:cubicBezTo>
                  <a:cubicBezTo>
                    <a:pt x="599" y="273"/>
                    <a:pt x="591" y="272"/>
                    <a:pt x="584" y="272"/>
                  </a:cubicBezTo>
                </a:path>
                <a:path w="1143" h="277">
                  <a:moveTo>
                    <a:pt x="668" y="266"/>
                  </a:moveTo>
                  <a:cubicBezTo>
                    <a:pt x="656" y="266"/>
                    <a:pt x="643" y="270"/>
                    <a:pt x="633" y="277"/>
                  </a:cubicBezTo>
                  <a:cubicBezTo>
                    <a:pt x="703" y="277"/>
                    <a:pt x="703" y="277"/>
                    <a:pt x="703" y="277"/>
                  </a:cubicBezTo>
                  <a:cubicBezTo>
                    <a:pt x="693" y="270"/>
                    <a:pt x="681" y="266"/>
                    <a:pt x="668" y="266"/>
                  </a:cubicBezTo>
                </a:path>
                <a:path w="1143" h="277">
                  <a:moveTo>
                    <a:pt x="1143" y="195"/>
                  </a:moveTo>
                  <a:cubicBezTo>
                    <a:pt x="1139" y="132"/>
                    <a:pt x="1085" y="84"/>
                    <a:pt x="1022" y="87"/>
                  </a:cubicBezTo>
                  <a:cubicBezTo>
                    <a:pt x="973" y="90"/>
                    <a:pt x="931" y="124"/>
                    <a:pt x="918" y="171"/>
                  </a:cubicBezTo>
                  <a:cubicBezTo>
                    <a:pt x="917" y="171"/>
                    <a:pt x="915" y="171"/>
                    <a:pt x="914" y="171"/>
                  </a:cubicBezTo>
                  <a:cubicBezTo>
                    <a:pt x="863" y="171"/>
                    <a:pt x="818" y="204"/>
                    <a:pt x="804" y="253"/>
                  </a:cubicBezTo>
                  <a:cubicBezTo>
                    <a:pt x="770" y="238"/>
                    <a:pt x="731" y="248"/>
                    <a:pt x="708" y="277"/>
                  </a:cubicBezTo>
                  <a:cubicBezTo>
                    <a:pt x="1065" y="277"/>
                    <a:pt x="1065" y="277"/>
                    <a:pt x="1065" y="277"/>
                  </a:cubicBezTo>
                  <a:cubicBezTo>
                    <a:pt x="1108" y="277"/>
                    <a:pt x="1143" y="243"/>
                    <a:pt x="1143" y="200"/>
                  </a:cubicBezTo>
                  <a:cubicBezTo>
                    <a:pt x="1143" y="199"/>
                    <a:pt x="1143" y="198"/>
                    <a:pt x="1143" y="197"/>
                  </a:cubicBezTo>
                  <a:cubicBezTo>
                    <a:pt x="1143" y="196"/>
                    <a:pt x="1143" y="196"/>
                    <a:pt x="1143" y="195"/>
                  </a:cubicBezTo>
                </a:path>
              </a:pathLst>
            </a:custGeom>
            <a:solidFill>
              <a:srgbClr val="E6E6E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74" name="path 374"/>
            <p:cNvSpPr/>
            <p:nvPr/>
          </p:nvSpPr>
          <p:spPr>
            <a:xfrm>
              <a:off x="1156043" y="978403"/>
              <a:ext cx="26135" cy="4068"/>
            </a:xfrm>
            <a:custGeom>
              <a:avLst/>
              <a:gdLst/>
              <a:ahLst/>
              <a:cxnLst/>
              <a:rect l="0" t="0" r="0" b="0"/>
              <a:pathLst>
                <a:path w="41" h="6">
                  <a:moveTo>
                    <a:pt x="0" y="6"/>
                  </a:moveTo>
                  <a:lnTo>
                    <a:pt x="41" y="6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76" name="path 376"/>
            <p:cNvSpPr/>
            <p:nvPr/>
          </p:nvSpPr>
          <p:spPr>
            <a:xfrm>
              <a:off x="965288" y="876427"/>
              <a:ext cx="218567" cy="104267"/>
            </a:xfrm>
            <a:custGeom>
              <a:avLst/>
              <a:gdLst/>
              <a:ahLst/>
              <a:cxnLst/>
              <a:rect l="0" t="0" r="0" b="0"/>
              <a:pathLst>
                <a:path w="344" h="164">
                  <a:moveTo>
                    <a:pt x="0" y="162"/>
                  </a:moveTo>
                  <a:cubicBezTo>
                    <a:pt x="8" y="163"/>
                    <a:pt x="8" y="163"/>
                    <a:pt x="8" y="163"/>
                  </a:cubicBezTo>
                  <a:cubicBezTo>
                    <a:pt x="333" y="164"/>
                    <a:pt x="333" y="164"/>
                    <a:pt x="333" y="164"/>
                  </a:cubicBezTo>
                  <a:cubicBezTo>
                    <a:pt x="337" y="157"/>
                    <a:pt x="337" y="157"/>
                    <a:pt x="337" y="157"/>
                  </a:cubicBezTo>
                  <a:cubicBezTo>
                    <a:pt x="341" y="145"/>
                    <a:pt x="344" y="132"/>
                    <a:pt x="341" y="119"/>
                  </a:cubicBezTo>
                  <a:cubicBezTo>
                    <a:pt x="340" y="110"/>
                    <a:pt x="337" y="101"/>
                    <a:pt x="329" y="96"/>
                  </a:cubicBezTo>
                  <a:cubicBezTo>
                    <a:pt x="314" y="0"/>
                    <a:pt x="314" y="0"/>
                    <a:pt x="31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6"/>
                    <a:pt x="31" y="56"/>
                    <a:pt x="14" y="78"/>
                  </a:cubicBezTo>
                  <a:cubicBezTo>
                    <a:pt x="7" y="86"/>
                    <a:pt x="4" y="96"/>
                    <a:pt x="3" y="106"/>
                  </a:cubicBezTo>
                  <a:cubicBezTo>
                    <a:pt x="2" y="118"/>
                    <a:pt x="2" y="118"/>
                    <a:pt x="2" y="118"/>
                  </a:cubicBezTo>
                  <a:lnTo>
                    <a:pt x="0" y="162"/>
                  </a:lnTo>
                  <a:close/>
                </a:path>
              </a:pathLst>
            </a:custGeom>
            <a:solidFill>
              <a:srgbClr val="25627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78" name="path 378"/>
            <p:cNvSpPr/>
            <p:nvPr/>
          </p:nvSpPr>
          <p:spPr>
            <a:xfrm>
              <a:off x="985227" y="952500"/>
              <a:ext cx="50926" cy="51180"/>
            </a:xfrm>
            <a:custGeom>
              <a:avLst/>
              <a:gdLst/>
              <a:ahLst/>
              <a:cxnLst/>
              <a:rect l="0" t="0" r="0" b="0"/>
              <a:pathLst>
                <a:path w="80" h="80">
                  <a:moveTo>
                    <a:pt x="0" y="40"/>
                  </a:move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80" y="18"/>
                    <a:pt x="80" y="40"/>
                  </a:cubicBezTo>
                  <a:cubicBezTo>
                    <a:pt x="80" y="62"/>
                    <a:pt x="62" y="80"/>
                    <a:pt x="40" y="80"/>
                  </a:cubicBezTo>
                  <a:cubicBezTo>
                    <a:pt x="18" y="80"/>
                    <a:pt x="0" y="62"/>
                    <a:pt x="0" y="40"/>
                  </a:cubicBezTo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80" name="path 380"/>
            <p:cNvSpPr/>
            <p:nvPr/>
          </p:nvSpPr>
          <p:spPr>
            <a:xfrm>
              <a:off x="997038" y="964692"/>
              <a:ext cx="27177" cy="26796"/>
            </a:xfrm>
            <a:custGeom>
              <a:avLst/>
              <a:gdLst/>
              <a:ahLst/>
              <a:cxnLst/>
              <a:rect l="0" t="0" r="0" b="0"/>
              <a:pathLst>
                <a:path w="42" h="42">
                  <a:moveTo>
                    <a:pt x="0" y="21"/>
                  </a:moveTo>
                  <a:cubicBezTo>
                    <a:pt x="0" y="9"/>
                    <a:pt x="9" y="0"/>
                    <a:pt x="21" y="0"/>
                  </a:cubicBezTo>
                  <a:cubicBezTo>
                    <a:pt x="33" y="0"/>
                    <a:pt x="42" y="9"/>
                    <a:pt x="42" y="21"/>
                  </a:cubicBezTo>
                  <a:cubicBezTo>
                    <a:pt x="42" y="32"/>
                    <a:pt x="33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</a:path>
              </a:pathLst>
            </a:custGeom>
            <a:solidFill>
              <a:srgbClr val="CCCCC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82" name="path 382"/>
            <p:cNvSpPr/>
            <p:nvPr/>
          </p:nvSpPr>
          <p:spPr>
            <a:xfrm>
              <a:off x="1110957" y="952880"/>
              <a:ext cx="51180" cy="50800"/>
            </a:xfrm>
            <a:custGeom>
              <a:avLst/>
              <a:gdLst/>
              <a:ahLst/>
              <a:cxnLst/>
              <a:rect l="0" t="0" r="0" b="0"/>
              <a:pathLst>
                <a:path w="80" h="80">
                  <a:moveTo>
                    <a:pt x="0" y="40"/>
                  </a:moveTo>
                  <a:cubicBezTo>
                    <a:pt x="0" y="17"/>
                    <a:pt x="17" y="0"/>
                    <a:pt x="40" y="0"/>
                  </a:cubicBezTo>
                  <a:cubicBezTo>
                    <a:pt x="62" y="0"/>
                    <a:pt x="80" y="17"/>
                    <a:pt x="80" y="40"/>
                  </a:cubicBezTo>
                  <a:cubicBezTo>
                    <a:pt x="80" y="62"/>
                    <a:pt x="62" y="80"/>
                    <a:pt x="40" y="80"/>
                  </a:cubicBezTo>
                  <a:cubicBezTo>
                    <a:pt x="17" y="80"/>
                    <a:pt x="0" y="62"/>
                    <a:pt x="0" y="40"/>
                  </a:cubicBezTo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84" name="path 384"/>
            <p:cNvSpPr/>
            <p:nvPr/>
          </p:nvSpPr>
          <p:spPr>
            <a:xfrm>
              <a:off x="1123149" y="964692"/>
              <a:ext cx="26797" cy="27178"/>
            </a:xfrm>
            <a:custGeom>
              <a:avLst/>
              <a:gdLst/>
              <a:ahLst/>
              <a:cxnLst/>
              <a:rect l="0" t="0" r="0" b="0"/>
              <a:pathLst>
                <a:path w="42" h="42">
                  <a:moveTo>
                    <a:pt x="0" y="21"/>
                  </a:move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ubicBezTo>
                    <a:pt x="42" y="33"/>
                    <a:pt x="32" y="42"/>
                    <a:pt x="21" y="42"/>
                  </a:cubicBezTo>
                  <a:cubicBezTo>
                    <a:pt x="9" y="42"/>
                    <a:pt x="0" y="33"/>
                    <a:pt x="0" y="21"/>
                  </a:cubicBezTo>
                </a:path>
              </a:pathLst>
            </a:custGeom>
            <a:solidFill>
              <a:srgbClr val="CCCCC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86" name="path 386"/>
            <p:cNvSpPr/>
            <p:nvPr/>
          </p:nvSpPr>
          <p:spPr>
            <a:xfrm>
              <a:off x="1024216" y="883666"/>
              <a:ext cx="124714" cy="24764"/>
            </a:xfrm>
            <a:custGeom>
              <a:avLst/>
              <a:gdLst/>
              <a:ahLst/>
              <a:cxnLst/>
              <a:rect l="0" t="0" r="0" b="0"/>
              <a:pathLst>
                <a:path w="196" h="38">
                  <a:moveTo>
                    <a:pt x="0" y="38"/>
                  </a:moveTo>
                  <a:lnTo>
                    <a:pt x="97" y="38"/>
                  </a:lnTo>
                  <a:lnTo>
                    <a:pt x="108" y="38"/>
                  </a:lnTo>
                  <a:lnTo>
                    <a:pt x="129" y="38"/>
                  </a:lnTo>
                  <a:lnTo>
                    <a:pt x="129" y="37"/>
                  </a:lnTo>
                  <a:lnTo>
                    <a:pt x="129" y="19"/>
                  </a:lnTo>
                  <a:lnTo>
                    <a:pt x="129" y="0"/>
                  </a:lnTo>
                  <a:lnTo>
                    <a:pt x="115" y="0"/>
                  </a:lnTo>
                  <a:lnTo>
                    <a:pt x="103" y="0"/>
                  </a:lnTo>
                  <a:lnTo>
                    <a:pt x="82" y="0"/>
                  </a:lnTo>
                  <a:lnTo>
                    <a:pt x="71" y="0"/>
                  </a:lnTo>
                  <a:lnTo>
                    <a:pt x="46" y="0"/>
                  </a:lnTo>
                  <a:lnTo>
                    <a:pt x="0" y="38"/>
                  </a:lnTo>
                  <a:close/>
                </a:path>
                <a:path w="196" h="38">
                  <a:moveTo>
                    <a:pt x="144" y="38"/>
                  </a:moveTo>
                  <a:lnTo>
                    <a:pt x="196" y="38"/>
                  </a:lnTo>
                  <a:lnTo>
                    <a:pt x="196" y="28"/>
                  </a:lnTo>
                  <a:lnTo>
                    <a:pt x="196" y="10"/>
                  </a:lnTo>
                  <a:lnTo>
                    <a:pt x="196" y="0"/>
                  </a:lnTo>
                  <a:lnTo>
                    <a:pt x="188" y="0"/>
                  </a:lnTo>
                  <a:lnTo>
                    <a:pt x="176" y="0"/>
                  </a:lnTo>
                  <a:lnTo>
                    <a:pt x="144" y="0"/>
                  </a:lnTo>
                  <a:lnTo>
                    <a:pt x="144" y="3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88" name="path 388"/>
            <p:cNvSpPr/>
            <p:nvPr/>
          </p:nvSpPr>
          <p:spPr>
            <a:xfrm>
              <a:off x="966939" y="899667"/>
              <a:ext cx="139255" cy="52832"/>
            </a:xfrm>
            <a:custGeom>
              <a:avLst/>
              <a:gdLst/>
              <a:ahLst/>
              <a:cxnLst/>
              <a:rect l="0" t="0" r="0" b="0"/>
              <a:pathLst>
                <a:path w="219" h="83">
                  <a:moveTo>
                    <a:pt x="212" y="55"/>
                  </a:moveTo>
                  <a:lnTo>
                    <a:pt x="219" y="55"/>
                  </a:lnTo>
                  <a:lnTo>
                    <a:pt x="219" y="42"/>
                  </a:lnTo>
                  <a:lnTo>
                    <a:pt x="212" y="42"/>
                  </a:lnTo>
                  <a:lnTo>
                    <a:pt x="212" y="55"/>
                  </a:lnTo>
                  <a:close/>
                </a:path>
                <a:path w="219" h="83">
                  <a:moveTo>
                    <a:pt x="104" y="31"/>
                  </a:moveTo>
                  <a:lnTo>
                    <a:pt x="116" y="31"/>
                  </a:lnTo>
                  <a:lnTo>
                    <a:pt x="116" y="24"/>
                  </a:lnTo>
                  <a:lnTo>
                    <a:pt x="104" y="24"/>
                  </a:lnTo>
                  <a:lnTo>
                    <a:pt x="104" y="31"/>
                  </a:lnTo>
                  <a:close/>
                </a:path>
                <a:path w="219" h="83">
                  <a:moveTo>
                    <a:pt x="111" y="27"/>
                  </a:moveTo>
                  <a:cubicBezTo>
                    <a:pt x="110" y="27"/>
                    <a:pt x="110" y="27"/>
                    <a:pt x="110" y="27"/>
                  </a:cubicBezTo>
                  <a:cubicBezTo>
                    <a:pt x="103" y="27"/>
                    <a:pt x="97" y="21"/>
                    <a:pt x="97" y="13"/>
                  </a:cubicBezTo>
                  <a:cubicBezTo>
                    <a:pt x="97" y="6"/>
                    <a:pt x="103" y="0"/>
                    <a:pt x="110" y="0"/>
                  </a:cubicBezTo>
                  <a:cubicBezTo>
                    <a:pt x="111" y="0"/>
                    <a:pt x="111" y="0"/>
                    <a:pt x="111" y="0"/>
                  </a:cubicBezTo>
                  <a:lnTo>
                    <a:pt x="111" y="27"/>
                  </a:lnTo>
                  <a:close/>
                </a:path>
                <a:path w="219" h="83">
                  <a:moveTo>
                    <a:pt x="0" y="82"/>
                  </a:moveTo>
                  <a:cubicBezTo>
                    <a:pt x="11" y="83"/>
                    <a:pt x="22" y="74"/>
                    <a:pt x="23" y="63"/>
                  </a:cubicBezTo>
                  <a:cubicBezTo>
                    <a:pt x="24" y="54"/>
                    <a:pt x="19" y="45"/>
                    <a:pt x="11" y="41"/>
                  </a:cubicBezTo>
                  <a:cubicBezTo>
                    <a:pt x="5" y="50"/>
                    <a:pt x="1" y="60"/>
                    <a:pt x="0" y="70"/>
                  </a:cubicBezTo>
                  <a:lnTo>
                    <a:pt x="0" y="82"/>
                  </a:lnTo>
                  <a:close/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90" name="path 390"/>
            <p:cNvSpPr/>
            <p:nvPr/>
          </p:nvSpPr>
          <p:spPr>
            <a:xfrm>
              <a:off x="1069301" y="883666"/>
              <a:ext cx="79629" cy="24764"/>
            </a:xfrm>
            <a:custGeom>
              <a:avLst/>
              <a:gdLst/>
              <a:ahLst/>
              <a:cxnLst/>
              <a:rect l="0" t="0" r="0" b="0"/>
              <a:pathLst>
                <a:path w="125" h="38">
                  <a:moveTo>
                    <a:pt x="32" y="0"/>
                  </a:moveTo>
                  <a:lnTo>
                    <a:pt x="58" y="37"/>
                  </a:lnTo>
                  <a:lnTo>
                    <a:pt x="58" y="19"/>
                  </a:lnTo>
                  <a:lnTo>
                    <a:pt x="44" y="0"/>
                  </a:lnTo>
                  <a:lnTo>
                    <a:pt x="32" y="0"/>
                  </a:lnTo>
                  <a:close/>
                </a:path>
                <a:path w="125" h="38">
                  <a:moveTo>
                    <a:pt x="105" y="0"/>
                  </a:moveTo>
                  <a:lnTo>
                    <a:pt x="125" y="28"/>
                  </a:lnTo>
                  <a:lnTo>
                    <a:pt x="125" y="10"/>
                  </a:lnTo>
                  <a:lnTo>
                    <a:pt x="117" y="0"/>
                  </a:lnTo>
                  <a:lnTo>
                    <a:pt x="105" y="0"/>
                  </a:lnTo>
                  <a:close/>
                </a:path>
                <a:path w="125" h="38">
                  <a:moveTo>
                    <a:pt x="0" y="0"/>
                  </a:moveTo>
                  <a:lnTo>
                    <a:pt x="26" y="38"/>
                  </a:lnTo>
                  <a:lnTo>
                    <a:pt x="37" y="38"/>
                  </a:ln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92" name="path 392"/>
            <p:cNvSpPr/>
            <p:nvPr/>
          </p:nvSpPr>
          <p:spPr>
            <a:xfrm>
              <a:off x="133438" y="642874"/>
              <a:ext cx="135534" cy="135635"/>
            </a:xfrm>
            <a:custGeom>
              <a:avLst/>
              <a:gdLst/>
              <a:ahLst/>
              <a:cxnLst/>
              <a:rect l="0" t="0" r="0" b="0"/>
              <a:pathLst>
                <a:path w="213" h="213">
                  <a:moveTo>
                    <a:pt x="0" y="106"/>
                  </a:moveTo>
                  <a:cubicBezTo>
                    <a:pt x="0" y="47"/>
                    <a:pt x="47" y="0"/>
                    <a:pt x="106" y="0"/>
                  </a:cubicBezTo>
                  <a:cubicBezTo>
                    <a:pt x="165" y="0"/>
                    <a:pt x="213" y="47"/>
                    <a:pt x="213" y="106"/>
                  </a:cubicBezTo>
                  <a:cubicBezTo>
                    <a:pt x="213" y="165"/>
                    <a:pt x="165" y="213"/>
                    <a:pt x="106" y="213"/>
                  </a:cubicBezTo>
                  <a:cubicBezTo>
                    <a:pt x="47" y="213"/>
                    <a:pt x="0" y="165"/>
                    <a:pt x="0" y="106"/>
                  </a:cubicBezTo>
                </a:path>
              </a:pathLst>
            </a:custGeom>
            <a:solidFill>
              <a:srgbClr val="3F3D5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94" name="path 394"/>
            <p:cNvSpPr/>
            <p:nvPr/>
          </p:nvSpPr>
          <p:spPr>
            <a:xfrm>
              <a:off x="165366" y="620138"/>
              <a:ext cx="126758" cy="110745"/>
            </a:xfrm>
            <a:custGeom>
              <a:avLst/>
              <a:gdLst/>
              <a:ahLst/>
              <a:cxnLst/>
              <a:rect l="0" t="0" r="0" b="0"/>
              <a:pathLst>
                <a:path w="199" h="174">
                  <a:moveTo>
                    <a:pt x="57" y="174"/>
                  </a:moveTo>
                  <a:cubicBezTo>
                    <a:pt x="3" y="121"/>
                    <a:pt x="3" y="121"/>
                    <a:pt x="3" y="121"/>
                  </a:cubicBezTo>
                  <a:cubicBezTo>
                    <a:pt x="0" y="117"/>
                    <a:pt x="0" y="111"/>
                    <a:pt x="3" y="108"/>
                  </a:cubicBezTo>
                  <a:cubicBezTo>
                    <a:pt x="7" y="104"/>
                    <a:pt x="13" y="104"/>
                    <a:pt x="16" y="108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182" y="4"/>
                    <a:pt x="182" y="4"/>
                    <a:pt x="182" y="4"/>
                  </a:cubicBezTo>
                  <a:cubicBezTo>
                    <a:pt x="185" y="0"/>
                    <a:pt x="191" y="0"/>
                    <a:pt x="195" y="3"/>
                  </a:cubicBezTo>
                  <a:cubicBezTo>
                    <a:pt x="199" y="6"/>
                    <a:pt x="199" y="12"/>
                    <a:pt x="195" y="16"/>
                  </a:cubicBezTo>
                  <a:lnTo>
                    <a:pt x="57" y="174"/>
                  </a:lnTo>
                  <a:close/>
                </a:path>
              </a:pathLst>
            </a:custGeom>
            <a:solidFill>
              <a:srgbClr val="8EC5D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96" name="path 396"/>
          <p:cNvSpPr/>
          <p:nvPr/>
        </p:nvSpPr>
        <p:spPr>
          <a:xfrm>
            <a:off x="639483" y="9436735"/>
            <a:ext cx="1446745" cy="1446783"/>
          </a:xfrm>
          <a:custGeom>
            <a:avLst/>
            <a:gdLst/>
            <a:ahLst/>
            <a:cxnLst/>
            <a:rect l="0" t="0" r="0" b="0"/>
            <a:pathLst>
              <a:path w="2278" h="2278">
                <a:moveTo>
                  <a:pt x="50" y="1139"/>
                </a:moveTo>
                <a:cubicBezTo>
                  <a:pt x="50" y="537"/>
                  <a:pt x="537" y="50"/>
                  <a:pt x="1139" y="50"/>
                </a:cubicBezTo>
                <a:cubicBezTo>
                  <a:pt x="1740" y="50"/>
                  <a:pt x="2228" y="537"/>
                  <a:pt x="2228" y="1139"/>
                </a:cubicBezTo>
                <a:cubicBezTo>
                  <a:pt x="2228" y="1740"/>
                  <a:pt x="1740" y="2228"/>
                  <a:pt x="1139" y="2228"/>
                </a:cubicBezTo>
                <a:cubicBezTo>
                  <a:pt x="537" y="2228"/>
                  <a:pt x="50" y="1740"/>
                  <a:pt x="50" y="1139"/>
                </a:cubicBezTo>
              </a:path>
            </a:pathLst>
          </a:custGeom>
          <a:noFill/>
          <a:ln w="63500" cap="flat">
            <a:solidFill>
              <a:srgbClr val="A6A6A6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839635" y="9659493"/>
            <a:ext cx="1080477" cy="912113"/>
            <a:chOff x="0" y="0"/>
            <a:chExt cx="1080477" cy="912113"/>
          </a:xfrm>
        </p:grpSpPr>
        <p:sp>
          <p:nvSpPr>
            <p:cNvPr id="398" name="path 398"/>
            <p:cNvSpPr/>
            <p:nvPr/>
          </p:nvSpPr>
          <p:spPr>
            <a:xfrm>
              <a:off x="5410" y="701166"/>
              <a:ext cx="1055890" cy="176657"/>
            </a:xfrm>
            <a:custGeom>
              <a:avLst/>
              <a:gdLst/>
              <a:ahLst/>
              <a:cxnLst/>
              <a:rect l="0" t="0" r="0" b="0"/>
              <a:pathLst>
                <a:path w="1662" h="278">
                  <a:moveTo>
                    <a:pt x="0" y="139"/>
                  </a:moveTo>
                  <a:cubicBezTo>
                    <a:pt x="0" y="62"/>
                    <a:pt x="372" y="0"/>
                    <a:pt x="831" y="0"/>
                  </a:cubicBezTo>
                  <a:cubicBezTo>
                    <a:pt x="1290" y="0"/>
                    <a:pt x="1662" y="62"/>
                    <a:pt x="1662" y="139"/>
                  </a:cubicBezTo>
                  <a:cubicBezTo>
                    <a:pt x="1662" y="216"/>
                    <a:pt x="1290" y="278"/>
                    <a:pt x="831" y="278"/>
                  </a:cubicBezTo>
                  <a:cubicBezTo>
                    <a:pt x="372" y="278"/>
                    <a:pt x="0" y="216"/>
                    <a:pt x="0" y="139"/>
                  </a:cubicBezTo>
                </a:path>
              </a:pathLst>
            </a:custGeom>
            <a:solidFill>
              <a:srgbClr val="BFBFBF">
                <a:alpha val="3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0" name="path 400"/>
            <p:cNvSpPr/>
            <p:nvPr/>
          </p:nvSpPr>
          <p:spPr>
            <a:xfrm>
              <a:off x="11976" y="0"/>
              <a:ext cx="1068501" cy="754506"/>
            </a:xfrm>
            <a:custGeom>
              <a:avLst/>
              <a:gdLst/>
              <a:ahLst/>
              <a:cxnLst/>
              <a:rect l="0" t="0" r="0" b="0"/>
              <a:pathLst>
                <a:path w="1682" h="1188">
                  <a:moveTo>
                    <a:pt x="39" y="1166"/>
                  </a:moveTo>
                  <a:cubicBezTo>
                    <a:pt x="44" y="1174"/>
                    <a:pt x="50" y="1181"/>
                    <a:pt x="56" y="1188"/>
                  </a:cubicBezTo>
                  <a:cubicBezTo>
                    <a:pt x="59" y="1187"/>
                    <a:pt x="62" y="1186"/>
                    <a:pt x="66" y="1184"/>
                  </a:cubicBezTo>
                  <a:cubicBezTo>
                    <a:pt x="56" y="1179"/>
                    <a:pt x="47" y="1173"/>
                    <a:pt x="39" y="1166"/>
                  </a:cubicBezTo>
                  <a:moveTo>
                    <a:pt x="1060" y="0"/>
                  </a:moveTo>
                  <a:cubicBezTo>
                    <a:pt x="1028" y="0"/>
                    <a:pt x="996" y="5"/>
                    <a:pt x="966" y="15"/>
                  </a:cubicBezTo>
                  <a:cubicBezTo>
                    <a:pt x="885" y="45"/>
                    <a:pt x="823" y="108"/>
                    <a:pt x="753" y="159"/>
                  </a:cubicBezTo>
                  <a:cubicBezTo>
                    <a:pt x="683" y="210"/>
                    <a:pt x="610" y="219"/>
                    <a:pt x="535" y="219"/>
                  </a:cubicBezTo>
                  <a:cubicBezTo>
                    <a:pt x="518" y="219"/>
                    <a:pt x="501" y="218"/>
                    <a:pt x="484" y="218"/>
                  </a:cubicBezTo>
                  <a:cubicBezTo>
                    <a:pt x="468" y="217"/>
                    <a:pt x="451" y="217"/>
                    <a:pt x="433" y="217"/>
                  </a:cubicBezTo>
                  <a:cubicBezTo>
                    <a:pt x="411" y="217"/>
                    <a:pt x="390" y="218"/>
                    <a:pt x="369" y="220"/>
                  </a:cubicBezTo>
                  <a:cubicBezTo>
                    <a:pt x="270" y="228"/>
                    <a:pt x="173" y="275"/>
                    <a:pt x="106" y="349"/>
                  </a:cubicBezTo>
                  <a:cubicBezTo>
                    <a:pt x="44" y="416"/>
                    <a:pt x="5" y="505"/>
                    <a:pt x="2" y="597"/>
                  </a:cubicBezTo>
                  <a:cubicBezTo>
                    <a:pt x="0" y="694"/>
                    <a:pt x="63" y="778"/>
                    <a:pt x="53" y="878"/>
                  </a:cubicBezTo>
                  <a:cubicBezTo>
                    <a:pt x="49" y="913"/>
                    <a:pt x="38" y="949"/>
                    <a:pt x="28" y="985"/>
                  </a:cubicBezTo>
                  <a:cubicBezTo>
                    <a:pt x="42" y="977"/>
                    <a:pt x="57" y="972"/>
                    <a:pt x="73" y="972"/>
                  </a:cubicBezTo>
                  <a:cubicBezTo>
                    <a:pt x="88" y="972"/>
                    <a:pt x="102" y="977"/>
                    <a:pt x="114" y="985"/>
                  </a:cubicBezTo>
                  <a:cubicBezTo>
                    <a:pt x="134" y="1000"/>
                    <a:pt x="146" y="1026"/>
                    <a:pt x="170" y="1031"/>
                  </a:cubicBezTo>
                  <a:cubicBezTo>
                    <a:pt x="172" y="1031"/>
                    <a:pt x="175" y="1031"/>
                    <a:pt x="177" y="1031"/>
                  </a:cubicBezTo>
                  <a:cubicBezTo>
                    <a:pt x="202" y="1031"/>
                    <a:pt x="224" y="1005"/>
                    <a:pt x="225" y="979"/>
                  </a:cubicBezTo>
                  <a:cubicBezTo>
                    <a:pt x="226" y="950"/>
                    <a:pt x="212" y="924"/>
                    <a:pt x="198" y="899"/>
                  </a:cubicBezTo>
                  <a:cubicBezTo>
                    <a:pt x="184" y="873"/>
                    <a:pt x="171" y="845"/>
                    <a:pt x="176" y="817"/>
                  </a:cubicBezTo>
                  <a:cubicBezTo>
                    <a:pt x="182" y="780"/>
                    <a:pt x="221" y="756"/>
                    <a:pt x="259" y="756"/>
                  </a:cubicBezTo>
                  <a:cubicBezTo>
                    <a:pt x="269" y="756"/>
                    <a:pt x="278" y="757"/>
                    <a:pt x="286" y="760"/>
                  </a:cubicBezTo>
                  <a:cubicBezTo>
                    <a:pt x="331" y="776"/>
                    <a:pt x="359" y="824"/>
                    <a:pt x="364" y="871"/>
                  </a:cubicBezTo>
                  <a:cubicBezTo>
                    <a:pt x="366" y="891"/>
                    <a:pt x="364" y="911"/>
                    <a:pt x="368" y="930"/>
                  </a:cubicBezTo>
                  <a:cubicBezTo>
                    <a:pt x="372" y="950"/>
                    <a:pt x="383" y="970"/>
                    <a:pt x="401" y="977"/>
                  </a:cubicBezTo>
                  <a:cubicBezTo>
                    <a:pt x="407" y="979"/>
                    <a:pt x="411" y="980"/>
                    <a:pt x="417" y="980"/>
                  </a:cubicBezTo>
                  <a:cubicBezTo>
                    <a:pt x="432" y="980"/>
                    <a:pt x="448" y="972"/>
                    <a:pt x="458" y="960"/>
                  </a:cubicBezTo>
                  <a:cubicBezTo>
                    <a:pt x="472" y="945"/>
                    <a:pt x="480" y="925"/>
                    <a:pt x="483" y="904"/>
                  </a:cubicBezTo>
                  <a:cubicBezTo>
                    <a:pt x="492" y="858"/>
                    <a:pt x="489" y="813"/>
                    <a:pt x="492" y="766"/>
                  </a:cubicBezTo>
                  <a:cubicBezTo>
                    <a:pt x="495" y="720"/>
                    <a:pt x="487" y="645"/>
                    <a:pt x="511" y="607"/>
                  </a:cubicBezTo>
                  <a:cubicBezTo>
                    <a:pt x="531" y="574"/>
                    <a:pt x="563" y="559"/>
                    <a:pt x="594" y="559"/>
                  </a:cubicBezTo>
                  <a:cubicBezTo>
                    <a:pt x="619" y="559"/>
                    <a:pt x="644" y="568"/>
                    <a:pt x="663" y="586"/>
                  </a:cubicBezTo>
                  <a:cubicBezTo>
                    <a:pt x="704" y="623"/>
                    <a:pt x="692" y="702"/>
                    <a:pt x="688" y="757"/>
                  </a:cubicBezTo>
                  <a:cubicBezTo>
                    <a:pt x="684" y="812"/>
                    <a:pt x="697" y="867"/>
                    <a:pt x="732" y="910"/>
                  </a:cubicBezTo>
                  <a:cubicBezTo>
                    <a:pt x="751" y="933"/>
                    <a:pt x="781" y="945"/>
                    <a:pt x="811" y="945"/>
                  </a:cubicBezTo>
                  <a:cubicBezTo>
                    <a:pt x="834" y="945"/>
                    <a:pt x="856" y="938"/>
                    <a:pt x="875" y="925"/>
                  </a:cubicBezTo>
                  <a:cubicBezTo>
                    <a:pt x="917" y="893"/>
                    <a:pt x="930" y="830"/>
                    <a:pt x="909" y="782"/>
                  </a:cubicBezTo>
                  <a:cubicBezTo>
                    <a:pt x="894" y="748"/>
                    <a:pt x="864" y="722"/>
                    <a:pt x="845" y="690"/>
                  </a:cubicBezTo>
                  <a:cubicBezTo>
                    <a:pt x="825" y="658"/>
                    <a:pt x="820" y="610"/>
                    <a:pt x="850" y="587"/>
                  </a:cubicBezTo>
                  <a:cubicBezTo>
                    <a:pt x="862" y="578"/>
                    <a:pt x="878" y="574"/>
                    <a:pt x="894" y="574"/>
                  </a:cubicBezTo>
                  <a:cubicBezTo>
                    <a:pt x="900" y="574"/>
                    <a:pt x="908" y="575"/>
                    <a:pt x="914" y="576"/>
                  </a:cubicBezTo>
                  <a:cubicBezTo>
                    <a:pt x="1002" y="590"/>
                    <a:pt x="1073" y="674"/>
                    <a:pt x="1073" y="762"/>
                  </a:cubicBezTo>
                  <a:cubicBezTo>
                    <a:pt x="1073" y="814"/>
                    <a:pt x="1053" y="871"/>
                    <a:pt x="1085" y="912"/>
                  </a:cubicBezTo>
                  <a:cubicBezTo>
                    <a:pt x="1101" y="933"/>
                    <a:pt x="1126" y="942"/>
                    <a:pt x="1152" y="942"/>
                  </a:cubicBezTo>
                  <a:cubicBezTo>
                    <a:pt x="1177" y="942"/>
                    <a:pt x="1202" y="935"/>
                    <a:pt x="1221" y="922"/>
                  </a:cubicBezTo>
                  <a:cubicBezTo>
                    <a:pt x="1263" y="893"/>
                    <a:pt x="1287" y="846"/>
                    <a:pt x="1310" y="801"/>
                  </a:cubicBezTo>
                  <a:cubicBezTo>
                    <a:pt x="1334" y="757"/>
                    <a:pt x="1361" y="711"/>
                    <a:pt x="1405" y="687"/>
                  </a:cubicBezTo>
                  <a:cubicBezTo>
                    <a:pt x="1420" y="677"/>
                    <a:pt x="1440" y="673"/>
                    <a:pt x="1459" y="673"/>
                  </a:cubicBezTo>
                  <a:cubicBezTo>
                    <a:pt x="1491" y="673"/>
                    <a:pt x="1522" y="687"/>
                    <a:pt x="1536" y="715"/>
                  </a:cubicBezTo>
                  <a:cubicBezTo>
                    <a:pt x="1549" y="744"/>
                    <a:pt x="1543" y="778"/>
                    <a:pt x="1527" y="806"/>
                  </a:cubicBezTo>
                  <a:cubicBezTo>
                    <a:pt x="1511" y="833"/>
                    <a:pt x="1488" y="856"/>
                    <a:pt x="1467" y="880"/>
                  </a:cubicBezTo>
                  <a:cubicBezTo>
                    <a:pt x="1453" y="896"/>
                    <a:pt x="1440" y="917"/>
                    <a:pt x="1448" y="938"/>
                  </a:cubicBezTo>
                  <a:cubicBezTo>
                    <a:pt x="1455" y="954"/>
                    <a:pt x="1476" y="962"/>
                    <a:pt x="1493" y="963"/>
                  </a:cubicBezTo>
                  <a:cubicBezTo>
                    <a:pt x="1494" y="963"/>
                    <a:pt x="1495" y="963"/>
                    <a:pt x="1495" y="963"/>
                  </a:cubicBezTo>
                  <a:cubicBezTo>
                    <a:pt x="1504" y="963"/>
                    <a:pt x="1512" y="962"/>
                    <a:pt x="1521" y="960"/>
                  </a:cubicBezTo>
                  <a:cubicBezTo>
                    <a:pt x="1530" y="959"/>
                    <a:pt x="1538" y="958"/>
                    <a:pt x="1547" y="958"/>
                  </a:cubicBezTo>
                  <a:cubicBezTo>
                    <a:pt x="1547" y="958"/>
                    <a:pt x="1548" y="958"/>
                    <a:pt x="1549" y="958"/>
                  </a:cubicBezTo>
                  <a:cubicBezTo>
                    <a:pt x="1578" y="959"/>
                    <a:pt x="1604" y="974"/>
                    <a:pt x="1622" y="996"/>
                  </a:cubicBezTo>
                  <a:cubicBezTo>
                    <a:pt x="1639" y="971"/>
                    <a:pt x="1653" y="944"/>
                    <a:pt x="1661" y="914"/>
                  </a:cubicBezTo>
                  <a:cubicBezTo>
                    <a:pt x="1687" y="831"/>
                    <a:pt x="1668" y="732"/>
                    <a:pt x="1604" y="674"/>
                  </a:cubicBezTo>
                  <a:cubicBezTo>
                    <a:pt x="1518" y="595"/>
                    <a:pt x="1369" y="594"/>
                    <a:pt x="1311" y="494"/>
                  </a:cubicBezTo>
                  <a:cubicBezTo>
                    <a:pt x="1257" y="400"/>
                    <a:pt x="1315" y="282"/>
                    <a:pt x="1293" y="177"/>
                  </a:cubicBezTo>
                  <a:cubicBezTo>
                    <a:pt x="1278" y="110"/>
                    <a:pt x="1230" y="52"/>
                    <a:pt x="1167" y="23"/>
                  </a:cubicBezTo>
                  <a:cubicBezTo>
                    <a:pt x="1134" y="7"/>
                    <a:pt x="1096" y="0"/>
                    <a:pt x="1060" y="0"/>
                  </a:cubicBezTo>
                </a:path>
              </a:pathLst>
            </a:custGeom>
            <a:solidFill>
              <a:srgbClr val="E3F4F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2" name="path 402"/>
            <p:cNvSpPr/>
            <p:nvPr/>
          </p:nvSpPr>
          <p:spPr>
            <a:xfrm>
              <a:off x="48221" y="752220"/>
              <a:ext cx="41960" cy="30861"/>
            </a:xfrm>
            <a:custGeom>
              <a:avLst/>
              <a:gdLst/>
              <a:ahLst/>
              <a:cxnLst/>
              <a:rect l="0" t="0" r="0" b="0"/>
              <a:pathLst>
                <a:path w="66" h="48">
                  <a:moveTo>
                    <a:pt x="9" y="0"/>
                  </a:moveTo>
                  <a:cubicBezTo>
                    <a:pt x="5" y="2"/>
                    <a:pt x="2" y="2"/>
                    <a:pt x="0" y="3"/>
                  </a:cubicBezTo>
                  <a:cubicBezTo>
                    <a:pt x="14" y="19"/>
                    <a:pt x="32" y="32"/>
                    <a:pt x="52" y="42"/>
                  </a:cubicBezTo>
                  <a:cubicBezTo>
                    <a:pt x="56" y="44"/>
                    <a:pt x="61" y="46"/>
                    <a:pt x="66" y="48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57" y="21"/>
                    <a:pt x="50" y="19"/>
                    <a:pt x="42" y="16"/>
                  </a:cubicBezTo>
                  <a:cubicBezTo>
                    <a:pt x="30" y="12"/>
                    <a:pt x="19" y="6"/>
                    <a:pt x="9" y="0"/>
                  </a:cubicBezTo>
                </a:path>
              </a:pathLst>
            </a:custGeom>
            <a:solidFill>
              <a:srgbClr val="24353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4" name="path 404"/>
            <p:cNvSpPr/>
            <p:nvPr/>
          </p:nvSpPr>
          <p:spPr>
            <a:xfrm>
              <a:off x="0" y="349193"/>
              <a:ext cx="1061301" cy="443920"/>
            </a:xfrm>
            <a:custGeom>
              <a:avLst/>
              <a:gdLst/>
              <a:ahLst/>
              <a:cxnLst/>
              <a:rect l="0" t="0" r="0" b="0"/>
              <a:pathLst>
                <a:path w="1671" h="699">
                  <a:moveTo>
                    <a:pt x="1568" y="408"/>
                  </a:moveTo>
                  <a:cubicBezTo>
                    <a:pt x="1559" y="408"/>
                    <a:pt x="1549" y="409"/>
                    <a:pt x="1540" y="410"/>
                  </a:cubicBezTo>
                  <a:cubicBezTo>
                    <a:pt x="1531" y="412"/>
                    <a:pt x="1521" y="413"/>
                    <a:pt x="1512" y="413"/>
                  </a:cubicBezTo>
                  <a:cubicBezTo>
                    <a:pt x="1494" y="412"/>
                    <a:pt x="1474" y="405"/>
                    <a:pt x="1466" y="388"/>
                  </a:cubicBezTo>
                  <a:cubicBezTo>
                    <a:pt x="1459" y="367"/>
                    <a:pt x="1472" y="346"/>
                    <a:pt x="1486" y="330"/>
                  </a:cubicBezTo>
                  <a:cubicBezTo>
                    <a:pt x="1506" y="306"/>
                    <a:pt x="1530" y="283"/>
                    <a:pt x="1546" y="256"/>
                  </a:cubicBezTo>
                  <a:cubicBezTo>
                    <a:pt x="1562" y="228"/>
                    <a:pt x="1568" y="194"/>
                    <a:pt x="1555" y="165"/>
                  </a:cubicBezTo>
                  <a:cubicBezTo>
                    <a:pt x="1533" y="120"/>
                    <a:pt x="1467" y="112"/>
                    <a:pt x="1423" y="137"/>
                  </a:cubicBezTo>
                  <a:cubicBezTo>
                    <a:pt x="1379" y="161"/>
                    <a:pt x="1352" y="207"/>
                    <a:pt x="1329" y="252"/>
                  </a:cubicBezTo>
                  <a:cubicBezTo>
                    <a:pt x="1306" y="296"/>
                    <a:pt x="1281" y="343"/>
                    <a:pt x="1240" y="372"/>
                  </a:cubicBezTo>
                  <a:cubicBezTo>
                    <a:pt x="1198" y="400"/>
                    <a:pt x="1134" y="403"/>
                    <a:pt x="1104" y="363"/>
                  </a:cubicBezTo>
                  <a:cubicBezTo>
                    <a:pt x="1072" y="322"/>
                    <a:pt x="1092" y="264"/>
                    <a:pt x="1092" y="212"/>
                  </a:cubicBezTo>
                  <a:cubicBezTo>
                    <a:pt x="1092" y="124"/>
                    <a:pt x="1021" y="40"/>
                    <a:pt x="933" y="26"/>
                  </a:cubicBezTo>
                  <a:cubicBezTo>
                    <a:pt x="910" y="22"/>
                    <a:pt x="886" y="23"/>
                    <a:pt x="868" y="37"/>
                  </a:cubicBezTo>
                  <a:cubicBezTo>
                    <a:pt x="838" y="60"/>
                    <a:pt x="844" y="108"/>
                    <a:pt x="864" y="140"/>
                  </a:cubicBezTo>
                  <a:cubicBezTo>
                    <a:pt x="882" y="172"/>
                    <a:pt x="912" y="198"/>
                    <a:pt x="927" y="232"/>
                  </a:cubicBezTo>
                  <a:cubicBezTo>
                    <a:pt x="949" y="281"/>
                    <a:pt x="936" y="343"/>
                    <a:pt x="894" y="375"/>
                  </a:cubicBezTo>
                  <a:cubicBezTo>
                    <a:pt x="851" y="407"/>
                    <a:pt x="784" y="401"/>
                    <a:pt x="751" y="360"/>
                  </a:cubicBezTo>
                  <a:cubicBezTo>
                    <a:pt x="716" y="317"/>
                    <a:pt x="703" y="262"/>
                    <a:pt x="707" y="207"/>
                  </a:cubicBezTo>
                  <a:cubicBezTo>
                    <a:pt x="710" y="152"/>
                    <a:pt x="723" y="73"/>
                    <a:pt x="681" y="36"/>
                  </a:cubicBezTo>
                  <a:cubicBezTo>
                    <a:pt x="639" y="-2"/>
                    <a:pt x="566" y="-1"/>
                    <a:pt x="530" y="57"/>
                  </a:cubicBezTo>
                  <a:cubicBezTo>
                    <a:pt x="506" y="95"/>
                    <a:pt x="513" y="170"/>
                    <a:pt x="511" y="216"/>
                  </a:cubicBezTo>
                  <a:cubicBezTo>
                    <a:pt x="508" y="263"/>
                    <a:pt x="511" y="309"/>
                    <a:pt x="502" y="354"/>
                  </a:cubicBezTo>
                  <a:cubicBezTo>
                    <a:pt x="498" y="375"/>
                    <a:pt x="491" y="395"/>
                    <a:pt x="477" y="410"/>
                  </a:cubicBezTo>
                  <a:cubicBezTo>
                    <a:pt x="463" y="426"/>
                    <a:pt x="440" y="434"/>
                    <a:pt x="420" y="427"/>
                  </a:cubicBezTo>
                  <a:cubicBezTo>
                    <a:pt x="401" y="421"/>
                    <a:pt x="391" y="400"/>
                    <a:pt x="386" y="380"/>
                  </a:cubicBezTo>
                  <a:cubicBezTo>
                    <a:pt x="383" y="361"/>
                    <a:pt x="384" y="341"/>
                    <a:pt x="383" y="321"/>
                  </a:cubicBezTo>
                  <a:cubicBezTo>
                    <a:pt x="378" y="274"/>
                    <a:pt x="350" y="226"/>
                    <a:pt x="305" y="211"/>
                  </a:cubicBezTo>
                  <a:cubicBezTo>
                    <a:pt x="261" y="195"/>
                    <a:pt x="202" y="221"/>
                    <a:pt x="195" y="268"/>
                  </a:cubicBezTo>
                  <a:cubicBezTo>
                    <a:pt x="190" y="295"/>
                    <a:pt x="203" y="323"/>
                    <a:pt x="216" y="349"/>
                  </a:cubicBezTo>
                  <a:cubicBezTo>
                    <a:pt x="230" y="374"/>
                    <a:pt x="244" y="400"/>
                    <a:pt x="243" y="429"/>
                  </a:cubicBezTo>
                  <a:cubicBezTo>
                    <a:pt x="242" y="457"/>
                    <a:pt x="217" y="487"/>
                    <a:pt x="189" y="481"/>
                  </a:cubicBezTo>
                  <a:cubicBezTo>
                    <a:pt x="165" y="476"/>
                    <a:pt x="153" y="450"/>
                    <a:pt x="133" y="435"/>
                  </a:cubicBezTo>
                  <a:cubicBezTo>
                    <a:pt x="100" y="411"/>
                    <a:pt x="47" y="423"/>
                    <a:pt x="23" y="457"/>
                  </a:cubicBezTo>
                  <a:cubicBezTo>
                    <a:pt x="0" y="490"/>
                    <a:pt x="1" y="539"/>
                    <a:pt x="22" y="574"/>
                  </a:cubicBezTo>
                  <a:cubicBezTo>
                    <a:pt x="42" y="611"/>
                    <a:pt x="79" y="636"/>
                    <a:pt x="118" y="650"/>
                  </a:cubicBezTo>
                  <a:cubicBezTo>
                    <a:pt x="156" y="665"/>
                    <a:pt x="198" y="671"/>
                    <a:pt x="240" y="677"/>
                  </a:cubicBezTo>
                  <a:cubicBezTo>
                    <a:pt x="240" y="677"/>
                    <a:pt x="716" y="574"/>
                    <a:pt x="985" y="607"/>
                  </a:cubicBezTo>
                  <a:cubicBezTo>
                    <a:pt x="1143" y="626"/>
                    <a:pt x="1293" y="699"/>
                    <a:pt x="1452" y="690"/>
                  </a:cubicBezTo>
                  <a:cubicBezTo>
                    <a:pt x="1504" y="687"/>
                    <a:pt x="1557" y="674"/>
                    <a:pt x="1599" y="643"/>
                  </a:cubicBezTo>
                  <a:cubicBezTo>
                    <a:pt x="1641" y="614"/>
                    <a:pt x="1671" y="562"/>
                    <a:pt x="1667" y="511"/>
                  </a:cubicBezTo>
                  <a:cubicBezTo>
                    <a:pt x="1663" y="459"/>
                    <a:pt x="1620" y="410"/>
                    <a:pt x="1568" y="408"/>
                  </a:cubicBezTo>
                </a:path>
              </a:pathLst>
            </a:custGeom>
            <a:solidFill>
              <a:srgbClr val="A3CF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6" name="path 406"/>
            <p:cNvSpPr/>
            <p:nvPr/>
          </p:nvSpPr>
          <p:spPr>
            <a:xfrm>
              <a:off x="73621" y="710564"/>
              <a:ext cx="940942" cy="154685"/>
            </a:xfrm>
            <a:custGeom>
              <a:avLst/>
              <a:gdLst/>
              <a:ahLst/>
              <a:cxnLst/>
              <a:rect l="0" t="0" r="0" b="0"/>
              <a:pathLst>
                <a:path w="1481" h="243">
                  <a:moveTo>
                    <a:pt x="1481" y="85"/>
                  </a:moveTo>
                  <a:lnTo>
                    <a:pt x="658" y="1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661" y="243"/>
                  </a:lnTo>
                  <a:lnTo>
                    <a:pt x="1481" y="92"/>
                  </a:lnTo>
                  <a:lnTo>
                    <a:pt x="1481" y="85"/>
                  </a:lnTo>
                  <a:close/>
                </a:path>
                <a:path w="1481" h="243">
                  <a:moveTo>
                    <a:pt x="55" y="113"/>
                  </a:moveTo>
                  <a:lnTo>
                    <a:pt x="0" y="120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113"/>
                  </a:lnTo>
                  <a:close/>
                </a:path>
              </a:pathLst>
            </a:custGeom>
            <a:solidFill>
              <a:srgbClr val="00587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8" name="path 408"/>
            <p:cNvSpPr/>
            <p:nvPr/>
          </p:nvSpPr>
          <p:spPr>
            <a:xfrm>
              <a:off x="493737" y="691769"/>
              <a:ext cx="504824" cy="161797"/>
            </a:xfrm>
            <a:custGeom>
              <a:avLst/>
              <a:gdLst/>
              <a:ahLst/>
              <a:cxnLst/>
              <a:rect l="0" t="0" r="0" b="0"/>
              <a:pathLst>
                <a:path w="794" h="254">
                  <a:moveTo>
                    <a:pt x="0" y="254"/>
                  </a:moveTo>
                  <a:lnTo>
                    <a:pt x="794" y="113"/>
                  </a:lnTo>
                  <a:lnTo>
                    <a:pt x="794" y="0"/>
                  </a:lnTo>
                  <a:lnTo>
                    <a:pt x="0" y="139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E9F2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0" name="path 410"/>
            <p:cNvSpPr/>
            <p:nvPr/>
          </p:nvSpPr>
          <p:spPr>
            <a:xfrm>
              <a:off x="493737" y="701801"/>
              <a:ext cx="482346" cy="143255"/>
            </a:xfrm>
            <a:custGeom>
              <a:avLst/>
              <a:gdLst/>
              <a:ahLst/>
              <a:cxnLst/>
              <a:rect l="0" t="0" r="0" b="0"/>
              <a:pathLst>
                <a:path w="759" h="225">
                  <a:moveTo>
                    <a:pt x="741" y="0"/>
                  </a:moveTo>
                  <a:lnTo>
                    <a:pt x="442" y="53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38"/>
                  </a:lnTo>
                  <a:lnTo>
                    <a:pt x="0" y="141"/>
                  </a:lnTo>
                  <a:lnTo>
                    <a:pt x="741" y="0"/>
                  </a:lnTo>
                  <a:lnTo>
                    <a:pt x="741" y="0"/>
                  </a:lnTo>
                  <a:close/>
                </a:path>
                <a:path w="759" h="225">
                  <a:moveTo>
                    <a:pt x="741" y="67"/>
                  </a:moveTo>
                  <a:lnTo>
                    <a:pt x="0" y="207"/>
                  </a:lnTo>
                  <a:lnTo>
                    <a:pt x="0" y="207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741" y="71"/>
                  </a:lnTo>
                  <a:lnTo>
                    <a:pt x="741" y="67"/>
                  </a:lnTo>
                  <a:close/>
                </a:path>
                <a:path w="759" h="225">
                  <a:moveTo>
                    <a:pt x="759" y="25"/>
                  </a:moveTo>
                  <a:lnTo>
                    <a:pt x="0" y="165"/>
                  </a:lnTo>
                  <a:lnTo>
                    <a:pt x="0" y="165"/>
                  </a:lnTo>
                  <a:lnTo>
                    <a:pt x="0" y="165"/>
                  </a:lnTo>
                  <a:lnTo>
                    <a:pt x="0" y="167"/>
                  </a:lnTo>
                  <a:lnTo>
                    <a:pt x="0" y="168"/>
                  </a:lnTo>
                  <a:lnTo>
                    <a:pt x="759" y="29"/>
                  </a:lnTo>
                  <a:lnTo>
                    <a:pt x="759" y="25"/>
                  </a:lnTo>
                  <a:close/>
                </a:path>
                <a:path w="759" h="225">
                  <a:moveTo>
                    <a:pt x="741" y="81"/>
                  </a:moveTo>
                  <a:cubicBezTo>
                    <a:pt x="0" y="220"/>
                    <a:pt x="0" y="220"/>
                    <a:pt x="0" y="220"/>
                  </a:cubicBezTo>
                  <a:cubicBezTo>
                    <a:pt x="1" y="221"/>
                    <a:pt x="1" y="221"/>
                    <a:pt x="1" y="221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1" y="225"/>
                    <a:pt x="1" y="225"/>
                    <a:pt x="1" y="225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76" y="168"/>
                    <a:pt x="279" y="168"/>
                    <a:pt x="279" y="168"/>
                  </a:cubicBezTo>
                  <a:cubicBezTo>
                    <a:pt x="279" y="168"/>
                    <a:pt x="279" y="168"/>
                    <a:pt x="279" y="168"/>
                  </a:cubicBezTo>
                  <a:cubicBezTo>
                    <a:pt x="350" y="155"/>
                    <a:pt x="350" y="155"/>
                    <a:pt x="350" y="155"/>
                  </a:cubicBezTo>
                  <a:cubicBezTo>
                    <a:pt x="386" y="150"/>
                    <a:pt x="386" y="150"/>
                    <a:pt x="386" y="150"/>
                  </a:cubicBezTo>
                  <a:cubicBezTo>
                    <a:pt x="386" y="149"/>
                    <a:pt x="387" y="149"/>
                    <a:pt x="387" y="149"/>
                  </a:cubicBezTo>
                  <a:cubicBezTo>
                    <a:pt x="388" y="149"/>
                    <a:pt x="388" y="149"/>
                    <a:pt x="388" y="149"/>
                  </a:cubicBezTo>
                  <a:cubicBezTo>
                    <a:pt x="389" y="149"/>
                    <a:pt x="389" y="149"/>
                    <a:pt x="389" y="149"/>
                  </a:cubicBezTo>
                  <a:cubicBezTo>
                    <a:pt x="531" y="125"/>
                    <a:pt x="531" y="125"/>
                    <a:pt x="531" y="125"/>
                  </a:cubicBezTo>
                  <a:cubicBezTo>
                    <a:pt x="741" y="85"/>
                    <a:pt x="741" y="85"/>
                    <a:pt x="741" y="85"/>
                  </a:cubicBezTo>
                  <a:cubicBezTo>
                    <a:pt x="741" y="81"/>
                    <a:pt x="741" y="81"/>
                    <a:pt x="741" y="81"/>
                  </a:cubicBezTo>
                </a:path>
              </a:pathLst>
            </a:custGeom>
            <a:solidFill>
              <a:srgbClr val="D3EAF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2" name="path 412"/>
            <p:cNvSpPr/>
            <p:nvPr/>
          </p:nvSpPr>
          <p:spPr>
            <a:xfrm>
              <a:off x="90182" y="711961"/>
              <a:ext cx="403555" cy="141605"/>
            </a:xfrm>
            <a:custGeom>
              <a:avLst/>
              <a:gdLst/>
              <a:ahLst/>
              <a:cxnLst/>
              <a:rect l="0" t="0" r="0" b="0"/>
              <a:pathLst>
                <a:path w="635" h="223">
                  <a:moveTo>
                    <a:pt x="635" y="223"/>
                  </a:moveTo>
                  <a:lnTo>
                    <a:pt x="0" y="114"/>
                  </a:lnTo>
                  <a:lnTo>
                    <a:pt x="0" y="0"/>
                  </a:lnTo>
                  <a:lnTo>
                    <a:pt x="635" y="108"/>
                  </a:lnTo>
                  <a:lnTo>
                    <a:pt x="635" y="2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4" name="path 414"/>
            <p:cNvSpPr/>
            <p:nvPr/>
          </p:nvSpPr>
          <p:spPr>
            <a:xfrm>
              <a:off x="493737" y="788765"/>
              <a:ext cx="284" cy="2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EAF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6" name="path 416"/>
            <p:cNvSpPr/>
            <p:nvPr/>
          </p:nvSpPr>
          <p:spPr>
            <a:xfrm>
              <a:off x="123571" y="720343"/>
              <a:ext cx="370166" cy="70992"/>
            </a:xfrm>
            <a:custGeom>
              <a:avLst/>
              <a:gdLst/>
              <a:ahLst/>
              <a:cxnLst/>
              <a:rect l="0" t="0" r="0" b="0"/>
              <a:pathLst>
                <a:path w="582" h="111">
                  <a:moveTo>
                    <a:pt x="0" y="0"/>
                  </a:moveTo>
                  <a:lnTo>
                    <a:pt x="0" y="3"/>
                  </a:lnTo>
                  <a:lnTo>
                    <a:pt x="582" y="111"/>
                  </a:lnTo>
                  <a:lnTo>
                    <a:pt x="582" y="109"/>
                  </a:lnTo>
                  <a:lnTo>
                    <a:pt x="582" y="107"/>
                  </a:lnTo>
                  <a:lnTo>
                    <a:pt x="582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F4F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8" name="path 418"/>
            <p:cNvSpPr/>
            <p:nvPr/>
          </p:nvSpPr>
          <p:spPr>
            <a:xfrm>
              <a:off x="493737" y="833341"/>
              <a:ext cx="284" cy="2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EAF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0" name="path 420"/>
            <p:cNvSpPr/>
            <p:nvPr/>
          </p:nvSpPr>
          <p:spPr>
            <a:xfrm>
              <a:off x="112153" y="737996"/>
              <a:ext cx="381584" cy="97535"/>
            </a:xfrm>
            <a:custGeom>
              <a:avLst/>
              <a:gdLst/>
              <a:ahLst/>
              <a:cxnLst/>
              <a:rect l="0" t="0" r="0" b="0"/>
              <a:pathLst>
                <a:path w="600" h="153">
                  <a:moveTo>
                    <a:pt x="18" y="42"/>
                  </a:moveTo>
                  <a:lnTo>
                    <a:pt x="17" y="46"/>
                  </a:lnTo>
                  <a:lnTo>
                    <a:pt x="600" y="153"/>
                  </a:lnTo>
                  <a:lnTo>
                    <a:pt x="600" y="151"/>
                  </a:lnTo>
                  <a:lnTo>
                    <a:pt x="600" y="150"/>
                  </a:lnTo>
                  <a:lnTo>
                    <a:pt x="600" y="150"/>
                  </a:lnTo>
                  <a:lnTo>
                    <a:pt x="18" y="42"/>
                  </a:lnTo>
                  <a:close/>
                </a:path>
                <a:path w="600" h="153">
                  <a:moveTo>
                    <a:pt x="0" y="0"/>
                  </a:moveTo>
                  <a:lnTo>
                    <a:pt x="0" y="3"/>
                  </a:lnTo>
                  <a:lnTo>
                    <a:pt x="600" y="111"/>
                  </a:lnTo>
                  <a:lnTo>
                    <a:pt x="600" y="110"/>
                  </a:lnTo>
                  <a:lnTo>
                    <a:pt x="600" y="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F4F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2" name="path 422"/>
            <p:cNvSpPr/>
            <p:nvPr/>
          </p:nvSpPr>
          <p:spPr>
            <a:xfrm>
              <a:off x="493737" y="842104"/>
              <a:ext cx="284" cy="2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EAF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4" name="path 424"/>
            <p:cNvSpPr/>
            <p:nvPr/>
          </p:nvSpPr>
          <p:spPr>
            <a:xfrm>
              <a:off x="123571" y="773937"/>
              <a:ext cx="370166" cy="71119"/>
            </a:xfrm>
            <a:custGeom>
              <a:avLst/>
              <a:gdLst/>
              <a:ahLst/>
              <a:cxnLst/>
              <a:rect l="0" t="0" r="0" b="0"/>
              <a:pathLst>
                <a:path w="582" h="111">
                  <a:moveTo>
                    <a:pt x="0" y="0"/>
                  </a:moveTo>
                  <a:lnTo>
                    <a:pt x="0" y="3"/>
                  </a:lnTo>
                  <a:lnTo>
                    <a:pt x="582" y="111"/>
                  </a:lnTo>
                  <a:lnTo>
                    <a:pt x="582" y="110"/>
                  </a:lnTo>
                  <a:lnTo>
                    <a:pt x="582" y="107"/>
                  </a:lnTo>
                  <a:lnTo>
                    <a:pt x="582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F4F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6" name="path 426"/>
            <p:cNvSpPr/>
            <p:nvPr/>
          </p:nvSpPr>
          <p:spPr>
            <a:xfrm>
              <a:off x="73621" y="635507"/>
              <a:ext cx="940942" cy="149860"/>
            </a:xfrm>
            <a:custGeom>
              <a:avLst/>
              <a:gdLst/>
              <a:ahLst/>
              <a:cxnLst/>
              <a:rect l="0" t="0" r="0" b="0"/>
              <a:pathLst>
                <a:path w="1481" h="236">
                  <a:moveTo>
                    <a:pt x="1481" y="83"/>
                  </a:moveTo>
                  <a:lnTo>
                    <a:pt x="658" y="0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658" y="236"/>
                  </a:lnTo>
                  <a:lnTo>
                    <a:pt x="1481" y="91"/>
                  </a:lnTo>
                  <a:lnTo>
                    <a:pt x="1481" y="83"/>
                  </a:lnTo>
                  <a:close/>
                </a:path>
              </a:pathLst>
            </a:custGeom>
            <a:solidFill>
              <a:srgbClr val="0086C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8" name="path 428"/>
            <p:cNvSpPr/>
            <p:nvPr/>
          </p:nvSpPr>
          <p:spPr>
            <a:xfrm>
              <a:off x="69062" y="106425"/>
              <a:ext cx="809104" cy="265938"/>
            </a:xfrm>
            <a:custGeom>
              <a:avLst/>
              <a:gdLst/>
              <a:ahLst/>
              <a:cxnLst/>
              <a:rect l="0" t="0" r="0" b="0"/>
              <a:pathLst>
                <a:path w="1274" h="418">
                  <a:moveTo>
                    <a:pt x="421" y="418"/>
                  </a:moveTo>
                  <a:cubicBezTo>
                    <a:pt x="408" y="393"/>
                    <a:pt x="382" y="376"/>
                    <a:pt x="351" y="376"/>
                  </a:cubicBezTo>
                  <a:cubicBezTo>
                    <a:pt x="345" y="376"/>
                    <a:pt x="338" y="376"/>
                    <a:pt x="332" y="377"/>
                  </a:cubicBezTo>
                  <a:cubicBezTo>
                    <a:pt x="329" y="330"/>
                    <a:pt x="290" y="292"/>
                    <a:pt x="241" y="292"/>
                  </a:cubicBezTo>
                  <a:cubicBezTo>
                    <a:pt x="202" y="292"/>
                    <a:pt x="168" y="318"/>
                    <a:pt x="155" y="353"/>
                  </a:cubicBezTo>
                  <a:cubicBezTo>
                    <a:pt x="146" y="351"/>
                    <a:pt x="137" y="350"/>
                    <a:pt x="126" y="350"/>
                  </a:cubicBezTo>
                  <a:cubicBezTo>
                    <a:pt x="72" y="350"/>
                    <a:pt x="25" y="378"/>
                    <a:pt x="0" y="418"/>
                  </a:cubicBezTo>
                  <a:lnTo>
                    <a:pt x="421" y="418"/>
                  </a:lnTo>
                  <a:close/>
                </a:path>
                <a:path w="1274" h="418">
                  <a:moveTo>
                    <a:pt x="858" y="301"/>
                  </a:moveTo>
                  <a:cubicBezTo>
                    <a:pt x="871" y="276"/>
                    <a:pt x="897" y="258"/>
                    <a:pt x="927" y="258"/>
                  </a:cubicBezTo>
                  <a:cubicBezTo>
                    <a:pt x="933" y="258"/>
                    <a:pt x="940" y="259"/>
                    <a:pt x="946" y="261"/>
                  </a:cubicBezTo>
                  <a:cubicBezTo>
                    <a:pt x="948" y="214"/>
                    <a:pt x="988" y="177"/>
                    <a:pt x="1035" y="177"/>
                  </a:cubicBezTo>
                  <a:cubicBezTo>
                    <a:pt x="1075" y="177"/>
                    <a:pt x="1107" y="202"/>
                    <a:pt x="1119" y="237"/>
                  </a:cubicBezTo>
                  <a:cubicBezTo>
                    <a:pt x="1129" y="235"/>
                    <a:pt x="1138" y="234"/>
                    <a:pt x="1148" y="234"/>
                  </a:cubicBezTo>
                  <a:cubicBezTo>
                    <a:pt x="1202" y="234"/>
                    <a:pt x="1248" y="261"/>
                    <a:pt x="1274" y="301"/>
                  </a:cubicBezTo>
                  <a:lnTo>
                    <a:pt x="858" y="301"/>
                  </a:lnTo>
                  <a:close/>
                </a:path>
                <a:path w="1274" h="418">
                  <a:moveTo>
                    <a:pt x="545" y="123"/>
                  </a:moveTo>
                  <a:cubicBezTo>
                    <a:pt x="557" y="98"/>
                    <a:pt x="583" y="81"/>
                    <a:pt x="613" y="81"/>
                  </a:cubicBezTo>
                  <a:cubicBezTo>
                    <a:pt x="620" y="81"/>
                    <a:pt x="626" y="82"/>
                    <a:pt x="633" y="83"/>
                  </a:cubicBezTo>
                  <a:cubicBezTo>
                    <a:pt x="636" y="36"/>
                    <a:pt x="674" y="0"/>
                    <a:pt x="722" y="0"/>
                  </a:cubicBezTo>
                  <a:cubicBezTo>
                    <a:pt x="761" y="0"/>
                    <a:pt x="794" y="24"/>
                    <a:pt x="806" y="59"/>
                  </a:cubicBezTo>
                  <a:cubicBezTo>
                    <a:pt x="815" y="57"/>
                    <a:pt x="825" y="56"/>
                    <a:pt x="835" y="56"/>
                  </a:cubicBezTo>
                  <a:cubicBezTo>
                    <a:pt x="888" y="56"/>
                    <a:pt x="935" y="83"/>
                    <a:pt x="960" y="123"/>
                  </a:cubicBezTo>
                  <a:lnTo>
                    <a:pt x="545" y="123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30" name="path 430"/>
            <p:cNvSpPr/>
            <p:nvPr/>
          </p:nvSpPr>
          <p:spPr>
            <a:xfrm>
              <a:off x="568540" y="838200"/>
              <a:ext cx="20192" cy="21081"/>
            </a:xfrm>
            <a:custGeom>
              <a:avLst/>
              <a:gdLst/>
              <a:ahLst/>
              <a:cxnLst/>
              <a:rect l="0" t="0" r="0" b="0"/>
              <a:pathLst>
                <a:path w="31" h="33">
                  <a:moveTo>
                    <a:pt x="6" y="33"/>
                  </a:moveTo>
                  <a:lnTo>
                    <a:pt x="31" y="27"/>
                  </a:lnTo>
                  <a:lnTo>
                    <a:pt x="25" y="0"/>
                  </a:lnTo>
                  <a:lnTo>
                    <a:pt x="0" y="5"/>
                  </a:lnTo>
                  <a:lnTo>
                    <a:pt x="6" y="33"/>
                  </a:lnTo>
                  <a:close/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32" name="path 432"/>
            <p:cNvSpPr/>
            <p:nvPr/>
          </p:nvSpPr>
          <p:spPr>
            <a:xfrm>
              <a:off x="572731" y="854074"/>
              <a:ext cx="43688" cy="15494"/>
            </a:xfrm>
            <a:custGeom>
              <a:avLst/>
              <a:gdLst/>
              <a:ahLst/>
              <a:cxnLst/>
              <a:rect l="0" t="0" r="0" b="0"/>
              <a:pathLst>
                <a:path w="68" h="24">
                  <a:moveTo>
                    <a:pt x="66" y="0"/>
                  </a:moveTo>
                  <a:cubicBezTo>
                    <a:pt x="68" y="10"/>
                    <a:pt x="68" y="10"/>
                    <a:pt x="68" y="1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8"/>
                    <a:pt x="20" y="17"/>
                    <a:pt x="19" y="16"/>
                  </a:cubicBezTo>
                  <a:cubicBezTo>
                    <a:pt x="19" y="17"/>
                    <a:pt x="19" y="18"/>
                    <a:pt x="19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5" y="2"/>
                    <a:pt x="25" y="2"/>
                    <a:pt x="25" y="2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006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34" name="path 434"/>
            <p:cNvSpPr/>
            <p:nvPr/>
          </p:nvSpPr>
          <p:spPr>
            <a:xfrm>
              <a:off x="544791" y="748029"/>
              <a:ext cx="45719" cy="100710"/>
            </a:xfrm>
            <a:custGeom>
              <a:avLst/>
              <a:gdLst/>
              <a:ahLst/>
              <a:cxnLst/>
              <a:rect l="0" t="0" r="0" b="0"/>
              <a:pathLst>
                <a:path w="71" h="158">
                  <a:moveTo>
                    <a:pt x="33" y="158"/>
                  </a:moveTo>
                  <a:lnTo>
                    <a:pt x="71" y="150"/>
                  </a:lnTo>
                  <a:lnTo>
                    <a:pt x="41" y="6"/>
                  </a:lnTo>
                  <a:lnTo>
                    <a:pt x="0" y="0"/>
                  </a:lnTo>
                  <a:lnTo>
                    <a:pt x="33" y="158"/>
                  </a:lnTo>
                  <a:close/>
                </a:path>
              </a:pathLst>
            </a:custGeom>
            <a:solidFill>
              <a:srgbClr val="FE6A3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36" name="path 436"/>
            <p:cNvSpPr/>
            <p:nvPr/>
          </p:nvSpPr>
          <p:spPr>
            <a:xfrm>
              <a:off x="464019" y="715390"/>
              <a:ext cx="60578" cy="18288"/>
            </a:xfrm>
            <a:custGeom>
              <a:avLst/>
              <a:gdLst/>
              <a:ahLst/>
              <a:cxnLst/>
              <a:rect l="0" t="0" r="0" b="0"/>
              <a:pathLst>
                <a:path w="95" h="28">
                  <a:moveTo>
                    <a:pt x="95" y="13"/>
                  </a:moveTo>
                  <a:lnTo>
                    <a:pt x="93" y="28"/>
                  </a:lnTo>
                  <a:lnTo>
                    <a:pt x="0" y="26"/>
                  </a:lnTo>
                  <a:lnTo>
                    <a:pt x="1" y="0"/>
                  </a:lnTo>
                  <a:lnTo>
                    <a:pt x="95" y="13"/>
                  </a:lnTo>
                  <a:close/>
                </a:path>
              </a:pathLst>
            </a:custGeom>
            <a:solidFill>
              <a:srgbClr val="FC957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38" name="path 438"/>
            <p:cNvSpPr/>
            <p:nvPr/>
          </p:nvSpPr>
          <p:spPr>
            <a:xfrm>
              <a:off x="548855" y="883538"/>
              <a:ext cx="16763" cy="18541"/>
            </a:xfrm>
            <a:custGeom>
              <a:avLst/>
              <a:gdLst/>
              <a:ahLst/>
              <a:cxnLst/>
              <a:rect l="0" t="0" r="0" b="0"/>
              <a:pathLst>
                <a:path w="26" h="29">
                  <a:moveTo>
                    <a:pt x="0" y="29"/>
                  </a:moveTo>
                  <a:lnTo>
                    <a:pt x="26" y="28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0" name="path 440"/>
            <p:cNvSpPr/>
            <p:nvPr/>
          </p:nvSpPr>
          <p:spPr>
            <a:xfrm>
              <a:off x="548855" y="901572"/>
              <a:ext cx="42798" cy="10541"/>
            </a:xfrm>
            <a:custGeom>
              <a:avLst/>
              <a:gdLst/>
              <a:ahLst/>
              <a:cxnLst/>
              <a:rect l="0" t="0" r="0" b="0"/>
              <a:pathLst>
                <a:path w="67" h="16">
                  <a:moveTo>
                    <a:pt x="67" y="6"/>
                  </a:moveTo>
                  <a:cubicBezTo>
                    <a:pt x="67" y="16"/>
                    <a:pt x="67" y="16"/>
                    <a:pt x="67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8" y="13"/>
                    <a:pt x="18" y="11"/>
                  </a:cubicBezTo>
                  <a:cubicBezTo>
                    <a:pt x="17" y="13"/>
                    <a:pt x="17" y="15"/>
                    <a:pt x="17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67" y="6"/>
                  </a:lnTo>
                  <a:close/>
                </a:path>
              </a:pathLst>
            </a:custGeom>
            <a:solidFill>
              <a:srgbClr val="00587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2" name="path 442"/>
            <p:cNvSpPr/>
            <p:nvPr/>
          </p:nvSpPr>
          <p:spPr>
            <a:xfrm>
              <a:off x="471131" y="730884"/>
              <a:ext cx="106172" cy="156336"/>
            </a:xfrm>
            <a:custGeom>
              <a:avLst/>
              <a:gdLst/>
              <a:ahLst/>
              <a:cxnLst/>
              <a:rect l="0" t="0" r="0" b="0"/>
              <a:pathLst>
                <a:path w="167" h="246">
                  <a:moveTo>
                    <a:pt x="159" y="108"/>
                  </a:moveTo>
                  <a:cubicBezTo>
                    <a:pt x="161" y="104"/>
                    <a:pt x="161" y="104"/>
                    <a:pt x="161" y="104"/>
                  </a:cubicBezTo>
                  <a:cubicBezTo>
                    <a:pt x="167" y="92"/>
                    <a:pt x="161" y="78"/>
                    <a:pt x="149" y="71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5" y="0"/>
                    <a:pt x="13" y="19"/>
                    <a:pt x="7" y="31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0" y="47"/>
                    <a:pt x="5" y="62"/>
                    <a:pt x="17" y="68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39" y="125"/>
                    <a:pt x="153" y="121"/>
                    <a:pt x="159" y="108"/>
                  </a:cubicBezTo>
                </a:path>
                <a:path w="167" h="246">
                  <a:moveTo>
                    <a:pt x="115" y="245"/>
                  </a:moveTo>
                  <a:lnTo>
                    <a:pt x="154" y="246"/>
                  </a:lnTo>
                  <a:lnTo>
                    <a:pt x="163" y="96"/>
                  </a:lnTo>
                  <a:lnTo>
                    <a:pt x="114" y="85"/>
                  </a:lnTo>
                  <a:lnTo>
                    <a:pt x="115" y="245"/>
                  </a:lnTo>
                  <a:close/>
                </a:path>
              </a:pathLst>
            </a:custGeom>
            <a:solidFill>
              <a:srgbClr val="D14A1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4" name="path 444"/>
            <p:cNvSpPr/>
            <p:nvPr/>
          </p:nvSpPr>
          <p:spPr>
            <a:xfrm>
              <a:off x="439762" y="654938"/>
              <a:ext cx="68833" cy="103631"/>
            </a:xfrm>
            <a:custGeom>
              <a:avLst/>
              <a:gdLst/>
              <a:ahLst/>
              <a:cxnLst/>
              <a:rect l="0" t="0" r="0" b="0"/>
              <a:pathLst>
                <a:path w="108" h="163">
                  <a:moveTo>
                    <a:pt x="0" y="163"/>
                  </a:moveTo>
                  <a:cubicBezTo>
                    <a:pt x="108" y="163"/>
                    <a:pt x="108" y="163"/>
                    <a:pt x="108" y="16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22"/>
                    <a:pt x="98" y="15"/>
                    <a:pt x="87" y="11"/>
                  </a:cubicBezTo>
                  <a:cubicBezTo>
                    <a:pt x="82" y="9"/>
                    <a:pt x="75" y="7"/>
                    <a:pt x="70" y="5"/>
                  </a:cubicBezTo>
                  <a:cubicBezTo>
                    <a:pt x="67" y="4"/>
                    <a:pt x="56" y="0"/>
                    <a:pt x="54" y="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7" y="6"/>
                    <a:pt x="28" y="9"/>
                    <a:pt x="20" y="11"/>
                  </a:cubicBezTo>
                  <a:cubicBezTo>
                    <a:pt x="9" y="15"/>
                    <a:pt x="0" y="22"/>
                    <a:pt x="0" y="34"/>
                  </a:cubicBezTo>
                  <a:lnTo>
                    <a:pt x="0" y="163"/>
                  </a:lnTo>
                  <a:close/>
                </a:path>
              </a:pathLst>
            </a:custGeom>
            <a:solidFill>
              <a:srgbClr val="24C8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6" name="path 446"/>
            <p:cNvSpPr/>
            <p:nvPr/>
          </p:nvSpPr>
          <p:spPr>
            <a:xfrm>
              <a:off x="439762" y="739139"/>
              <a:ext cx="133603" cy="45592"/>
            </a:xfrm>
            <a:custGeom>
              <a:avLst/>
              <a:gdLst/>
              <a:ahLst/>
              <a:cxnLst/>
              <a:rect l="0" t="0" r="0" b="0"/>
              <a:pathLst>
                <a:path w="210" h="71">
                  <a:moveTo>
                    <a:pt x="27" y="70"/>
                  </a:moveTo>
                  <a:cubicBezTo>
                    <a:pt x="81" y="70"/>
                    <a:pt x="81" y="70"/>
                    <a:pt x="81" y="70"/>
                  </a:cubicBezTo>
                  <a:cubicBezTo>
                    <a:pt x="96" y="70"/>
                    <a:pt x="108" y="58"/>
                    <a:pt x="108" y="43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8"/>
                    <a:pt x="12" y="70"/>
                    <a:pt x="27" y="70"/>
                  </a:cubicBezTo>
                </a:path>
                <a:path w="210" h="71">
                  <a:moveTo>
                    <a:pt x="208" y="27"/>
                  </a:moveTo>
                  <a:cubicBezTo>
                    <a:pt x="208" y="23"/>
                    <a:pt x="208" y="23"/>
                    <a:pt x="208" y="23"/>
                  </a:cubicBezTo>
                  <a:cubicBezTo>
                    <a:pt x="206" y="10"/>
                    <a:pt x="194" y="0"/>
                    <a:pt x="181" y="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37" y="28"/>
                    <a:pt x="39" y="41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41" y="59"/>
                    <a:pt x="72" y="71"/>
                    <a:pt x="85" y="70"/>
                  </a:cubicBezTo>
                  <a:cubicBezTo>
                    <a:pt x="186" y="54"/>
                    <a:pt x="186" y="54"/>
                    <a:pt x="186" y="54"/>
                  </a:cubicBezTo>
                  <a:cubicBezTo>
                    <a:pt x="200" y="53"/>
                    <a:pt x="210" y="40"/>
                    <a:pt x="208" y="27"/>
                  </a:cubicBezTo>
                </a:path>
              </a:pathLst>
            </a:custGeom>
            <a:solidFill>
              <a:srgbClr val="FE6A3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8" name="path 448"/>
            <p:cNvSpPr/>
            <p:nvPr/>
          </p:nvSpPr>
          <p:spPr>
            <a:xfrm>
              <a:off x="468845" y="642619"/>
              <a:ext cx="15494" cy="23114"/>
            </a:xfrm>
            <a:custGeom>
              <a:avLst/>
              <a:gdLst/>
              <a:ahLst/>
              <a:cxnLst/>
              <a:rect l="0" t="0" r="0" b="0"/>
              <a:pathLst>
                <a:path w="24" h="36">
                  <a:moveTo>
                    <a:pt x="10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6" y="36"/>
                    <a:pt x="21" y="32"/>
                    <a:pt x="21" y="26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0"/>
                    <a:pt x="3" y="35"/>
                    <a:pt x="10" y="36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0" name="path 450"/>
            <p:cNvSpPr/>
            <p:nvPr/>
          </p:nvSpPr>
          <p:spPr>
            <a:xfrm>
              <a:off x="470623" y="638936"/>
              <a:ext cx="13716" cy="18542"/>
            </a:xfrm>
            <a:custGeom>
              <a:avLst/>
              <a:gdLst/>
              <a:ahLst/>
              <a:cxnLst/>
              <a:rect l="0" t="0" r="0" b="0"/>
              <a:pathLst>
                <a:path w="21" h="29">
                  <a:moveTo>
                    <a:pt x="0" y="0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0" y="26"/>
                    <a:pt x="0" y="18"/>
                    <a:pt x="0" y="9"/>
                  </a:cubicBezTo>
                  <a:cubicBezTo>
                    <a:pt x="0" y="6"/>
                    <a:pt x="0" y="4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C957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2" name="path 452"/>
            <p:cNvSpPr/>
            <p:nvPr/>
          </p:nvSpPr>
          <p:spPr>
            <a:xfrm>
              <a:off x="468337" y="611885"/>
              <a:ext cx="29718" cy="43052"/>
            </a:xfrm>
            <a:custGeom>
              <a:avLst/>
              <a:gdLst/>
              <a:ahLst/>
              <a:cxnLst/>
              <a:rect l="0" t="0" r="0" b="0"/>
              <a:pathLst>
                <a:path w="46" h="67">
                  <a:moveTo>
                    <a:pt x="28" y="66"/>
                  </a:moveTo>
                  <a:cubicBezTo>
                    <a:pt x="29" y="65"/>
                    <a:pt x="31" y="65"/>
                    <a:pt x="33" y="63"/>
                  </a:cubicBezTo>
                  <a:cubicBezTo>
                    <a:pt x="38" y="60"/>
                    <a:pt x="41" y="54"/>
                    <a:pt x="41" y="49"/>
                  </a:cubicBezTo>
                  <a:cubicBezTo>
                    <a:pt x="43" y="45"/>
                    <a:pt x="46" y="4"/>
                    <a:pt x="46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7"/>
                    <a:pt x="2" y="15"/>
                    <a:pt x="1" y="23"/>
                  </a:cubicBezTo>
                  <a:cubicBezTo>
                    <a:pt x="1" y="30"/>
                    <a:pt x="0" y="37"/>
                    <a:pt x="0" y="45"/>
                  </a:cubicBezTo>
                  <a:cubicBezTo>
                    <a:pt x="1" y="57"/>
                    <a:pt x="15" y="67"/>
                    <a:pt x="28" y="66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4" name="path 454"/>
            <p:cNvSpPr/>
            <p:nvPr/>
          </p:nvSpPr>
          <p:spPr>
            <a:xfrm>
              <a:off x="488276" y="630046"/>
              <a:ext cx="3175" cy="9525"/>
            </a:xfrm>
            <a:custGeom>
              <a:avLst/>
              <a:gdLst/>
              <a:ahLst/>
              <a:cxnLst/>
              <a:rect l="0" t="0" r="0" b="0"/>
              <a:pathLst>
                <a:path w="5" h="15">
                  <a:moveTo>
                    <a:pt x="0" y="15"/>
                  </a:moveTo>
                  <a:lnTo>
                    <a:pt x="0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3" y="1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C957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6" name="path 456"/>
            <p:cNvSpPr/>
            <p:nvPr/>
          </p:nvSpPr>
          <p:spPr>
            <a:xfrm>
              <a:off x="482561" y="638936"/>
              <a:ext cx="10033" cy="4826"/>
            </a:xfrm>
            <a:custGeom>
              <a:avLst/>
              <a:gdLst/>
              <a:ahLst/>
              <a:cxnLst/>
              <a:rect l="0" t="0" r="0" b="0"/>
              <a:pathLst>
                <a:path w="15" h="7">
                  <a:moveTo>
                    <a:pt x="15" y="2"/>
                  </a:moveTo>
                  <a:cubicBezTo>
                    <a:pt x="14" y="4"/>
                    <a:pt x="11" y="7"/>
                    <a:pt x="7" y="7"/>
                  </a:cubicBezTo>
                  <a:cubicBezTo>
                    <a:pt x="3" y="6"/>
                    <a:pt x="0" y="3"/>
                    <a:pt x="0" y="0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8" name="path 458"/>
            <p:cNvSpPr/>
            <p:nvPr/>
          </p:nvSpPr>
          <p:spPr>
            <a:xfrm>
              <a:off x="426656" y="667511"/>
              <a:ext cx="87909" cy="72770"/>
            </a:xfrm>
            <a:custGeom>
              <a:avLst/>
              <a:gdLst/>
              <a:ahLst/>
              <a:cxnLst/>
              <a:rect l="0" t="0" r="0" b="0"/>
              <a:pathLst>
                <a:path w="138" h="114">
                  <a:moveTo>
                    <a:pt x="10" y="97"/>
                  </a:moveTo>
                  <a:cubicBezTo>
                    <a:pt x="7" y="96"/>
                    <a:pt x="7" y="96"/>
                    <a:pt x="7" y="96"/>
                  </a:cubicBezTo>
                  <a:cubicBezTo>
                    <a:pt x="0" y="93"/>
                    <a:pt x="0" y="85"/>
                    <a:pt x="2" y="78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5" y="3"/>
                    <a:pt x="32" y="0"/>
                    <a:pt x="40" y="2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50" y="5"/>
                    <a:pt x="54" y="13"/>
                    <a:pt x="51" y="21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1" y="93"/>
                    <a:pt x="17" y="98"/>
                    <a:pt x="10" y="97"/>
                  </a:cubicBezTo>
                </a:path>
                <a:path w="138" h="114">
                  <a:moveTo>
                    <a:pt x="107" y="85"/>
                  </a:moveTo>
                  <a:lnTo>
                    <a:pt x="105" y="99"/>
                  </a:lnTo>
                  <a:lnTo>
                    <a:pt x="12" y="97"/>
                  </a:lnTo>
                  <a:lnTo>
                    <a:pt x="13" y="71"/>
                  </a:lnTo>
                  <a:lnTo>
                    <a:pt x="107" y="85"/>
                  </a:lnTo>
                  <a:close/>
                </a:path>
                <a:path w="138" h="114">
                  <a:moveTo>
                    <a:pt x="101" y="91"/>
                  </a:moveTo>
                  <a:cubicBezTo>
                    <a:pt x="100" y="92"/>
                    <a:pt x="103" y="97"/>
                    <a:pt x="103" y="97"/>
                  </a:cubicBezTo>
                  <a:cubicBezTo>
                    <a:pt x="104" y="101"/>
                    <a:pt x="107" y="104"/>
                    <a:pt x="110" y="106"/>
                  </a:cubicBezTo>
                  <a:cubicBezTo>
                    <a:pt x="114" y="109"/>
                    <a:pt x="118" y="111"/>
                    <a:pt x="124" y="112"/>
                  </a:cubicBezTo>
                  <a:cubicBezTo>
                    <a:pt x="126" y="113"/>
                    <a:pt x="129" y="114"/>
                    <a:pt x="131" y="114"/>
                  </a:cubicBezTo>
                  <a:cubicBezTo>
                    <a:pt x="132" y="114"/>
                    <a:pt x="134" y="114"/>
                    <a:pt x="135" y="114"/>
                  </a:cubicBezTo>
                  <a:cubicBezTo>
                    <a:pt x="135" y="114"/>
                    <a:pt x="135" y="114"/>
                    <a:pt x="135" y="114"/>
                  </a:cubicBezTo>
                  <a:cubicBezTo>
                    <a:pt x="137" y="113"/>
                    <a:pt x="138" y="111"/>
                    <a:pt x="137" y="110"/>
                  </a:cubicBezTo>
                  <a:cubicBezTo>
                    <a:pt x="137" y="110"/>
                    <a:pt x="136" y="109"/>
                    <a:pt x="136" y="109"/>
                  </a:cubicBezTo>
                  <a:cubicBezTo>
                    <a:pt x="135" y="107"/>
                    <a:pt x="133" y="104"/>
                    <a:pt x="132" y="102"/>
                  </a:cubicBezTo>
                  <a:cubicBezTo>
                    <a:pt x="128" y="95"/>
                    <a:pt x="116" y="85"/>
                    <a:pt x="107" y="85"/>
                  </a:cubicBezTo>
                  <a:cubicBezTo>
                    <a:pt x="102" y="88"/>
                    <a:pt x="106" y="87"/>
                    <a:pt x="101" y="91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0" name="path 460"/>
            <p:cNvSpPr/>
            <p:nvPr/>
          </p:nvSpPr>
          <p:spPr>
            <a:xfrm>
              <a:off x="428358" y="665225"/>
              <a:ext cx="34518" cy="44195"/>
            </a:xfrm>
            <a:custGeom>
              <a:avLst/>
              <a:gdLst/>
              <a:ahLst/>
              <a:cxnLst/>
              <a:rect l="0" t="0" r="0" b="0"/>
              <a:pathLst>
                <a:path w="54" h="69">
                  <a:moveTo>
                    <a:pt x="48" y="4"/>
                  </a:moveTo>
                  <a:cubicBezTo>
                    <a:pt x="54" y="14"/>
                    <a:pt x="54" y="27"/>
                    <a:pt x="50" y="38"/>
                  </a:cubicBezTo>
                  <a:cubicBezTo>
                    <a:pt x="47" y="50"/>
                    <a:pt x="41" y="60"/>
                    <a:pt x="34" y="69"/>
                  </a:cubicBezTo>
                  <a:cubicBezTo>
                    <a:pt x="23" y="67"/>
                    <a:pt x="12" y="66"/>
                    <a:pt x="0" y="65"/>
                  </a:cubicBezTo>
                  <a:cubicBezTo>
                    <a:pt x="4" y="50"/>
                    <a:pt x="10" y="35"/>
                    <a:pt x="15" y="21"/>
                  </a:cubicBezTo>
                  <a:cubicBezTo>
                    <a:pt x="17" y="15"/>
                    <a:pt x="20" y="10"/>
                    <a:pt x="24" y="5"/>
                  </a:cubicBezTo>
                  <a:cubicBezTo>
                    <a:pt x="30" y="0"/>
                    <a:pt x="41" y="1"/>
                    <a:pt x="48" y="4"/>
                  </a:cubicBezTo>
                </a:path>
              </a:pathLst>
            </a:custGeom>
            <a:solidFill>
              <a:srgbClr val="24C8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2" name="path 462"/>
            <p:cNvSpPr/>
            <p:nvPr/>
          </p:nvSpPr>
          <p:spPr>
            <a:xfrm>
              <a:off x="494245" y="739139"/>
              <a:ext cx="29210" cy="7111"/>
            </a:xfrm>
            <a:custGeom>
              <a:avLst/>
              <a:gdLst/>
              <a:ahLst/>
              <a:cxnLst/>
              <a:rect l="0" t="0" r="0" b="0"/>
              <a:pathLst>
                <a:path w="46" h="11">
                  <a:moveTo>
                    <a:pt x="0" y="9"/>
                  </a:moveTo>
                  <a:lnTo>
                    <a:pt x="37" y="11"/>
                  </a:lnTo>
                  <a:lnTo>
                    <a:pt x="46" y="1"/>
                  </a:lnTo>
                  <a:lnTo>
                    <a:pt x="0" y="3"/>
                  </a:lnTo>
                  <a:lnTo>
                    <a:pt x="0" y="9"/>
                  </a:lnTo>
                  <a:close/>
                </a:path>
                <a:path w="46" h="11">
                  <a:moveTo>
                    <a:pt x="45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45" y="0"/>
                  </a:lnTo>
                  <a:lnTo>
                    <a:pt x="45" y="5"/>
                  </a:lnTo>
                  <a:close/>
                </a:path>
              </a:pathLst>
            </a:custGeom>
            <a:solidFill>
              <a:srgbClr val="E9F2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4" name="path 464"/>
            <p:cNvSpPr/>
            <p:nvPr/>
          </p:nvSpPr>
          <p:spPr>
            <a:xfrm>
              <a:off x="517994" y="692276"/>
              <a:ext cx="75311" cy="53974"/>
            </a:xfrm>
            <a:custGeom>
              <a:avLst/>
              <a:gdLst/>
              <a:ahLst/>
              <a:cxnLst/>
              <a:rect l="0" t="0" r="0" b="0"/>
              <a:pathLst>
                <a:path w="118" h="84">
                  <a:moveTo>
                    <a:pt x="0" y="84"/>
                  </a:moveTo>
                  <a:lnTo>
                    <a:pt x="101" y="73"/>
                  </a:lnTo>
                  <a:lnTo>
                    <a:pt x="118" y="0"/>
                  </a:lnTo>
                  <a:lnTo>
                    <a:pt x="20" y="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6" name="path 466"/>
            <p:cNvSpPr/>
            <p:nvPr/>
          </p:nvSpPr>
          <p:spPr>
            <a:xfrm>
              <a:off x="461225" y="594105"/>
              <a:ext cx="47370" cy="40894"/>
            </a:xfrm>
            <a:custGeom>
              <a:avLst/>
              <a:gdLst/>
              <a:ahLst/>
              <a:cxnLst/>
              <a:rect l="0" t="0" r="0" b="0"/>
              <a:pathLst>
                <a:path w="74" h="64">
                  <a:moveTo>
                    <a:pt x="73" y="34"/>
                  </a:moveTo>
                  <a:cubicBezTo>
                    <a:pt x="71" y="23"/>
                    <a:pt x="62" y="19"/>
                    <a:pt x="53" y="15"/>
                  </a:cubicBezTo>
                  <a:cubicBezTo>
                    <a:pt x="42" y="10"/>
                    <a:pt x="20" y="0"/>
                    <a:pt x="17" y="20"/>
                  </a:cubicBezTo>
                  <a:cubicBezTo>
                    <a:pt x="13" y="17"/>
                    <a:pt x="8" y="16"/>
                    <a:pt x="4" y="20"/>
                  </a:cubicBezTo>
                  <a:cubicBezTo>
                    <a:pt x="0" y="24"/>
                    <a:pt x="5" y="36"/>
                    <a:pt x="4" y="43"/>
                  </a:cubicBezTo>
                  <a:cubicBezTo>
                    <a:pt x="3" y="47"/>
                    <a:pt x="0" y="52"/>
                    <a:pt x="0" y="56"/>
                  </a:cubicBezTo>
                  <a:cubicBezTo>
                    <a:pt x="1" y="60"/>
                    <a:pt x="6" y="64"/>
                    <a:pt x="11" y="64"/>
                  </a:cubicBezTo>
                  <a:cubicBezTo>
                    <a:pt x="14" y="64"/>
                    <a:pt x="19" y="60"/>
                    <a:pt x="19" y="56"/>
                  </a:cubicBezTo>
                  <a:cubicBezTo>
                    <a:pt x="19" y="53"/>
                    <a:pt x="18" y="49"/>
                    <a:pt x="19" y="46"/>
                  </a:cubicBezTo>
                  <a:cubicBezTo>
                    <a:pt x="21" y="44"/>
                    <a:pt x="23" y="43"/>
                    <a:pt x="25" y="42"/>
                  </a:cubicBezTo>
                  <a:cubicBezTo>
                    <a:pt x="25" y="42"/>
                    <a:pt x="30" y="46"/>
                    <a:pt x="33" y="48"/>
                  </a:cubicBezTo>
                  <a:cubicBezTo>
                    <a:pt x="41" y="54"/>
                    <a:pt x="50" y="56"/>
                    <a:pt x="58" y="54"/>
                  </a:cubicBezTo>
                  <a:cubicBezTo>
                    <a:pt x="68" y="52"/>
                    <a:pt x="74" y="44"/>
                    <a:pt x="73" y="34"/>
                  </a:cubicBezTo>
                </a:path>
              </a:pathLst>
            </a:custGeom>
            <a:solidFill>
              <a:srgbClr val="006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8" name="path 468"/>
            <p:cNvSpPr/>
            <p:nvPr/>
          </p:nvSpPr>
          <p:spPr>
            <a:xfrm>
              <a:off x="740625" y="763904"/>
              <a:ext cx="202818" cy="93598"/>
            </a:xfrm>
            <a:custGeom>
              <a:avLst/>
              <a:gdLst/>
              <a:ahLst/>
              <a:cxnLst/>
              <a:rect l="0" t="0" r="0" b="0"/>
              <a:pathLst>
                <a:path w="319" h="147">
                  <a:moveTo>
                    <a:pt x="16" y="147"/>
                  </a:moveTo>
                  <a:lnTo>
                    <a:pt x="0" y="51"/>
                  </a:lnTo>
                  <a:lnTo>
                    <a:pt x="302" y="0"/>
                  </a:lnTo>
                  <a:lnTo>
                    <a:pt x="319" y="96"/>
                  </a:lnTo>
                  <a:lnTo>
                    <a:pt x="16" y="147"/>
                  </a:lnTo>
                  <a:close/>
                </a:path>
              </a:pathLst>
            </a:custGeom>
            <a:solidFill>
              <a:srgbClr val="FFBF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70" name="path 470"/>
            <p:cNvSpPr/>
            <p:nvPr/>
          </p:nvSpPr>
          <p:spPr>
            <a:xfrm>
              <a:off x="716368" y="796543"/>
              <a:ext cx="34797" cy="65913"/>
            </a:xfrm>
            <a:custGeom>
              <a:avLst/>
              <a:gdLst/>
              <a:ahLst/>
              <a:cxnLst/>
              <a:rect l="0" t="0" r="0" b="0"/>
              <a:pathLst>
                <a:path w="54" h="103">
                  <a:moveTo>
                    <a:pt x="17" y="103"/>
                  </a:moveTo>
                  <a:lnTo>
                    <a:pt x="0" y="6"/>
                  </a:lnTo>
                  <a:lnTo>
                    <a:pt x="38" y="0"/>
                  </a:lnTo>
                  <a:lnTo>
                    <a:pt x="54" y="96"/>
                  </a:lnTo>
                  <a:lnTo>
                    <a:pt x="17" y="103"/>
                  </a:lnTo>
                  <a:close/>
                </a:path>
              </a:pathLst>
            </a:custGeom>
            <a:solidFill>
              <a:srgbClr val="006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72" name="path 472"/>
            <p:cNvSpPr/>
            <p:nvPr/>
          </p:nvSpPr>
          <p:spPr>
            <a:xfrm>
              <a:off x="671283" y="799083"/>
              <a:ext cx="67004" cy="70992"/>
            </a:xfrm>
            <a:custGeom>
              <a:avLst/>
              <a:gdLst/>
              <a:ahLst/>
              <a:cxnLst/>
              <a:rect l="0" t="0" r="0" b="0"/>
              <a:pathLst>
                <a:path w="105" h="111">
                  <a:moveTo>
                    <a:pt x="17" y="111"/>
                  </a:moveTo>
                  <a:lnTo>
                    <a:pt x="0" y="15"/>
                  </a:lnTo>
                  <a:lnTo>
                    <a:pt x="70" y="2"/>
                  </a:lnTo>
                  <a:lnTo>
                    <a:pt x="88" y="99"/>
                  </a:lnTo>
                  <a:lnTo>
                    <a:pt x="17" y="111"/>
                  </a:lnTo>
                  <a:close/>
                </a:path>
                <a:path w="105" h="111">
                  <a:moveTo>
                    <a:pt x="70" y="3"/>
                  </a:moveTo>
                  <a:cubicBezTo>
                    <a:pt x="89" y="0"/>
                    <a:pt x="106" y="95"/>
                    <a:pt x="86" y="99"/>
                  </a:cubicBezTo>
                  <a:cubicBezTo>
                    <a:pt x="67" y="103"/>
                    <a:pt x="50" y="6"/>
                    <a:pt x="70" y="3"/>
                  </a:cubicBezTo>
                </a:path>
              </a:pathLst>
            </a:custGeom>
            <a:solidFill>
              <a:srgbClr val="A3CF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74" name="path 474"/>
            <p:cNvSpPr/>
            <p:nvPr/>
          </p:nvSpPr>
          <p:spPr>
            <a:xfrm>
              <a:off x="728157" y="794257"/>
              <a:ext cx="34841" cy="65532"/>
            </a:xfrm>
            <a:custGeom>
              <a:avLst/>
              <a:gdLst/>
              <a:ahLst/>
              <a:cxnLst/>
              <a:rect l="0" t="0" r="0" b="0"/>
              <a:pathLst>
                <a:path w="54" h="103">
                  <a:moveTo>
                    <a:pt x="18" y="3"/>
                  </a:moveTo>
                  <a:cubicBezTo>
                    <a:pt x="38" y="0"/>
                    <a:pt x="56" y="96"/>
                    <a:pt x="36" y="99"/>
                  </a:cubicBezTo>
                  <a:cubicBezTo>
                    <a:pt x="16" y="103"/>
                    <a:pt x="-1" y="7"/>
                    <a:pt x="18" y="3"/>
                  </a:cubicBezTo>
                </a:path>
              </a:pathLst>
            </a:custGeom>
            <a:solidFill>
              <a:srgbClr val="006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76" name="path 476"/>
            <p:cNvSpPr/>
            <p:nvPr/>
          </p:nvSpPr>
          <p:spPr>
            <a:xfrm>
              <a:off x="932649" y="763904"/>
              <a:ext cx="58801" cy="61086"/>
            </a:xfrm>
            <a:custGeom>
              <a:avLst/>
              <a:gdLst/>
              <a:ahLst/>
              <a:cxnLst/>
              <a:rect l="0" t="0" r="0" b="0"/>
              <a:pathLst>
                <a:path w="92" h="96">
                  <a:moveTo>
                    <a:pt x="16" y="96"/>
                  </a:moveTo>
                  <a:lnTo>
                    <a:pt x="0" y="0"/>
                  </a:lnTo>
                  <a:lnTo>
                    <a:pt x="92" y="35"/>
                  </a:lnTo>
                  <a:lnTo>
                    <a:pt x="16" y="96"/>
                  </a:lnTo>
                  <a:close/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78" name="path 478"/>
            <p:cNvSpPr/>
            <p:nvPr/>
          </p:nvSpPr>
          <p:spPr>
            <a:xfrm>
              <a:off x="918985" y="762253"/>
              <a:ext cx="34497" cy="65023"/>
            </a:xfrm>
            <a:custGeom>
              <a:avLst/>
              <a:gdLst/>
              <a:ahLst/>
              <a:cxnLst/>
              <a:rect l="0" t="0" r="0" b="0"/>
              <a:pathLst>
                <a:path w="54" h="102">
                  <a:moveTo>
                    <a:pt x="18" y="3"/>
                  </a:moveTo>
                  <a:cubicBezTo>
                    <a:pt x="38" y="0"/>
                    <a:pt x="55" y="95"/>
                    <a:pt x="35" y="98"/>
                  </a:cubicBezTo>
                  <a:cubicBezTo>
                    <a:pt x="15" y="102"/>
                    <a:pt x="0" y="6"/>
                    <a:pt x="18" y="3"/>
                  </a:cubicBezTo>
                </a:path>
              </a:pathLst>
            </a:custGeom>
            <a:solidFill>
              <a:srgbClr val="FFBF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80" name="path 480"/>
            <p:cNvSpPr/>
            <p:nvPr/>
          </p:nvSpPr>
          <p:spPr>
            <a:xfrm>
              <a:off x="971130" y="778763"/>
              <a:ext cx="20320" cy="20827"/>
            </a:xfrm>
            <a:custGeom>
              <a:avLst/>
              <a:gdLst/>
              <a:ahLst/>
              <a:cxnLst/>
              <a:rect l="0" t="0" r="0" b="0"/>
              <a:pathLst>
                <a:path w="32" h="32">
                  <a:moveTo>
                    <a:pt x="0" y="0"/>
                  </a:moveTo>
                  <a:cubicBezTo>
                    <a:pt x="2" y="10"/>
                    <a:pt x="5" y="22"/>
                    <a:pt x="6" y="3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587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82" name="path 482"/>
            <p:cNvSpPr/>
            <p:nvPr/>
          </p:nvSpPr>
          <p:spPr>
            <a:xfrm>
              <a:off x="741133" y="763904"/>
              <a:ext cx="191516" cy="62229"/>
            </a:xfrm>
            <a:custGeom>
              <a:avLst/>
              <a:gdLst/>
              <a:ahLst/>
              <a:cxnLst/>
              <a:rect l="0" t="0" r="0" b="0"/>
              <a:pathLst>
                <a:path w="301" h="97">
                  <a:moveTo>
                    <a:pt x="301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9" y="52"/>
                    <a:pt x="17" y="74"/>
                    <a:pt x="21" y="97"/>
                  </a:cubicBezTo>
                  <a:cubicBezTo>
                    <a:pt x="292" y="50"/>
                    <a:pt x="292" y="50"/>
                    <a:pt x="292" y="50"/>
                  </a:cubicBezTo>
                  <a:cubicBezTo>
                    <a:pt x="288" y="27"/>
                    <a:pt x="289" y="1"/>
                    <a:pt x="298" y="1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00" y="0"/>
                    <a:pt x="301" y="1"/>
                    <a:pt x="301" y="1"/>
                  </a:cubicBezTo>
                  <a:cubicBezTo>
                    <a:pt x="301" y="0"/>
                    <a:pt x="301" y="0"/>
                    <a:pt x="301" y="0"/>
                  </a:cubicBezTo>
                </a:path>
              </a:pathLst>
            </a:custGeom>
            <a:solidFill>
              <a:srgbClr val="E5AC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84" name="path 484"/>
            <p:cNvSpPr/>
            <p:nvPr/>
          </p:nvSpPr>
          <p:spPr>
            <a:xfrm>
              <a:off x="666330" y="832103"/>
              <a:ext cx="10033" cy="8889"/>
            </a:xfrm>
            <a:custGeom>
              <a:avLst/>
              <a:gdLst/>
              <a:ahLst/>
              <a:cxnLst/>
              <a:rect l="0" t="0" r="0" b="0"/>
              <a:pathLst>
                <a:path w="15" h="13">
                  <a:moveTo>
                    <a:pt x="1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8"/>
                    <a:pt x="1" y="13"/>
                    <a:pt x="1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000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86" name="path 486"/>
            <p:cNvSpPr/>
            <p:nvPr/>
          </p:nvSpPr>
          <p:spPr>
            <a:xfrm>
              <a:off x="665822" y="821308"/>
              <a:ext cx="9397" cy="11937"/>
            </a:xfrm>
            <a:custGeom>
              <a:avLst/>
              <a:gdLst/>
              <a:ahLst/>
              <a:cxnLst/>
              <a:rect l="0" t="0" r="0" b="0"/>
              <a:pathLst>
                <a:path w="14" h="18">
                  <a:moveTo>
                    <a:pt x="1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6"/>
                    <a:pt x="0" y="13"/>
                    <a:pt x="0" y="18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004F6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88" name="path 488"/>
            <p:cNvSpPr/>
            <p:nvPr/>
          </p:nvSpPr>
          <p:spPr>
            <a:xfrm>
              <a:off x="665822" y="811275"/>
              <a:ext cx="7747" cy="11429"/>
            </a:xfrm>
            <a:custGeom>
              <a:avLst/>
              <a:gdLst/>
              <a:ahLst/>
              <a:cxnLst/>
              <a:rect l="0" t="0" r="0" b="0"/>
              <a:pathLst>
                <a:path w="12" h="17">
                  <a:moveTo>
                    <a:pt x="9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3"/>
                    <a:pt x="0" y="8"/>
                    <a:pt x="0" y="15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D1D9E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90" name="path 490"/>
            <p:cNvSpPr/>
            <p:nvPr/>
          </p:nvSpPr>
          <p:spPr>
            <a:xfrm>
              <a:off x="667473" y="797051"/>
              <a:ext cx="72009" cy="14859"/>
            </a:xfrm>
            <a:custGeom>
              <a:avLst/>
              <a:gdLst/>
              <a:ahLst/>
              <a:cxnLst/>
              <a:rect l="0" t="0" r="0" b="0"/>
              <a:pathLst>
                <a:path w="113" h="23">
                  <a:moveTo>
                    <a:pt x="113" y="0"/>
                  </a:moveTo>
                  <a:cubicBezTo>
                    <a:pt x="76" y="5"/>
                    <a:pt x="76" y="5"/>
                    <a:pt x="76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2" y="18"/>
                    <a:pt x="0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BDD2E3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92" name="path 492"/>
            <p:cNvSpPr/>
            <p:nvPr/>
          </p:nvSpPr>
          <p:spPr>
            <a:xfrm>
              <a:off x="716368" y="797051"/>
              <a:ext cx="23114" cy="33401"/>
            </a:xfrm>
            <a:custGeom>
              <a:avLst/>
              <a:gdLst/>
              <a:ahLst/>
              <a:cxnLst/>
              <a:rect l="0" t="0" r="0" b="0"/>
              <a:pathLst>
                <a:path w="36" h="52">
                  <a:moveTo>
                    <a:pt x="36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9" y="6"/>
                    <a:pt x="18" y="29"/>
                    <a:pt x="22" y="52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27" y="27"/>
                    <a:pt x="28" y="2"/>
                    <a:pt x="36" y="0"/>
                  </a:cubicBezTo>
                </a:path>
              </a:pathLst>
            </a:custGeom>
            <a:solidFill>
              <a:srgbClr val="005D7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94" name="path 494"/>
            <p:cNvSpPr/>
            <p:nvPr/>
          </p:nvSpPr>
          <p:spPr>
            <a:xfrm>
              <a:off x="671283" y="800734"/>
              <a:ext cx="59054" cy="39116"/>
            </a:xfrm>
            <a:custGeom>
              <a:avLst/>
              <a:gdLst/>
              <a:ahLst/>
              <a:cxnLst/>
              <a:rect l="0" t="0" r="0" b="0"/>
              <a:pathLst>
                <a:path w="92" h="61">
                  <a:moveTo>
                    <a:pt x="7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59" y="27"/>
                    <a:pt x="59" y="2"/>
                    <a:pt x="70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0"/>
                    <a:pt x="70" y="0"/>
                    <a:pt x="70" y="0"/>
                  </a:cubicBezTo>
                </a:path>
                <a:path w="92" h="61">
                  <a:moveTo>
                    <a:pt x="70" y="1"/>
                  </a:moveTo>
                  <a:cubicBezTo>
                    <a:pt x="70" y="1"/>
                    <a:pt x="69" y="1"/>
                    <a:pt x="69" y="1"/>
                  </a:cubicBezTo>
                  <a:cubicBezTo>
                    <a:pt x="59" y="2"/>
                    <a:pt x="59" y="27"/>
                    <a:pt x="63" y="51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89" y="23"/>
                    <a:pt x="80" y="1"/>
                    <a:pt x="70" y="1"/>
                  </a:cubicBezTo>
                  <a:cubicBezTo>
                    <a:pt x="70" y="1"/>
                    <a:pt x="70" y="1"/>
                    <a:pt x="70" y="1"/>
                  </a:cubicBezTo>
                </a:path>
              </a:pathLst>
            </a:custGeom>
            <a:solidFill>
              <a:srgbClr val="92BAB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96" name="path 496"/>
            <p:cNvSpPr/>
            <p:nvPr/>
          </p:nvSpPr>
          <p:spPr>
            <a:xfrm>
              <a:off x="733386" y="796543"/>
              <a:ext cx="21463" cy="32511"/>
            </a:xfrm>
            <a:custGeom>
              <a:avLst/>
              <a:gdLst/>
              <a:ahLst/>
              <a:cxnLst/>
              <a:rect l="0" t="0" r="0" b="0"/>
              <a:pathLst>
                <a:path w="33" h="51"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3"/>
                    <a:pt x="0" y="27"/>
                    <a:pt x="4" y="51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0" y="23"/>
                    <a:pt x="21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005D7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98" name="path 498"/>
            <p:cNvSpPr/>
            <p:nvPr/>
          </p:nvSpPr>
          <p:spPr>
            <a:xfrm>
              <a:off x="932649" y="763904"/>
              <a:ext cx="41147" cy="29210"/>
            </a:xfrm>
            <a:custGeom>
              <a:avLst/>
              <a:gdLst/>
              <a:ahLst/>
              <a:cxnLst/>
              <a:rect l="0" t="0" r="0" b="0"/>
              <a:pathLst>
                <a:path w="64" h="46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" y="2"/>
                    <a:pt x="16" y="24"/>
                    <a:pt x="20" y="46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3" y="32"/>
                    <a:pt x="62" y="28"/>
                    <a:pt x="61" y="2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2BEB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0" name="path 500"/>
            <p:cNvSpPr/>
            <p:nvPr/>
          </p:nvSpPr>
          <p:spPr>
            <a:xfrm>
              <a:off x="924394" y="763904"/>
              <a:ext cx="21336" cy="32004"/>
            </a:xfrm>
            <a:custGeom>
              <a:avLst/>
              <a:gdLst/>
              <a:ahLst/>
              <a:cxnLst/>
              <a:rect l="0" t="0" r="0" b="0"/>
              <a:pathLst>
                <a:path w="33" h="50">
                  <a:moveTo>
                    <a:pt x="11" y="0"/>
                  </a:moveTo>
                  <a:cubicBezTo>
                    <a:pt x="11" y="0"/>
                    <a:pt x="11" y="0"/>
                    <a:pt x="10" y="1"/>
                  </a:cubicBezTo>
                  <a:cubicBezTo>
                    <a:pt x="0" y="1"/>
                    <a:pt x="0" y="27"/>
                    <a:pt x="3" y="50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0" y="24"/>
                    <a:pt x="21" y="2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0"/>
                    <a:pt x="11" y="0"/>
                  </a:cubicBezTo>
                </a:path>
              </a:pathLst>
            </a:custGeom>
            <a:solidFill>
              <a:srgbClr val="E5AC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2" name="path 502"/>
            <p:cNvSpPr/>
            <p:nvPr/>
          </p:nvSpPr>
          <p:spPr>
            <a:xfrm>
              <a:off x="971130" y="778763"/>
              <a:ext cx="17398" cy="9397"/>
            </a:xfrm>
            <a:custGeom>
              <a:avLst/>
              <a:gdLst/>
              <a:ahLst/>
              <a:cxnLst/>
              <a:rect l="0" t="0" r="0" b="0"/>
              <a:pathLst>
                <a:path w="27" h="14">
                  <a:moveTo>
                    <a:pt x="0" y="0"/>
                  </a:moveTo>
                  <a:cubicBezTo>
                    <a:pt x="2" y="4"/>
                    <a:pt x="2" y="9"/>
                    <a:pt x="3" y="1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4F6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4" name="path 504"/>
            <p:cNvSpPr/>
            <p:nvPr/>
          </p:nvSpPr>
          <p:spPr>
            <a:xfrm>
              <a:off x="659407" y="806703"/>
              <a:ext cx="34802" cy="65658"/>
            </a:xfrm>
            <a:custGeom>
              <a:avLst/>
              <a:gdLst/>
              <a:ahLst/>
              <a:cxnLst/>
              <a:rect l="0" t="0" r="0" b="0"/>
              <a:pathLst>
                <a:path w="54" h="103">
                  <a:moveTo>
                    <a:pt x="18" y="3"/>
                  </a:moveTo>
                  <a:cubicBezTo>
                    <a:pt x="18" y="3"/>
                    <a:pt x="18" y="3"/>
                    <a:pt x="18" y="3"/>
                  </a:cubicBezTo>
                  <a:cubicBezTo>
                    <a:pt x="38" y="0"/>
                    <a:pt x="55" y="97"/>
                    <a:pt x="36" y="99"/>
                  </a:cubicBezTo>
                  <a:cubicBezTo>
                    <a:pt x="16" y="103"/>
                    <a:pt x="-1" y="7"/>
                    <a:pt x="18" y="3"/>
                  </a:cubicBezTo>
                </a:path>
              </a:pathLst>
            </a:custGeom>
            <a:solidFill>
              <a:srgbClr val="006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6" name="path 506"/>
            <p:cNvSpPr/>
            <p:nvPr/>
          </p:nvSpPr>
          <p:spPr>
            <a:xfrm>
              <a:off x="734529" y="679703"/>
              <a:ext cx="127634" cy="18669"/>
            </a:xfrm>
            <a:custGeom>
              <a:avLst/>
              <a:gdLst/>
              <a:ahLst/>
              <a:cxnLst/>
              <a:rect l="0" t="0" r="0" b="0"/>
              <a:pathLst>
                <a:path w="200" h="29">
                  <a:moveTo>
                    <a:pt x="0" y="14"/>
                  </a:moveTo>
                  <a:cubicBezTo>
                    <a:pt x="0" y="6"/>
                    <a:pt x="44" y="0"/>
                    <a:pt x="100" y="0"/>
                  </a:cubicBezTo>
                  <a:cubicBezTo>
                    <a:pt x="155" y="0"/>
                    <a:pt x="200" y="6"/>
                    <a:pt x="200" y="14"/>
                  </a:cubicBezTo>
                  <a:cubicBezTo>
                    <a:pt x="200" y="22"/>
                    <a:pt x="155" y="29"/>
                    <a:pt x="100" y="29"/>
                  </a:cubicBezTo>
                  <a:cubicBezTo>
                    <a:pt x="44" y="29"/>
                    <a:pt x="0" y="22"/>
                    <a:pt x="0" y="14"/>
                  </a:cubicBezTo>
                </a:path>
              </a:pathLst>
            </a:custGeom>
            <a:solidFill>
              <a:srgbClr val="0078B7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8" name="path 508"/>
            <p:cNvSpPr/>
            <p:nvPr/>
          </p:nvSpPr>
          <p:spPr>
            <a:xfrm>
              <a:off x="757135" y="375538"/>
              <a:ext cx="63373" cy="19430"/>
            </a:xfrm>
            <a:custGeom>
              <a:avLst/>
              <a:gdLst/>
              <a:ahLst/>
              <a:cxnLst/>
              <a:rect l="0" t="0" r="0" b="0"/>
              <a:pathLst>
                <a:path w="99" h="30">
                  <a:moveTo>
                    <a:pt x="0" y="17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1" y="27"/>
                    <a:pt x="7" y="29"/>
                    <a:pt x="15" y="29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3" y="30"/>
                    <a:pt x="99" y="23"/>
                    <a:pt x="98" y="15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5"/>
                    <a:pt x="92" y="0"/>
                    <a:pt x="83" y="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6" y="7"/>
                    <a:pt x="0" y="10"/>
                    <a:pt x="0" y="17"/>
                  </a:cubicBezTo>
                </a:path>
              </a:pathLst>
            </a:custGeom>
            <a:solidFill>
              <a:srgbClr val="FC957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10" name="path 510"/>
            <p:cNvSpPr/>
            <p:nvPr/>
          </p:nvSpPr>
          <p:spPr>
            <a:xfrm>
              <a:off x="777455" y="366648"/>
              <a:ext cx="46735" cy="30606"/>
            </a:xfrm>
            <a:custGeom>
              <a:avLst/>
              <a:gdLst/>
              <a:ahLst/>
              <a:cxnLst/>
              <a:rect l="0" t="0" r="0" b="0"/>
              <a:pathLst>
                <a:path w="73" h="48">
                  <a:moveTo>
                    <a:pt x="72" y="19"/>
                  </a:moveTo>
                  <a:cubicBezTo>
                    <a:pt x="64" y="11"/>
                    <a:pt x="55" y="0"/>
                    <a:pt x="43" y="0"/>
                  </a:cubicBezTo>
                  <a:cubicBezTo>
                    <a:pt x="43" y="0"/>
                    <a:pt x="16" y="11"/>
                    <a:pt x="5" y="14"/>
                  </a:cubicBezTo>
                  <a:cubicBezTo>
                    <a:pt x="5" y="14"/>
                    <a:pt x="3" y="28"/>
                    <a:pt x="0" y="48"/>
                  </a:cubicBezTo>
                  <a:cubicBezTo>
                    <a:pt x="15" y="48"/>
                    <a:pt x="31" y="47"/>
                    <a:pt x="46" y="46"/>
                  </a:cubicBezTo>
                  <a:cubicBezTo>
                    <a:pt x="52" y="45"/>
                    <a:pt x="58" y="45"/>
                    <a:pt x="64" y="42"/>
                  </a:cubicBezTo>
                  <a:cubicBezTo>
                    <a:pt x="71" y="37"/>
                    <a:pt x="73" y="28"/>
                    <a:pt x="72" y="19"/>
                  </a:cubicBezTo>
                </a:path>
              </a:pathLst>
            </a:custGeom>
            <a:solidFill>
              <a:srgbClr val="D14A1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12" name="path 512"/>
            <p:cNvSpPr/>
            <p:nvPr/>
          </p:nvSpPr>
          <p:spPr>
            <a:xfrm>
              <a:off x="509104" y="333882"/>
              <a:ext cx="264033" cy="216916"/>
            </a:xfrm>
            <a:custGeom>
              <a:avLst/>
              <a:gdLst/>
              <a:ahLst/>
              <a:cxnLst/>
              <a:rect l="0" t="0" r="0" b="0"/>
              <a:pathLst>
                <a:path w="415" h="341">
                  <a:moveTo>
                    <a:pt x="399" y="341"/>
                  </a:moveTo>
                  <a:lnTo>
                    <a:pt x="0" y="320"/>
                  </a:lnTo>
                  <a:lnTo>
                    <a:pt x="16" y="0"/>
                  </a:lnTo>
                  <a:lnTo>
                    <a:pt x="415" y="20"/>
                  </a:lnTo>
                  <a:lnTo>
                    <a:pt x="399" y="341"/>
                  </a:lnTo>
                  <a:close/>
                </a:path>
              </a:pathLst>
            </a:custGeom>
            <a:solidFill>
              <a:srgbClr val="00587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14" name="path 514"/>
            <p:cNvSpPr/>
            <p:nvPr/>
          </p:nvSpPr>
          <p:spPr>
            <a:xfrm>
              <a:off x="525106" y="351789"/>
              <a:ext cx="232028" cy="181229"/>
            </a:xfrm>
            <a:custGeom>
              <a:avLst/>
              <a:gdLst/>
              <a:ahLst/>
              <a:cxnLst/>
              <a:rect l="0" t="0" r="0" b="0"/>
              <a:pathLst>
                <a:path w="365" h="285">
                  <a:moveTo>
                    <a:pt x="352" y="285"/>
                  </a:moveTo>
                  <a:lnTo>
                    <a:pt x="0" y="268"/>
                  </a:lnTo>
                  <a:lnTo>
                    <a:pt x="13" y="0"/>
                  </a:lnTo>
                  <a:lnTo>
                    <a:pt x="365" y="16"/>
                  </a:lnTo>
                  <a:lnTo>
                    <a:pt x="352" y="2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16" name="path 516"/>
            <p:cNvSpPr/>
            <p:nvPr/>
          </p:nvSpPr>
          <p:spPr>
            <a:xfrm>
              <a:off x="525106" y="382650"/>
              <a:ext cx="226568" cy="150368"/>
            </a:xfrm>
            <a:custGeom>
              <a:avLst/>
              <a:gdLst/>
              <a:ahLst/>
              <a:cxnLst/>
              <a:rect l="0" t="0" r="0" b="0"/>
              <a:pathLst>
                <a:path w="356" h="236">
                  <a:moveTo>
                    <a:pt x="356" y="148"/>
                  </a:moveTo>
                  <a:lnTo>
                    <a:pt x="273" y="0"/>
                  </a:lnTo>
                  <a:lnTo>
                    <a:pt x="161" y="161"/>
                  </a:lnTo>
                  <a:lnTo>
                    <a:pt x="95" y="41"/>
                  </a:lnTo>
                  <a:lnTo>
                    <a:pt x="1" y="175"/>
                  </a:lnTo>
                  <a:lnTo>
                    <a:pt x="0" y="219"/>
                  </a:lnTo>
                  <a:lnTo>
                    <a:pt x="352" y="236"/>
                  </a:lnTo>
                  <a:lnTo>
                    <a:pt x="356" y="148"/>
                  </a:lnTo>
                  <a:close/>
                </a:path>
              </a:pathLst>
            </a:custGeom>
            <a:solidFill>
              <a:srgbClr val="A3CF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18" name="path 518"/>
            <p:cNvSpPr/>
            <p:nvPr/>
          </p:nvSpPr>
          <p:spPr>
            <a:xfrm>
              <a:off x="826477" y="660907"/>
              <a:ext cx="19176" cy="20320"/>
            </a:xfrm>
            <a:custGeom>
              <a:avLst/>
              <a:gdLst/>
              <a:ahLst/>
              <a:cxnLst/>
              <a:rect l="0" t="0" r="0" b="0"/>
              <a:pathLst>
                <a:path w="30" h="32">
                  <a:moveTo>
                    <a:pt x="30" y="28"/>
                  </a:moveTo>
                  <a:lnTo>
                    <a:pt x="3" y="32"/>
                  </a:lnTo>
                  <a:lnTo>
                    <a:pt x="0" y="3"/>
                  </a:lnTo>
                  <a:lnTo>
                    <a:pt x="25" y="0"/>
                  </a:lnTo>
                  <a:lnTo>
                    <a:pt x="30" y="28"/>
                  </a:lnTo>
                  <a:close/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20" name="path 520"/>
            <p:cNvSpPr/>
            <p:nvPr/>
          </p:nvSpPr>
          <p:spPr>
            <a:xfrm>
              <a:off x="803364" y="679195"/>
              <a:ext cx="43433" cy="15366"/>
            </a:xfrm>
            <a:custGeom>
              <a:avLst/>
              <a:gdLst/>
              <a:ahLst/>
              <a:cxnLst/>
              <a:rect l="0" t="0" r="0" b="0"/>
              <a:pathLst>
                <a:path w="68" h="24">
                  <a:moveTo>
                    <a:pt x="0" y="13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6"/>
                    <a:pt x="49" y="15"/>
                    <a:pt x="49" y="13"/>
                  </a:cubicBezTo>
                  <a:cubicBezTo>
                    <a:pt x="50" y="14"/>
                    <a:pt x="50" y="16"/>
                    <a:pt x="51" y="17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0" y="2"/>
                    <a:pt x="40" y="2"/>
                    <a:pt x="40" y="2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24C8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22" name="path 522"/>
            <p:cNvSpPr/>
            <p:nvPr/>
          </p:nvSpPr>
          <p:spPr>
            <a:xfrm>
              <a:off x="770851" y="661542"/>
              <a:ext cx="18795" cy="20827"/>
            </a:xfrm>
            <a:custGeom>
              <a:avLst/>
              <a:gdLst/>
              <a:ahLst/>
              <a:cxnLst/>
              <a:rect l="0" t="0" r="0" b="0"/>
              <a:pathLst>
                <a:path w="29" h="32">
                  <a:moveTo>
                    <a:pt x="25" y="32"/>
                  </a:moveTo>
                  <a:lnTo>
                    <a:pt x="0" y="28"/>
                  </a:lnTo>
                  <a:lnTo>
                    <a:pt x="4" y="0"/>
                  </a:lnTo>
                  <a:lnTo>
                    <a:pt x="29" y="4"/>
                  </a:lnTo>
                  <a:lnTo>
                    <a:pt x="25" y="32"/>
                  </a:lnTo>
                  <a:close/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24" name="path 524"/>
            <p:cNvSpPr/>
            <p:nvPr/>
          </p:nvSpPr>
          <p:spPr>
            <a:xfrm>
              <a:off x="743419" y="459993"/>
              <a:ext cx="77088" cy="232283"/>
            </a:xfrm>
            <a:custGeom>
              <a:avLst/>
              <a:gdLst/>
              <a:ahLst/>
              <a:cxnLst/>
              <a:rect l="0" t="0" r="0" b="0"/>
              <a:pathLst>
                <a:path w="121" h="365">
                  <a:moveTo>
                    <a:pt x="1" y="346"/>
                  </a:moveTo>
                  <a:cubicBezTo>
                    <a:pt x="0" y="355"/>
                    <a:pt x="0" y="355"/>
                    <a:pt x="0" y="355"/>
                  </a:cubicBezTo>
                  <a:cubicBezTo>
                    <a:pt x="46" y="363"/>
                    <a:pt x="46" y="363"/>
                    <a:pt x="46" y="363"/>
                  </a:cubicBezTo>
                  <a:cubicBezTo>
                    <a:pt x="47" y="362"/>
                    <a:pt x="48" y="360"/>
                    <a:pt x="49" y="359"/>
                  </a:cubicBezTo>
                  <a:cubicBezTo>
                    <a:pt x="49" y="360"/>
                    <a:pt x="49" y="362"/>
                    <a:pt x="49" y="364"/>
                  </a:cubicBezTo>
                  <a:cubicBezTo>
                    <a:pt x="66" y="365"/>
                    <a:pt x="66" y="365"/>
                    <a:pt x="66" y="365"/>
                  </a:cubicBezTo>
                  <a:cubicBezTo>
                    <a:pt x="69" y="349"/>
                    <a:pt x="69" y="349"/>
                    <a:pt x="69" y="349"/>
                  </a:cubicBezTo>
                  <a:cubicBezTo>
                    <a:pt x="43" y="346"/>
                    <a:pt x="43" y="346"/>
                    <a:pt x="43" y="346"/>
                  </a:cubicBezTo>
                  <a:lnTo>
                    <a:pt x="1" y="346"/>
                  </a:lnTo>
                  <a:close/>
                </a:path>
                <a:path w="121" h="365">
                  <a:moveTo>
                    <a:pt x="78" y="187"/>
                  </a:moveTo>
                  <a:cubicBezTo>
                    <a:pt x="74" y="186"/>
                    <a:pt x="74" y="186"/>
                    <a:pt x="74" y="186"/>
                  </a:cubicBezTo>
                  <a:cubicBezTo>
                    <a:pt x="60" y="186"/>
                    <a:pt x="51" y="173"/>
                    <a:pt x="52" y="159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71" y="0"/>
                    <a:pt x="80" y="16"/>
                    <a:pt x="94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111" y="20"/>
                    <a:pt x="121" y="32"/>
                    <a:pt x="119" y="45"/>
                  </a:cubicBezTo>
                  <a:cubicBezTo>
                    <a:pt x="105" y="166"/>
                    <a:pt x="105" y="166"/>
                    <a:pt x="105" y="166"/>
                  </a:cubicBezTo>
                  <a:cubicBezTo>
                    <a:pt x="103" y="179"/>
                    <a:pt x="91" y="189"/>
                    <a:pt x="78" y="187"/>
                  </a:cubicBezTo>
                </a:path>
                <a:path w="121" h="365">
                  <a:moveTo>
                    <a:pt x="79" y="325"/>
                  </a:moveTo>
                  <a:lnTo>
                    <a:pt x="40" y="321"/>
                  </a:lnTo>
                  <a:lnTo>
                    <a:pt x="52" y="159"/>
                  </a:lnTo>
                  <a:lnTo>
                    <a:pt x="101" y="167"/>
                  </a:lnTo>
                  <a:lnTo>
                    <a:pt x="79" y="325"/>
                  </a:lnTo>
                  <a:close/>
                </a:path>
              </a:pathLst>
            </a:custGeom>
            <a:solidFill>
              <a:srgbClr val="1EA8B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26" name="path 526"/>
            <p:cNvSpPr/>
            <p:nvPr/>
          </p:nvSpPr>
          <p:spPr>
            <a:xfrm>
              <a:off x="787361" y="360679"/>
              <a:ext cx="69977" cy="104139"/>
            </a:xfrm>
            <a:custGeom>
              <a:avLst/>
              <a:gdLst/>
              <a:ahLst/>
              <a:cxnLst/>
              <a:rect l="0" t="0" r="0" b="0"/>
              <a:pathLst>
                <a:path w="110" h="163">
                  <a:moveTo>
                    <a:pt x="107" y="163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21"/>
                    <a:pt x="12" y="15"/>
                    <a:pt x="23" y="11"/>
                  </a:cubicBezTo>
                  <a:cubicBezTo>
                    <a:pt x="28" y="9"/>
                    <a:pt x="34" y="7"/>
                    <a:pt x="40" y="6"/>
                  </a:cubicBezTo>
                  <a:cubicBezTo>
                    <a:pt x="42" y="5"/>
                    <a:pt x="54" y="0"/>
                    <a:pt x="55" y="1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3" y="7"/>
                    <a:pt x="81" y="10"/>
                    <a:pt x="89" y="12"/>
                  </a:cubicBezTo>
                  <a:cubicBezTo>
                    <a:pt x="100" y="15"/>
                    <a:pt x="110" y="23"/>
                    <a:pt x="109" y="36"/>
                  </a:cubicBezTo>
                  <a:lnTo>
                    <a:pt x="107" y="163"/>
                  </a:lnTo>
                  <a:close/>
                </a:path>
              </a:pathLst>
            </a:custGeom>
            <a:solidFill>
              <a:srgbClr val="FE6A3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28" name="path 528"/>
            <p:cNvSpPr/>
            <p:nvPr/>
          </p:nvSpPr>
          <p:spPr>
            <a:xfrm>
              <a:off x="753706" y="377189"/>
              <a:ext cx="100203" cy="89915"/>
            </a:xfrm>
            <a:custGeom>
              <a:avLst/>
              <a:gdLst/>
              <a:ahLst/>
              <a:cxnLst/>
              <a:rect l="0" t="0" r="0" b="0"/>
              <a:pathLst>
                <a:path w="157" h="141">
                  <a:moveTo>
                    <a:pt x="117" y="97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26" y="99"/>
                    <a:pt x="131" y="94"/>
                    <a:pt x="133" y="86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7" y="13"/>
                    <a:pt x="153" y="4"/>
                    <a:pt x="145" y="2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35" y="0"/>
                    <a:pt x="127" y="4"/>
                    <a:pt x="125" y="12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09" y="88"/>
                    <a:pt x="110" y="95"/>
                    <a:pt x="117" y="97"/>
                  </a:cubicBezTo>
                </a:path>
                <a:path w="157" h="141">
                  <a:moveTo>
                    <a:pt x="33" y="117"/>
                  </a:moveTo>
                  <a:lnTo>
                    <a:pt x="40" y="131"/>
                  </a:lnTo>
                  <a:lnTo>
                    <a:pt x="124" y="97"/>
                  </a:lnTo>
                  <a:lnTo>
                    <a:pt x="117" y="73"/>
                  </a:lnTo>
                  <a:lnTo>
                    <a:pt x="33" y="117"/>
                  </a:lnTo>
                  <a:close/>
                </a:path>
                <a:path w="157" h="141">
                  <a:moveTo>
                    <a:pt x="41" y="130"/>
                  </a:moveTo>
                  <a:cubicBezTo>
                    <a:pt x="42" y="131"/>
                    <a:pt x="38" y="135"/>
                    <a:pt x="37" y="136"/>
                  </a:cubicBezTo>
                  <a:cubicBezTo>
                    <a:pt x="34" y="137"/>
                    <a:pt x="31" y="139"/>
                    <a:pt x="27" y="140"/>
                  </a:cubicBezTo>
                  <a:cubicBezTo>
                    <a:pt x="23" y="141"/>
                    <a:pt x="17" y="141"/>
                    <a:pt x="11" y="140"/>
                  </a:cubicBezTo>
                  <a:cubicBezTo>
                    <a:pt x="9" y="140"/>
                    <a:pt x="7" y="139"/>
                    <a:pt x="4" y="138"/>
                  </a:cubicBezTo>
                  <a:cubicBezTo>
                    <a:pt x="3" y="138"/>
                    <a:pt x="2" y="137"/>
                    <a:pt x="1" y="136"/>
                  </a:cubicBezTo>
                  <a:cubicBezTo>
                    <a:pt x="1" y="136"/>
                    <a:pt x="1" y="136"/>
                    <a:pt x="1" y="136"/>
                  </a:cubicBezTo>
                  <a:cubicBezTo>
                    <a:pt x="0" y="136"/>
                    <a:pt x="0" y="134"/>
                    <a:pt x="1" y="133"/>
                  </a:cubicBezTo>
                  <a:cubicBezTo>
                    <a:pt x="1" y="133"/>
                    <a:pt x="1" y="132"/>
                    <a:pt x="1" y="132"/>
                  </a:cubicBezTo>
                  <a:cubicBezTo>
                    <a:pt x="4" y="130"/>
                    <a:pt x="6" y="128"/>
                    <a:pt x="9" y="127"/>
                  </a:cubicBezTo>
                  <a:cubicBezTo>
                    <a:pt x="15" y="122"/>
                    <a:pt x="25" y="114"/>
                    <a:pt x="34" y="117"/>
                  </a:cubicBezTo>
                  <a:cubicBezTo>
                    <a:pt x="38" y="122"/>
                    <a:pt x="39" y="125"/>
                    <a:pt x="41" y="130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30" name="path 530"/>
            <p:cNvSpPr/>
            <p:nvPr/>
          </p:nvSpPr>
          <p:spPr>
            <a:xfrm>
              <a:off x="824826" y="374395"/>
              <a:ext cx="29083" cy="49148"/>
            </a:xfrm>
            <a:custGeom>
              <a:avLst/>
              <a:gdLst/>
              <a:ahLst/>
              <a:cxnLst/>
              <a:rect l="0" t="0" r="0" b="0"/>
              <a:pathLst>
                <a:path w="45" h="77">
                  <a:moveTo>
                    <a:pt x="25" y="0"/>
                  </a:moveTo>
                  <a:cubicBezTo>
                    <a:pt x="14" y="4"/>
                    <a:pt x="7" y="15"/>
                    <a:pt x="4" y="26"/>
                  </a:cubicBezTo>
                  <a:cubicBezTo>
                    <a:pt x="0" y="38"/>
                    <a:pt x="0" y="50"/>
                    <a:pt x="0" y="61"/>
                  </a:cubicBezTo>
                  <a:cubicBezTo>
                    <a:pt x="10" y="66"/>
                    <a:pt x="20" y="71"/>
                    <a:pt x="30" y="77"/>
                  </a:cubicBezTo>
                  <a:cubicBezTo>
                    <a:pt x="35" y="62"/>
                    <a:pt x="39" y="46"/>
                    <a:pt x="42" y="31"/>
                  </a:cubicBezTo>
                  <a:cubicBezTo>
                    <a:pt x="43" y="25"/>
                    <a:pt x="45" y="20"/>
                    <a:pt x="44" y="14"/>
                  </a:cubicBezTo>
                  <a:cubicBezTo>
                    <a:pt x="42" y="6"/>
                    <a:pt x="33" y="0"/>
                    <a:pt x="25" y="0"/>
                  </a:cubicBezTo>
                </a:path>
              </a:pathLst>
            </a:custGeom>
            <a:solidFill>
              <a:srgbClr val="FE6A3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32" name="path 532"/>
            <p:cNvSpPr/>
            <p:nvPr/>
          </p:nvSpPr>
          <p:spPr>
            <a:xfrm>
              <a:off x="785075" y="463676"/>
              <a:ext cx="70484" cy="206120"/>
            </a:xfrm>
            <a:custGeom>
              <a:avLst/>
              <a:gdLst/>
              <a:ahLst/>
              <a:cxnLst/>
              <a:rect l="0" t="0" r="0" b="0"/>
              <a:pathLst>
                <a:path w="110" h="324">
                  <a:moveTo>
                    <a:pt x="76" y="47"/>
                  </a:moveTo>
                  <a:cubicBezTo>
                    <a:pt x="23" y="38"/>
                    <a:pt x="23" y="38"/>
                    <a:pt x="23" y="38"/>
                  </a:cubicBezTo>
                  <a:cubicBezTo>
                    <a:pt x="15" y="37"/>
                    <a:pt x="0" y="28"/>
                    <a:pt x="3" y="0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4" y="40"/>
                    <a:pt x="90" y="50"/>
                    <a:pt x="76" y="47"/>
                  </a:cubicBezTo>
                </a:path>
                <a:path w="110" h="324">
                  <a:moveTo>
                    <a:pt x="54" y="183"/>
                  </a:moveTo>
                  <a:cubicBezTo>
                    <a:pt x="50" y="182"/>
                    <a:pt x="50" y="182"/>
                    <a:pt x="50" y="182"/>
                  </a:cubicBezTo>
                  <a:cubicBezTo>
                    <a:pt x="36" y="180"/>
                    <a:pt x="28" y="167"/>
                    <a:pt x="29" y="154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3" y="21"/>
                    <a:pt x="66" y="13"/>
                    <a:pt x="79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96" y="18"/>
                    <a:pt x="109" y="13"/>
                    <a:pt x="107" y="26"/>
                  </a:cubicBezTo>
                  <a:cubicBezTo>
                    <a:pt x="77" y="165"/>
                    <a:pt x="77" y="165"/>
                    <a:pt x="77" y="165"/>
                  </a:cubicBezTo>
                  <a:cubicBezTo>
                    <a:pt x="75" y="179"/>
                    <a:pt x="67" y="185"/>
                    <a:pt x="54" y="183"/>
                  </a:cubicBezTo>
                </a:path>
                <a:path w="110" h="324">
                  <a:moveTo>
                    <a:pt x="99" y="320"/>
                  </a:moveTo>
                  <a:lnTo>
                    <a:pt x="59" y="324"/>
                  </a:lnTo>
                  <a:lnTo>
                    <a:pt x="29" y="160"/>
                  </a:lnTo>
                  <a:lnTo>
                    <a:pt x="77" y="164"/>
                  </a:lnTo>
                  <a:lnTo>
                    <a:pt x="99" y="320"/>
                  </a:lnTo>
                  <a:close/>
                </a:path>
              </a:pathLst>
            </a:custGeom>
            <a:solidFill>
              <a:srgbClr val="24C8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34" name="path 534"/>
            <p:cNvSpPr/>
            <p:nvPr/>
          </p:nvSpPr>
          <p:spPr>
            <a:xfrm>
              <a:off x="815936" y="348106"/>
              <a:ext cx="16002" cy="23748"/>
            </a:xfrm>
            <a:custGeom>
              <a:avLst/>
              <a:gdLst/>
              <a:ahLst/>
              <a:cxnLst/>
              <a:rect l="0" t="0" r="0" b="0"/>
              <a:pathLst>
                <a:path w="25" h="37">
                  <a:moveTo>
                    <a:pt x="9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3" y="35"/>
                    <a:pt x="0" y="30"/>
                    <a:pt x="0" y="2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33"/>
                    <a:pt x="15" y="37"/>
                    <a:pt x="9" y="36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36" name="path 536"/>
            <p:cNvSpPr/>
            <p:nvPr/>
          </p:nvSpPr>
          <p:spPr>
            <a:xfrm>
              <a:off x="816444" y="344677"/>
              <a:ext cx="16002" cy="17145"/>
            </a:xfrm>
            <a:custGeom>
              <a:avLst/>
              <a:gdLst/>
              <a:ahLst/>
              <a:cxnLst/>
              <a:rect l="0" t="0" r="0" b="0"/>
              <a:pathLst>
                <a:path w="25" h="27">
                  <a:moveTo>
                    <a:pt x="25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9" y="27"/>
                    <a:pt x="19" y="20"/>
                    <a:pt x="22" y="12"/>
                  </a:cubicBezTo>
                  <a:cubicBezTo>
                    <a:pt x="23" y="10"/>
                    <a:pt x="24" y="7"/>
                    <a:pt x="24" y="5"/>
                  </a:cubicBezTo>
                  <a:lnTo>
                    <a:pt x="25" y="2"/>
                  </a:lnTo>
                  <a:close/>
                </a:path>
              </a:pathLst>
            </a:custGeom>
            <a:solidFill>
              <a:srgbClr val="FC957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38" name="path 538"/>
            <p:cNvSpPr/>
            <p:nvPr/>
          </p:nvSpPr>
          <p:spPr>
            <a:xfrm>
              <a:off x="807681" y="316737"/>
              <a:ext cx="30734" cy="43433"/>
            </a:xfrm>
            <a:custGeom>
              <a:avLst/>
              <a:gdLst/>
              <a:ahLst/>
              <a:cxnLst/>
              <a:rect l="0" t="0" r="0" b="0"/>
              <a:pathLst>
                <a:path w="48" h="68">
                  <a:moveTo>
                    <a:pt x="10" y="63"/>
                  </a:moveTo>
                  <a:cubicBezTo>
                    <a:pt x="8" y="63"/>
                    <a:pt x="6" y="62"/>
                    <a:pt x="5" y="60"/>
                  </a:cubicBezTo>
                  <a:cubicBezTo>
                    <a:pt x="1" y="56"/>
                    <a:pt x="0" y="50"/>
                    <a:pt x="0" y="45"/>
                  </a:cubicBezTo>
                  <a:cubicBezTo>
                    <a:pt x="0" y="41"/>
                    <a:pt x="5" y="0"/>
                    <a:pt x="5" y="0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6" y="13"/>
                    <a:pt x="45" y="20"/>
                    <a:pt x="44" y="27"/>
                  </a:cubicBezTo>
                  <a:cubicBezTo>
                    <a:pt x="43" y="35"/>
                    <a:pt x="43" y="42"/>
                    <a:pt x="42" y="50"/>
                  </a:cubicBezTo>
                  <a:cubicBezTo>
                    <a:pt x="38" y="61"/>
                    <a:pt x="21" y="68"/>
                    <a:pt x="10" y="63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0" name="path 540"/>
            <p:cNvSpPr/>
            <p:nvPr/>
          </p:nvSpPr>
          <p:spPr>
            <a:xfrm>
              <a:off x="812254" y="333882"/>
              <a:ext cx="4825" cy="9144"/>
            </a:xfrm>
            <a:custGeom>
              <a:avLst/>
              <a:gdLst/>
              <a:ahLst/>
              <a:cxnLst/>
              <a:rect l="0" t="0" r="0" b="0"/>
              <a:pathLst>
                <a:path w="7" h="14">
                  <a:moveTo>
                    <a:pt x="3" y="14"/>
                  </a:moveTo>
                  <a:lnTo>
                    <a:pt x="3" y="14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4" y="14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rgbClr val="FC957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2" name="path 542"/>
            <p:cNvSpPr/>
            <p:nvPr/>
          </p:nvSpPr>
          <p:spPr>
            <a:xfrm>
              <a:off x="810475" y="343026"/>
              <a:ext cx="10033" cy="4572"/>
            </a:xfrm>
            <a:custGeom>
              <a:avLst/>
              <a:gdLst/>
              <a:ahLst/>
              <a:cxnLst/>
              <a:rect l="0" t="0" r="0" b="0"/>
              <a:pathLst>
                <a:path w="15" h="7">
                  <a:moveTo>
                    <a:pt x="0" y="0"/>
                  </a:moveTo>
                  <a:cubicBezTo>
                    <a:pt x="1" y="3"/>
                    <a:pt x="3" y="6"/>
                    <a:pt x="7" y="6"/>
                  </a:cubicBezTo>
                  <a:cubicBezTo>
                    <a:pt x="11" y="7"/>
                    <a:pt x="14" y="5"/>
                    <a:pt x="15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4" name="path 544"/>
            <p:cNvSpPr/>
            <p:nvPr/>
          </p:nvSpPr>
          <p:spPr>
            <a:xfrm>
              <a:off x="804506" y="309625"/>
              <a:ext cx="45085" cy="39116"/>
            </a:xfrm>
            <a:custGeom>
              <a:avLst/>
              <a:gdLst/>
              <a:ahLst/>
              <a:cxnLst/>
              <a:rect l="0" t="0" r="0" b="0"/>
              <a:pathLst>
                <a:path w="71" h="61">
                  <a:moveTo>
                    <a:pt x="49" y="60"/>
                  </a:moveTo>
                  <a:cubicBezTo>
                    <a:pt x="45" y="61"/>
                    <a:pt x="43" y="58"/>
                    <a:pt x="41" y="56"/>
                  </a:cubicBezTo>
                  <a:cubicBezTo>
                    <a:pt x="40" y="53"/>
                    <a:pt x="41" y="49"/>
                    <a:pt x="43" y="46"/>
                  </a:cubicBezTo>
                  <a:cubicBezTo>
                    <a:pt x="43" y="44"/>
                    <a:pt x="44" y="43"/>
                    <a:pt x="44" y="42"/>
                  </a:cubicBezTo>
                  <a:cubicBezTo>
                    <a:pt x="44" y="40"/>
                    <a:pt x="44" y="37"/>
                    <a:pt x="42" y="37"/>
                  </a:cubicBezTo>
                  <a:cubicBezTo>
                    <a:pt x="42" y="36"/>
                    <a:pt x="41" y="36"/>
                    <a:pt x="40" y="36"/>
                  </a:cubicBezTo>
                  <a:cubicBezTo>
                    <a:pt x="38" y="35"/>
                    <a:pt x="38" y="32"/>
                    <a:pt x="38" y="30"/>
                  </a:cubicBezTo>
                  <a:cubicBezTo>
                    <a:pt x="38" y="29"/>
                    <a:pt x="39" y="27"/>
                    <a:pt x="38" y="26"/>
                  </a:cubicBezTo>
                  <a:cubicBezTo>
                    <a:pt x="38" y="22"/>
                    <a:pt x="33" y="19"/>
                    <a:pt x="29" y="19"/>
                  </a:cubicBezTo>
                  <a:cubicBezTo>
                    <a:pt x="26" y="19"/>
                    <a:pt x="22" y="21"/>
                    <a:pt x="18" y="22"/>
                  </a:cubicBezTo>
                  <a:cubicBezTo>
                    <a:pt x="14" y="23"/>
                    <a:pt x="9" y="23"/>
                    <a:pt x="5" y="20"/>
                  </a:cubicBezTo>
                  <a:cubicBezTo>
                    <a:pt x="1" y="17"/>
                    <a:pt x="0" y="12"/>
                    <a:pt x="1" y="8"/>
                  </a:cubicBezTo>
                  <a:cubicBezTo>
                    <a:pt x="4" y="4"/>
                    <a:pt x="9" y="3"/>
                    <a:pt x="14" y="4"/>
                  </a:cubicBezTo>
                  <a:cubicBezTo>
                    <a:pt x="17" y="4"/>
                    <a:pt x="22" y="6"/>
                    <a:pt x="26" y="6"/>
                  </a:cubicBezTo>
                  <a:cubicBezTo>
                    <a:pt x="31" y="6"/>
                    <a:pt x="36" y="4"/>
                    <a:pt x="42" y="2"/>
                  </a:cubicBezTo>
                  <a:cubicBezTo>
                    <a:pt x="46" y="1"/>
                    <a:pt x="52" y="0"/>
                    <a:pt x="57" y="1"/>
                  </a:cubicBezTo>
                  <a:cubicBezTo>
                    <a:pt x="62" y="3"/>
                    <a:pt x="65" y="10"/>
                    <a:pt x="64" y="15"/>
                  </a:cubicBezTo>
                  <a:cubicBezTo>
                    <a:pt x="62" y="20"/>
                    <a:pt x="59" y="24"/>
                    <a:pt x="61" y="27"/>
                  </a:cubicBezTo>
                  <a:cubicBezTo>
                    <a:pt x="62" y="30"/>
                    <a:pt x="65" y="32"/>
                    <a:pt x="67" y="34"/>
                  </a:cubicBezTo>
                  <a:cubicBezTo>
                    <a:pt x="71" y="42"/>
                    <a:pt x="60" y="42"/>
                    <a:pt x="57" y="44"/>
                  </a:cubicBezTo>
                  <a:cubicBezTo>
                    <a:pt x="52" y="48"/>
                    <a:pt x="56" y="58"/>
                    <a:pt x="49" y="60"/>
                  </a:cubicBezTo>
                </a:path>
              </a:pathLst>
            </a:custGeom>
            <a:solidFill>
              <a:srgbClr val="006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6" name="path 546"/>
            <p:cNvSpPr/>
            <p:nvPr/>
          </p:nvSpPr>
          <p:spPr>
            <a:xfrm>
              <a:off x="705446" y="339343"/>
              <a:ext cx="13208" cy="11430"/>
            </a:xfrm>
            <a:custGeom>
              <a:avLst/>
              <a:gdLst/>
              <a:ahLst/>
              <a:cxnLst/>
              <a:rect l="0" t="0" r="0" b="0"/>
              <a:pathLst>
                <a:path w="20" h="18">
                  <a:moveTo>
                    <a:pt x="11" y="18"/>
                  </a:moveTo>
                  <a:cubicBezTo>
                    <a:pt x="14" y="18"/>
                    <a:pt x="17" y="14"/>
                    <a:pt x="18" y="11"/>
                  </a:cubicBezTo>
                  <a:cubicBezTo>
                    <a:pt x="19" y="9"/>
                    <a:pt x="20" y="6"/>
                    <a:pt x="18" y="4"/>
                  </a:cubicBezTo>
                  <a:cubicBezTo>
                    <a:pt x="18" y="3"/>
                    <a:pt x="17" y="3"/>
                    <a:pt x="16" y="2"/>
                  </a:cubicBezTo>
                  <a:cubicBezTo>
                    <a:pt x="11" y="1"/>
                    <a:pt x="1" y="0"/>
                    <a:pt x="1" y="5"/>
                  </a:cubicBezTo>
                  <a:cubicBezTo>
                    <a:pt x="0" y="10"/>
                    <a:pt x="6" y="18"/>
                    <a:pt x="11" y="18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8" name="path 548"/>
            <p:cNvSpPr/>
            <p:nvPr/>
          </p:nvSpPr>
          <p:spPr>
            <a:xfrm>
              <a:off x="159816" y="200532"/>
              <a:ext cx="773341" cy="419608"/>
            </a:xfrm>
            <a:custGeom>
              <a:avLst/>
              <a:gdLst/>
              <a:ahLst/>
              <a:cxnLst/>
              <a:rect l="0" t="0" r="0" b="0"/>
              <a:pathLst>
                <a:path w="1217" h="660">
                  <a:moveTo>
                    <a:pt x="412" y="578"/>
                  </a:moveTo>
                  <a:cubicBezTo>
                    <a:pt x="401" y="577"/>
                    <a:pt x="401" y="577"/>
                    <a:pt x="401" y="577"/>
                  </a:cubicBezTo>
                  <a:cubicBezTo>
                    <a:pt x="399" y="577"/>
                    <a:pt x="397" y="575"/>
                    <a:pt x="397" y="573"/>
                  </a:cubicBezTo>
                  <a:cubicBezTo>
                    <a:pt x="399" y="561"/>
                    <a:pt x="399" y="561"/>
                    <a:pt x="399" y="561"/>
                  </a:cubicBezTo>
                  <a:cubicBezTo>
                    <a:pt x="406" y="562"/>
                    <a:pt x="406" y="562"/>
                    <a:pt x="406" y="562"/>
                  </a:cubicBezTo>
                  <a:cubicBezTo>
                    <a:pt x="405" y="571"/>
                    <a:pt x="405" y="571"/>
                    <a:pt x="405" y="571"/>
                  </a:cubicBezTo>
                  <a:cubicBezTo>
                    <a:pt x="413" y="572"/>
                    <a:pt x="413" y="572"/>
                    <a:pt x="413" y="572"/>
                  </a:cubicBezTo>
                  <a:lnTo>
                    <a:pt x="412" y="578"/>
                  </a:lnTo>
                  <a:close/>
                </a:path>
                <a:path w="1217" h="660">
                  <a:moveTo>
                    <a:pt x="408" y="539"/>
                  </a:moveTo>
                  <a:moveTo>
                    <a:pt x="408" y="539"/>
                  </a:moveTo>
                  <a:lnTo>
                    <a:pt x="401" y="538"/>
                  </a:lnTo>
                  <a:lnTo>
                    <a:pt x="403" y="515"/>
                  </a:lnTo>
                  <a:lnTo>
                    <a:pt x="410" y="516"/>
                  </a:lnTo>
                  <a:lnTo>
                    <a:pt x="408" y="539"/>
                  </a:lnTo>
                  <a:close/>
                  <a:moveTo>
                    <a:pt x="412" y="492"/>
                  </a:moveTo>
                  <a:moveTo>
                    <a:pt x="412" y="492"/>
                  </a:moveTo>
                  <a:lnTo>
                    <a:pt x="406" y="491"/>
                  </a:lnTo>
                  <a:lnTo>
                    <a:pt x="408" y="469"/>
                  </a:lnTo>
                  <a:lnTo>
                    <a:pt x="415" y="469"/>
                  </a:lnTo>
                  <a:lnTo>
                    <a:pt x="412" y="492"/>
                  </a:lnTo>
                  <a:close/>
                  <a:moveTo>
                    <a:pt x="417" y="446"/>
                  </a:moveTo>
                  <a:moveTo>
                    <a:pt x="417" y="446"/>
                  </a:moveTo>
                  <a:lnTo>
                    <a:pt x="410" y="446"/>
                  </a:lnTo>
                  <a:lnTo>
                    <a:pt x="412" y="423"/>
                  </a:lnTo>
                  <a:lnTo>
                    <a:pt x="420" y="423"/>
                  </a:lnTo>
                  <a:lnTo>
                    <a:pt x="417" y="446"/>
                  </a:lnTo>
                  <a:close/>
                  <a:moveTo>
                    <a:pt x="422" y="399"/>
                  </a:moveTo>
                  <a:moveTo>
                    <a:pt x="422" y="399"/>
                  </a:moveTo>
                  <a:lnTo>
                    <a:pt x="414" y="399"/>
                  </a:lnTo>
                  <a:lnTo>
                    <a:pt x="417" y="376"/>
                  </a:lnTo>
                  <a:lnTo>
                    <a:pt x="423" y="376"/>
                  </a:lnTo>
                  <a:lnTo>
                    <a:pt x="422" y="399"/>
                  </a:lnTo>
                  <a:close/>
                  <a:moveTo>
                    <a:pt x="426" y="353"/>
                  </a:moveTo>
                  <a:moveTo>
                    <a:pt x="426" y="353"/>
                  </a:moveTo>
                  <a:lnTo>
                    <a:pt x="419" y="353"/>
                  </a:lnTo>
                  <a:lnTo>
                    <a:pt x="422" y="329"/>
                  </a:lnTo>
                  <a:lnTo>
                    <a:pt x="428" y="329"/>
                  </a:lnTo>
                  <a:lnTo>
                    <a:pt x="426" y="353"/>
                  </a:lnTo>
                  <a:close/>
                  <a:moveTo>
                    <a:pt x="431" y="306"/>
                  </a:moveTo>
                  <a:moveTo>
                    <a:pt x="431" y="306"/>
                  </a:moveTo>
                  <a:lnTo>
                    <a:pt x="423" y="306"/>
                  </a:lnTo>
                  <a:lnTo>
                    <a:pt x="426" y="282"/>
                  </a:lnTo>
                  <a:lnTo>
                    <a:pt x="433" y="282"/>
                  </a:lnTo>
                  <a:lnTo>
                    <a:pt x="431" y="306"/>
                  </a:lnTo>
                  <a:close/>
                  <a:moveTo>
                    <a:pt x="435" y="259"/>
                  </a:moveTo>
                  <a:moveTo>
                    <a:pt x="435" y="259"/>
                  </a:moveTo>
                  <a:lnTo>
                    <a:pt x="428" y="259"/>
                  </a:lnTo>
                  <a:lnTo>
                    <a:pt x="430" y="236"/>
                  </a:lnTo>
                  <a:lnTo>
                    <a:pt x="438" y="236"/>
                  </a:lnTo>
                  <a:lnTo>
                    <a:pt x="435" y="259"/>
                  </a:lnTo>
                  <a:close/>
                  <a:moveTo>
                    <a:pt x="440" y="213"/>
                  </a:moveTo>
                  <a:moveTo>
                    <a:pt x="440" y="213"/>
                  </a:moveTo>
                  <a:lnTo>
                    <a:pt x="433" y="213"/>
                  </a:lnTo>
                  <a:lnTo>
                    <a:pt x="435" y="189"/>
                  </a:lnTo>
                  <a:lnTo>
                    <a:pt x="442" y="189"/>
                  </a:lnTo>
                  <a:lnTo>
                    <a:pt x="440" y="213"/>
                  </a:lnTo>
                  <a:close/>
                  <a:moveTo>
                    <a:pt x="444" y="166"/>
                  </a:moveTo>
                  <a:moveTo>
                    <a:pt x="444" y="166"/>
                  </a:moveTo>
                  <a:lnTo>
                    <a:pt x="437" y="166"/>
                  </a:lnTo>
                  <a:lnTo>
                    <a:pt x="440" y="143"/>
                  </a:lnTo>
                  <a:lnTo>
                    <a:pt x="446" y="143"/>
                  </a:lnTo>
                  <a:lnTo>
                    <a:pt x="444" y="166"/>
                  </a:lnTo>
                  <a:close/>
                  <a:moveTo>
                    <a:pt x="449" y="120"/>
                  </a:moveTo>
                  <a:moveTo>
                    <a:pt x="449" y="120"/>
                  </a:moveTo>
                  <a:lnTo>
                    <a:pt x="441" y="119"/>
                  </a:lnTo>
                  <a:lnTo>
                    <a:pt x="444" y="96"/>
                  </a:lnTo>
                  <a:lnTo>
                    <a:pt x="451" y="97"/>
                  </a:lnTo>
                  <a:lnTo>
                    <a:pt x="449" y="120"/>
                  </a:lnTo>
                  <a:close/>
                  <a:moveTo>
                    <a:pt x="453" y="73"/>
                  </a:moveTo>
                  <a:moveTo>
                    <a:pt x="453" y="73"/>
                  </a:moveTo>
                  <a:lnTo>
                    <a:pt x="446" y="73"/>
                  </a:lnTo>
                  <a:lnTo>
                    <a:pt x="448" y="49"/>
                  </a:lnTo>
                  <a:lnTo>
                    <a:pt x="455" y="50"/>
                  </a:lnTo>
                  <a:lnTo>
                    <a:pt x="453" y="73"/>
                  </a:lnTo>
                  <a:close/>
                </a:path>
                <a:path w="1217" h="660">
                  <a:moveTo>
                    <a:pt x="457" y="27"/>
                  </a:moveTo>
                  <a:cubicBezTo>
                    <a:pt x="451" y="26"/>
                    <a:pt x="451" y="26"/>
                    <a:pt x="451" y="26"/>
                  </a:cubicBezTo>
                  <a:cubicBezTo>
                    <a:pt x="452" y="14"/>
                    <a:pt x="452" y="14"/>
                    <a:pt x="452" y="14"/>
                  </a:cubicBezTo>
                  <a:cubicBezTo>
                    <a:pt x="452" y="12"/>
                    <a:pt x="454" y="11"/>
                    <a:pt x="455" y="11"/>
                  </a:cubicBezTo>
                  <a:cubicBezTo>
                    <a:pt x="467" y="12"/>
                    <a:pt x="467" y="12"/>
                    <a:pt x="467" y="12"/>
                  </a:cubicBezTo>
                  <a:cubicBezTo>
                    <a:pt x="466" y="20"/>
                    <a:pt x="466" y="20"/>
                    <a:pt x="466" y="20"/>
                  </a:cubicBezTo>
                  <a:cubicBezTo>
                    <a:pt x="458" y="18"/>
                    <a:pt x="458" y="18"/>
                    <a:pt x="458" y="18"/>
                  </a:cubicBezTo>
                  <a:lnTo>
                    <a:pt x="457" y="27"/>
                  </a:lnTo>
                  <a:close/>
                </a:path>
                <a:path w="1217" h="660">
                  <a:moveTo>
                    <a:pt x="1168" y="86"/>
                  </a:moveTo>
                  <a:moveTo>
                    <a:pt x="1168" y="86"/>
                  </a:moveTo>
                  <a:lnTo>
                    <a:pt x="1145" y="85"/>
                  </a:lnTo>
                  <a:lnTo>
                    <a:pt x="1145" y="77"/>
                  </a:lnTo>
                  <a:lnTo>
                    <a:pt x="1168" y="79"/>
                  </a:lnTo>
                  <a:lnTo>
                    <a:pt x="1168" y="86"/>
                  </a:lnTo>
                  <a:close/>
                  <a:moveTo>
                    <a:pt x="1120" y="82"/>
                  </a:moveTo>
                  <a:moveTo>
                    <a:pt x="1120" y="82"/>
                  </a:moveTo>
                  <a:lnTo>
                    <a:pt x="1097" y="80"/>
                  </a:lnTo>
                  <a:lnTo>
                    <a:pt x="1098" y="73"/>
                  </a:lnTo>
                  <a:lnTo>
                    <a:pt x="1121" y="76"/>
                  </a:lnTo>
                  <a:lnTo>
                    <a:pt x="1120" y="82"/>
                  </a:lnTo>
                  <a:close/>
                  <a:moveTo>
                    <a:pt x="1074" y="77"/>
                  </a:moveTo>
                  <a:moveTo>
                    <a:pt x="1074" y="77"/>
                  </a:moveTo>
                  <a:lnTo>
                    <a:pt x="1050" y="76"/>
                  </a:lnTo>
                  <a:lnTo>
                    <a:pt x="1051" y="68"/>
                  </a:lnTo>
                  <a:lnTo>
                    <a:pt x="1075" y="71"/>
                  </a:lnTo>
                  <a:lnTo>
                    <a:pt x="1074" y="77"/>
                  </a:lnTo>
                  <a:close/>
                  <a:moveTo>
                    <a:pt x="1027" y="73"/>
                  </a:moveTo>
                  <a:moveTo>
                    <a:pt x="1027" y="73"/>
                  </a:moveTo>
                  <a:lnTo>
                    <a:pt x="1004" y="71"/>
                  </a:lnTo>
                  <a:lnTo>
                    <a:pt x="1004" y="64"/>
                  </a:lnTo>
                  <a:lnTo>
                    <a:pt x="1028" y="66"/>
                  </a:lnTo>
                  <a:lnTo>
                    <a:pt x="1027" y="73"/>
                  </a:lnTo>
                  <a:close/>
                  <a:moveTo>
                    <a:pt x="980" y="69"/>
                  </a:moveTo>
                  <a:moveTo>
                    <a:pt x="980" y="69"/>
                  </a:moveTo>
                  <a:lnTo>
                    <a:pt x="957" y="66"/>
                  </a:lnTo>
                  <a:lnTo>
                    <a:pt x="958" y="59"/>
                  </a:lnTo>
                  <a:lnTo>
                    <a:pt x="981" y="61"/>
                  </a:lnTo>
                  <a:lnTo>
                    <a:pt x="980" y="69"/>
                  </a:lnTo>
                  <a:close/>
                  <a:moveTo>
                    <a:pt x="933" y="64"/>
                  </a:moveTo>
                  <a:moveTo>
                    <a:pt x="933" y="64"/>
                  </a:moveTo>
                  <a:lnTo>
                    <a:pt x="910" y="61"/>
                  </a:lnTo>
                  <a:lnTo>
                    <a:pt x="911" y="55"/>
                  </a:lnTo>
                  <a:lnTo>
                    <a:pt x="935" y="57"/>
                  </a:lnTo>
                  <a:lnTo>
                    <a:pt x="933" y="64"/>
                  </a:lnTo>
                  <a:close/>
                  <a:moveTo>
                    <a:pt x="887" y="59"/>
                  </a:moveTo>
                  <a:moveTo>
                    <a:pt x="887" y="59"/>
                  </a:moveTo>
                  <a:lnTo>
                    <a:pt x="864" y="58"/>
                  </a:lnTo>
                  <a:lnTo>
                    <a:pt x="865" y="50"/>
                  </a:lnTo>
                  <a:lnTo>
                    <a:pt x="888" y="53"/>
                  </a:lnTo>
                  <a:lnTo>
                    <a:pt x="887" y="59"/>
                  </a:lnTo>
                  <a:close/>
                  <a:moveTo>
                    <a:pt x="840" y="55"/>
                  </a:moveTo>
                  <a:moveTo>
                    <a:pt x="840" y="55"/>
                  </a:moveTo>
                  <a:lnTo>
                    <a:pt x="817" y="53"/>
                  </a:lnTo>
                  <a:lnTo>
                    <a:pt x="818" y="46"/>
                  </a:lnTo>
                  <a:lnTo>
                    <a:pt x="841" y="48"/>
                  </a:lnTo>
                  <a:lnTo>
                    <a:pt x="840" y="55"/>
                  </a:lnTo>
                  <a:close/>
                  <a:moveTo>
                    <a:pt x="794" y="50"/>
                  </a:moveTo>
                  <a:moveTo>
                    <a:pt x="794" y="50"/>
                  </a:moveTo>
                  <a:lnTo>
                    <a:pt x="770" y="48"/>
                  </a:lnTo>
                  <a:lnTo>
                    <a:pt x="771" y="42"/>
                  </a:lnTo>
                  <a:lnTo>
                    <a:pt x="795" y="44"/>
                  </a:lnTo>
                  <a:lnTo>
                    <a:pt x="794" y="50"/>
                  </a:lnTo>
                  <a:close/>
                  <a:moveTo>
                    <a:pt x="747" y="46"/>
                  </a:moveTo>
                  <a:moveTo>
                    <a:pt x="747" y="46"/>
                  </a:moveTo>
                  <a:lnTo>
                    <a:pt x="724" y="44"/>
                  </a:lnTo>
                  <a:lnTo>
                    <a:pt x="724" y="37"/>
                  </a:lnTo>
                  <a:lnTo>
                    <a:pt x="748" y="39"/>
                  </a:lnTo>
                  <a:lnTo>
                    <a:pt x="747" y="46"/>
                  </a:lnTo>
                  <a:close/>
                  <a:moveTo>
                    <a:pt x="700" y="42"/>
                  </a:moveTo>
                  <a:moveTo>
                    <a:pt x="700" y="42"/>
                  </a:moveTo>
                  <a:lnTo>
                    <a:pt x="677" y="39"/>
                  </a:lnTo>
                  <a:lnTo>
                    <a:pt x="678" y="33"/>
                  </a:lnTo>
                  <a:lnTo>
                    <a:pt x="701" y="34"/>
                  </a:lnTo>
                  <a:lnTo>
                    <a:pt x="700" y="42"/>
                  </a:lnTo>
                  <a:close/>
                  <a:moveTo>
                    <a:pt x="653" y="37"/>
                  </a:moveTo>
                  <a:moveTo>
                    <a:pt x="653" y="37"/>
                  </a:moveTo>
                  <a:lnTo>
                    <a:pt x="630" y="35"/>
                  </a:lnTo>
                  <a:lnTo>
                    <a:pt x="631" y="28"/>
                  </a:lnTo>
                  <a:lnTo>
                    <a:pt x="654" y="31"/>
                  </a:lnTo>
                  <a:lnTo>
                    <a:pt x="653" y="37"/>
                  </a:lnTo>
                  <a:close/>
                  <a:moveTo>
                    <a:pt x="607" y="33"/>
                  </a:moveTo>
                  <a:moveTo>
                    <a:pt x="607" y="33"/>
                  </a:moveTo>
                  <a:lnTo>
                    <a:pt x="583" y="31"/>
                  </a:lnTo>
                  <a:lnTo>
                    <a:pt x="584" y="23"/>
                  </a:lnTo>
                  <a:lnTo>
                    <a:pt x="608" y="26"/>
                  </a:lnTo>
                  <a:lnTo>
                    <a:pt x="607" y="33"/>
                  </a:lnTo>
                  <a:close/>
                  <a:moveTo>
                    <a:pt x="560" y="28"/>
                  </a:moveTo>
                  <a:moveTo>
                    <a:pt x="560" y="28"/>
                  </a:moveTo>
                  <a:lnTo>
                    <a:pt x="537" y="26"/>
                  </a:lnTo>
                  <a:lnTo>
                    <a:pt x="538" y="18"/>
                  </a:lnTo>
                  <a:lnTo>
                    <a:pt x="561" y="21"/>
                  </a:lnTo>
                  <a:lnTo>
                    <a:pt x="560" y="28"/>
                  </a:lnTo>
                  <a:close/>
                  <a:moveTo>
                    <a:pt x="513" y="24"/>
                  </a:moveTo>
                  <a:moveTo>
                    <a:pt x="513" y="24"/>
                  </a:moveTo>
                  <a:lnTo>
                    <a:pt x="490" y="21"/>
                  </a:lnTo>
                  <a:lnTo>
                    <a:pt x="491" y="15"/>
                  </a:lnTo>
                  <a:lnTo>
                    <a:pt x="514" y="17"/>
                  </a:lnTo>
                  <a:lnTo>
                    <a:pt x="513" y="24"/>
                  </a:lnTo>
                  <a:close/>
                </a:path>
                <a:path w="1217" h="660">
                  <a:moveTo>
                    <a:pt x="1205" y="98"/>
                  </a:moveTo>
                  <a:cubicBezTo>
                    <a:pt x="1198" y="98"/>
                    <a:pt x="1198" y="98"/>
                    <a:pt x="1198" y="98"/>
                  </a:cubicBezTo>
                  <a:cubicBezTo>
                    <a:pt x="1199" y="89"/>
                    <a:pt x="1199" y="89"/>
                    <a:pt x="1199" y="89"/>
                  </a:cubicBezTo>
                  <a:cubicBezTo>
                    <a:pt x="1191" y="88"/>
                    <a:pt x="1191" y="88"/>
                    <a:pt x="1191" y="88"/>
                  </a:cubicBezTo>
                  <a:cubicBezTo>
                    <a:pt x="1191" y="82"/>
                    <a:pt x="1191" y="82"/>
                    <a:pt x="1191" y="82"/>
                  </a:cubicBezTo>
                  <a:cubicBezTo>
                    <a:pt x="1203" y="83"/>
                    <a:pt x="1203" y="83"/>
                    <a:pt x="1203" y="83"/>
                  </a:cubicBezTo>
                  <a:cubicBezTo>
                    <a:pt x="1204" y="83"/>
                    <a:pt x="1205" y="84"/>
                    <a:pt x="1205" y="84"/>
                  </a:cubicBezTo>
                  <a:cubicBezTo>
                    <a:pt x="1206" y="85"/>
                    <a:pt x="1206" y="86"/>
                    <a:pt x="1206" y="87"/>
                  </a:cubicBezTo>
                  <a:lnTo>
                    <a:pt x="1205" y="98"/>
                  </a:lnTo>
                  <a:close/>
                </a:path>
                <a:path w="1217" h="660">
                  <a:moveTo>
                    <a:pt x="1156" y="611"/>
                  </a:moveTo>
                  <a:moveTo>
                    <a:pt x="1156" y="611"/>
                  </a:moveTo>
                  <a:lnTo>
                    <a:pt x="1150" y="610"/>
                  </a:lnTo>
                  <a:lnTo>
                    <a:pt x="1151" y="587"/>
                  </a:lnTo>
                  <a:lnTo>
                    <a:pt x="1158" y="588"/>
                  </a:lnTo>
                  <a:lnTo>
                    <a:pt x="1156" y="611"/>
                  </a:lnTo>
                  <a:close/>
                  <a:moveTo>
                    <a:pt x="1161" y="564"/>
                  </a:moveTo>
                  <a:moveTo>
                    <a:pt x="1161" y="564"/>
                  </a:moveTo>
                  <a:lnTo>
                    <a:pt x="1153" y="564"/>
                  </a:lnTo>
                  <a:lnTo>
                    <a:pt x="1156" y="541"/>
                  </a:lnTo>
                  <a:lnTo>
                    <a:pt x="1163" y="541"/>
                  </a:lnTo>
                  <a:lnTo>
                    <a:pt x="1161" y="564"/>
                  </a:lnTo>
                  <a:close/>
                  <a:moveTo>
                    <a:pt x="1165" y="517"/>
                  </a:moveTo>
                  <a:moveTo>
                    <a:pt x="1165" y="517"/>
                  </a:moveTo>
                  <a:lnTo>
                    <a:pt x="1158" y="517"/>
                  </a:lnTo>
                  <a:lnTo>
                    <a:pt x="1161" y="494"/>
                  </a:lnTo>
                  <a:lnTo>
                    <a:pt x="1167" y="494"/>
                  </a:lnTo>
                  <a:lnTo>
                    <a:pt x="1165" y="517"/>
                  </a:lnTo>
                  <a:close/>
                  <a:moveTo>
                    <a:pt x="1169" y="471"/>
                  </a:moveTo>
                  <a:moveTo>
                    <a:pt x="1169" y="471"/>
                  </a:moveTo>
                  <a:lnTo>
                    <a:pt x="1163" y="471"/>
                  </a:lnTo>
                  <a:lnTo>
                    <a:pt x="1164" y="448"/>
                  </a:lnTo>
                  <a:lnTo>
                    <a:pt x="1172" y="448"/>
                  </a:lnTo>
                  <a:lnTo>
                    <a:pt x="1169" y="471"/>
                  </a:lnTo>
                  <a:close/>
                  <a:moveTo>
                    <a:pt x="1174" y="424"/>
                  </a:moveTo>
                  <a:moveTo>
                    <a:pt x="1174" y="424"/>
                  </a:moveTo>
                  <a:lnTo>
                    <a:pt x="1167" y="424"/>
                  </a:lnTo>
                  <a:lnTo>
                    <a:pt x="1169" y="401"/>
                  </a:lnTo>
                  <a:lnTo>
                    <a:pt x="1177" y="401"/>
                  </a:lnTo>
                  <a:lnTo>
                    <a:pt x="1174" y="424"/>
                  </a:lnTo>
                  <a:close/>
                  <a:moveTo>
                    <a:pt x="1178" y="378"/>
                  </a:moveTo>
                  <a:moveTo>
                    <a:pt x="1178" y="378"/>
                  </a:moveTo>
                  <a:lnTo>
                    <a:pt x="1172" y="378"/>
                  </a:lnTo>
                  <a:lnTo>
                    <a:pt x="1174" y="354"/>
                  </a:lnTo>
                  <a:lnTo>
                    <a:pt x="1180" y="354"/>
                  </a:lnTo>
                  <a:lnTo>
                    <a:pt x="1178" y="378"/>
                  </a:lnTo>
                  <a:close/>
                  <a:moveTo>
                    <a:pt x="1183" y="331"/>
                  </a:moveTo>
                  <a:moveTo>
                    <a:pt x="1183" y="331"/>
                  </a:moveTo>
                  <a:lnTo>
                    <a:pt x="1176" y="331"/>
                  </a:lnTo>
                  <a:lnTo>
                    <a:pt x="1178" y="308"/>
                  </a:lnTo>
                  <a:lnTo>
                    <a:pt x="1185" y="308"/>
                  </a:lnTo>
                  <a:lnTo>
                    <a:pt x="1183" y="331"/>
                  </a:lnTo>
                  <a:close/>
                  <a:moveTo>
                    <a:pt x="1188" y="284"/>
                  </a:moveTo>
                  <a:moveTo>
                    <a:pt x="1188" y="284"/>
                  </a:moveTo>
                  <a:lnTo>
                    <a:pt x="1180" y="284"/>
                  </a:lnTo>
                  <a:lnTo>
                    <a:pt x="1183" y="261"/>
                  </a:lnTo>
                  <a:lnTo>
                    <a:pt x="1190" y="261"/>
                  </a:lnTo>
                  <a:lnTo>
                    <a:pt x="1188" y="284"/>
                  </a:lnTo>
                  <a:close/>
                  <a:moveTo>
                    <a:pt x="1191" y="238"/>
                  </a:moveTo>
                  <a:moveTo>
                    <a:pt x="1191" y="238"/>
                  </a:moveTo>
                  <a:lnTo>
                    <a:pt x="1185" y="238"/>
                  </a:lnTo>
                  <a:lnTo>
                    <a:pt x="1187" y="215"/>
                  </a:lnTo>
                  <a:lnTo>
                    <a:pt x="1194" y="215"/>
                  </a:lnTo>
                  <a:lnTo>
                    <a:pt x="1191" y="238"/>
                  </a:lnTo>
                  <a:close/>
                  <a:moveTo>
                    <a:pt x="1196" y="192"/>
                  </a:moveTo>
                  <a:moveTo>
                    <a:pt x="1196" y="192"/>
                  </a:moveTo>
                  <a:lnTo>
                    <a:pt x="1190" y="191"/>
                  </a:lnTo>
                  <a:lnTo>
                    <a:pt x="1191" y="168"/>
                  </a:lnTo>
                  <a:lnTo>
                    <a:pt x="1199" y="168"/>
                  </a:lnTo>
                  <a:lnTo>
                    <a:pt x="1196" y="192"/>
                  </a:lnTo>
                  <a:close/>
                  <a:moveTo>
                    <a:pt x="1201" y="145"/>
                  </a:moveTo>
                  <a:moveTo>
                    <a:pt x="1201" y="145"/>
                  </a:moveTo>
                  <a:lnTo>
                    <a:pt x="1194" y="144"/>
                  </a:lnTo>
                  <a:lnTo>
                    <a:pt x="1196" y="121"/>
                  </a:lnTo>
                  <a:lnTo>
                    <a:pt x="1203" y="122"/>
                  </a:lnTo>
                  <a:lnTo>
                    <a:pt x="1201" y="145"/>
                  </a:lnTo>
                  <a:close/>
                </a:path>
                <a:path w="1217" h="660">
                  <a:moveTo>
                    <a:pt x="1150" y="649"/>
                  </a:moveTo>
                  <a:cubicBezTo>
                    <a:pt x="1149" y="649"/>
                    <a:pt x="1149" y="649"/>
                    <a:pt x="1149" y="649"/>
                  </a:cubicBezTo>
                  <a:cubicBezTo>
                    <a:pt x="1137" y="648"/>
                    <a:pt x="1137" y="648"/>
                    <a:pt x="1137" y="648"/>
                  </a:cubicBezTo>
                  <a:cubicBezTo>
                    <a:pt x="1138" y="641"/>
                    <a:pt x="1138" y="641"/>
                    <a:pt x="1138" y="641"/>
                  </a:cubicBezTo>
                  <a:cubicBezTo>
                    <a:pt x="1146" y="642"/>
                    <a:pt x="1146" y="642"/>
                    <a:pt x="1146" y="642"/>
                  </a:cubicBezTo>
                  <a:cubicBezTo>
                    <a:pt x="1147" y="633"/>
                    <a:pt x="1147" y="633"/>
                    <a:pt x="1147" y="633"/>
                  </a:cubicBezTo>
                  <a:cubicBezTo>
                    <a:pt x="1154" y="634"/>
                    <a:pt x="1154" y="634"/>
                    <a:pt x="1154" y="634"/>
                  </a:cubicBezTo>
                  <a:cubicBezTo>
                    <a:pt x="1152" y="646"/>
                    <a:pt x="1152" y="646"/>
                    <a:pt x="1152" y="646"/>
                  </a:cubicBezTo>
                  <a:cubicBezTo>
                    <a:pt x="1152" y="648"/>
                    <a:pt x="1151" y="649"/>
                    <a:pt x="1150" y="649"/>
                  </a:cubicBezTo>
                </a:path>
                <a:path w="1217" h="660">
                  <a:moveTo>
                    <a:pt x="1114" y="646"/>
                  </a:moveTo>
                  <a:moveTo>
                    <a:pt x="1114" y="646"/>
                  </a:moveTo>
                  <a:lnTo>
                    <a:pt x="1091" y="643"/>
                  </a:lnTo>
                  <a:lnTo>
                    <a:pt x="1092" y="637"/>
                  </a:lnTo>
                  <a:lnTo>
                    <a:pt x="1115" y="639"/>
                  </a:lnTo>
                  <a:lnTo>
                    <a:pt x="1114" y="646"/>
                  </a:lnTo>
                  <a:close/>
                  <a:moveTo>
                    <a:pt x="1067" y="641"/>
                  </a:moveTo>
                  <a:moveTo>
                    <a:pt x="1067" y="641"/>
                  </a:moveTo>
                  <a:lnTo>
                    <a:pt x="1044" y="639"/>
                  </a:lnTo>
                  <a:lnTo>
                    <a:pt x="1045" y="632"/>
                  </a:lnTo>
                  <a:lnTo>
                    <a:pt x="1068" y="634"/>
                  </a:lnTo>
                  <a:lnTo>
                    <a:pt x="1067" y="641"/>
                  </a:lnTo>
                  <a:close/>
                  <a:moveTo>
                    <a:pt x="1021" y="637"/>
                  </a:moveTo>
                  <a:moveTo>
                    <a:pt x="1021" y="637"/>
                  </a:moveTo>
                  <a:lnTo>
                    <a:pt x="997" y="634"/>
                  </a:lnTo>
                  <a:lnTo>
                    <a:pt x="997" y="628"/>
                  </a:lnTo>
                  <a:lnTo>
                    <a:pt x="1021" y="629"/>
                  </a:lnTo>
                  <a:lnTo>
                    <a:pt x="1021" y="637"/>
                  </a:lnTo>
                  <a:close/>
                  <a:moveTo>
                    <a:pt x="974" y="632"/>
                  </a:moveTo>
                  <a:moveTo>
                    <a:pt x="974" y="632"/>
                  </a:moveTo>
                  <a:lnTo>
                    <a:pt x="951" y="630"/>
                  </a:lnTo>
                  <a:lnTo>
                    <a:pt x="951" y="623"/>
                  </a:lnTo>
                  <a:lnTo>
                    <a:pt x="974" y="625"/>
                  </a:lnTo>
                  <a:lnTo>
                    <a:pt x="974" y="632"/>
                  </a:lnTo>
                  <a:close/>
                  <a:moveTo>
                    <a:pt x="927" y="628"/>
                  </a:moveTo>
                  <a:moveTo>
                    <a:pt x="927" y="628"/>
                  </a:moveTo>
                  <a:lnTo>
                    <a:pt x="904" y="626"/>
                  </a:lnTo>
                  <a:lnTo>
                    <a:pt x="904" y="618"/>
                  </a:lnTo>
                  <a:lnTo>
                    <a:pt x="927" y="621"/>
                  </a:lnTo>
                  <a:lnTo>
                    <a:pt x="927" y="628"/>
                  </a:lnTo>
                  <a:close/>
                  <a:moveTo>
                    <a:pt x="880" y="623"/>
                  </a:moveTo>
                  <a:moveTo>
                    <a:pt x="880" y="623"/>
                  </a:moveTo>
                  <a:lnTo>
                    <a:pt x="857" y="621"/>
                  </a:lnTo>
                  <a:lnTo>
                    <a:pt x="857" y="614"/>
                  </a:lnTo>
                  <a:lnTo>
                    <a:pt x="880" y="616"/>
                  </a:lnTo>
                  <a:lnTo>
                    <a:pt x="880" y="623"/>
                  </a:lnTo>
                  <a:close/>
                  <a:moveTo>
                    <a:pt x="834" y="618"/>
                  </a:moveTo>
                  <a:moveTo>
                    <a:pt x="834" y="618"/>
                  </a:moveTo>
                  <a:lnTo>
                    <a:pt x="810" y="616"/>
                  </a:lnTo>
                  <a:lnTo>
                    <a:pt x="810" y="610"/>
                  </a:lnTo>
                  <a:lnTo>
                    <a:pt x="834" y="612"/>
                  </a:lnTo>
                  <a:lnTo>
                    <a:pt x="834" y="618"/>
                  </a:lnTo>
                  <a:close/>
                  <a:moveTo>
                    <a:pt x="787" y="615"/>
                  </a:moveTo>
                  <a:moveTo>
                    <a:pt x="787" y="615"/>
                  </a:moveTo>
                  <a:lnTo>
                    <a:pt x="764" y="612"/>
                  </a:lnTo>
                  <a:lnTo>
                    <a:pt x="764" y="605"/>
                  </a:lnTo>
                  <a:lnTo>
                    <a:pt x="787" y="607"/>
                  </a:lnTo>
                  <a:lnTo>
                    <a:pt x="787" y="615"/>
                  </a:lnTo>
                  <a:close/>
                  <a:moveTo>
                    <a:pt x="740" y="610"/>
                  </a:moveTo>
                  <a:moveTo>
                    <a:pt x="740" y="610"/>
                  </a:moveTo>
                  <a:lnTo>
                    <a:pt x="717" y="607"/>
                  </a:lnTo>
                  <a:lnTo>
                    <a:pt x="717" y="601"/>
                  </a:lnTo>
                  <a:lnTo>
                    <a:pt x="740" y="602"/>
                  </a:lnTo>
                  <a:lnTo>
                    <a:pt x="740" y="610"/>
                  </a:lnTo>
                  <a:close/>
                  <a:moveTo>
                    <a:pt x="693" y="605"/>
                  </a:moveTo>
                  <a:moveTo>
                    <a:pt x="693" y="605"/>
                  </a:moveTo>
                  <a:lnTo>
                    <a:pt x="669" y="603"/>
                  </a:lnTo>
                  <a:lnTo>
                    <a:pt x="670" y="596"/>
                  </a:lnTo>
                  <a:lnTo>
                    <a:pt x="693" y="599"/>
                  </a:lnTo>
                  <a:lnTo>
                    <a:pt x="693" y="605"/>
                  </a:lnTo>
                  <a:close/>
                  <a:moveTo>
                    <a:pt x="646" y="601"/>
                  </a:moveTo>
                  <a:moveTo>
                    <a:pt x="646" y="601"/>
                  </a:moveTo>
                  <a:lnTo>
                    <a:pt x="622" y="599"/>
                  </a:lnTo>
                  <a:lnTo>
                    <a:pt x="623" y="591"/>
                  </a:lnTo>
                  <a:lnTo>
                    <a:pt x="647" y="594"/>
                  </a:lnTo>
                  <a:lnTo>
                    <a:pt x="646" y="601"/>
                  </a:lnTo>
                  <a:close/>
                  <a:moveTo>
                    <a:pt x="599" y="596"/>
                  </a:moveTo>
                  <a:moveTo>
                    <a:pt x="599" y="596"/>
                  </a:moveTo>
                  <a:lnTo>
                    <a:pt x="576" y="594"/>
                  </a:lnTo>
                  <a:lnTo>
                    <a:pt x="577" y="588"/>
                  </a:lnTo>
                  <a:lnTo>
                    <a:pt x="600" y="589"/>
                  </a:lnTo>
                  <a:lnTo>
                    <a:pt x="599" y="596"/>
                  </a:lnTo>
                  <a:close/>
                  <a:moveTo>
                    <a:pt x="552" y="592"/>
                  </a:moveTo>
                  <a:moveTo>
                    <a:pt x="552" y="592"/>
                  </a:moveTo>
                  <a:lnTo>
                    <a:pt x="529" y="589"/>
                  </a:lnTo>
                  <a:lnTo>
                    <a:pt x="530" y="583"/>
                  </a:lnTo>
                  <a:lnTo>
                    <a:pt x="553" y="585"/>
                  </a:lnTo>
                  <a:lnTo>
                    <a:pt x="552" y="592"/>
                  </a:lnTo>
                  <a:close/>
                  <a:moveTo>
                    <a:pt x="506" y="588"/>
                  </a:moveTo>
                  <a:moveTo>
                    <a:pt x="506" y="588"/>
                  </a:moveTo>
                  <a:lnTo>
                    <a:pt x="482" y="585"/>
                  </a:lnTo>
                  <a:lnTo>
                    <a:pt x="483" y="578"/>
                  </a:lnTo>
                  <a:lnTo>
                    <a:pt x="506" y="580"/>
                  </a:lnTo>
                  <a:lnTo>
                    <a:pt x="506" y="588"/>
                  </a:lnTo>
                  <a:close/>
                  <a:moveTo>
                    <a:pt x="459" y="583"/>
                  </a:moveTo>
                  <a:moveTo>
                    <a:pt x="459" y="583"/>
                  </a:moveTo>
                  <a:lnTo>
                    <a:pt x="435" y="581"/>
                  </a:lnTo>
                  <a:lnTo>
                    <a:pt x="437" y="574"/>
                  </a:lnTo>
                  <a:lnTo>
                    <a:pt x="460" y="576"/>
                  </a:lnTo>
                  <a:lnTo>
                    <a:pt x="459" y="583"/>
                  </a:lnTo>
                  <a:close/>
                </a:path>
                <a:path w="1217" h="660">
                  <a:moveTo>
                    <a:pt x="1189" y="98"/>
                  </a:moveTo>
                  <a:lnTo>
                    <a:pt x="1191" y="72"/>
                  </a:lnTo>
                  <a:lnTo>
                    <a:pt x="1217" y="74"/>
                  </a:lnTo>
                  <a:lnTo>
                    <a:pt x="1215" y="101"/>
                  </a:lnTo>
                  <a:lnTo>
                    <a:pt x="1189" y="98"/>
                  </a:lnTo>
                  <a:close/>
                </a:path>
                <a:path w="1217" h="660">
                  <a:moveTo>
                    <a:pt x="387" y="586"/>
                  </a:moveTo>
                  <a:lnTo>
                    <a:pt x="389" y="560"/>
                  </a:lnTo>
                  <a:lnTo>
                    <a:pt x="416" y="561"/>
                  </a:lnTo>
                  <a:lnTo>
                    <a:pt x="413" y="588"/>
                  </a:lnTo>
                  <a:lnTo>
                    <a:pt x="387" y="586"/>
                  </a:lnTo>
                  <a:close/>
                </a:path>
                <a:path w="1217" h="660">
                  <a:moveTo>
                    <a:pt x="440" y="27"/>
                  </a:moveTo>
                  <a:lnTo>
                    <a:pt x="443" y="0"/>
                  </a:lnTo>
                  <a:lnTo>
                    <a:pt x="469" y="3"/>
                  </a:lnTo>
                  <a:lnTo>
                    <a:pt x="467" y="29"/>
                  </a:lnTo>
                  <a:lnTo>
                    <a:pt x="440" y="27"/>
                  </a:lnTo>
                  <a:close/>
                </a:path>
                <a:path w="1217" h="660">
                  <a:moveTo>
                    <a:pt x="1134" y="658"/>
                  </a:moveTo>
                  <a:lnTo>
                    <a:pt x="1137" y="632"/>
                  </a:lnTo>
                  <a:lnTo>
                    <a:pt x="1164" y="633"/>
                  </a:lnTo>
                  <a:lnTo>
                    <a:pt x="1162" y="660"/>
                  </a:lnTo>
                  <a:lnTo>
                    <a:pt x="1134" y="658"/>
                  </a:lnTo>
                  <a:close/>
                </a:path>
                <a:path w="1217" h="660">
                  <a:moveTo>
                    <a:pt x="201" y="227"/>
                  </a:moveTo>
                  <a:cubicBezTo>
                    <a:pt x="195" y="217"/>
                    <a:pt x="187" y="206"/>
                    <a:pt x="191" y="196"/>
                  </a:cubicBezTo>
                  <a:cubicBezTo>
                    <a:pt x="194" y="189"/>
                    <a:pt x="199" y="185"/>
                    <a:pt x="200" y="179"/>
                  </a:cubicBezTo>
                  <a:cubicBezTo>
                    <a:pt x="208" y="147"/>
                    <a:pt x="132" y="147"/>
                    <a:pt x="120" y="168"/>
                  </a:cubicBezTo>
                  <a:cubicBezTo>
                    <a:pt x="117" y="175"/>
                    <a:pt x="116" y="183"/>
                    <a:pt x="111" y="186"/>
                  </a:cubicBezTo>
                  <a:cubicBezTo>
                    <a:pt x="102" y="193"/>
                    <a:pt x="88" y="185"/>
                    <a:pt x="80" y="193"/>
                  </a:cubicBezTo>
                  <a:cubicBezTo>
                    <a:pt x="72" y="199"/>
                    <a:pt x="76" y="212"/>
                    <a:pt x="70" y="221"/>
                  </a:cubicBezTo>
                  <a:cubicBezTo>
                    <a:pt x="61" y="233"/>
                    <a:pt x="38" y="224"/>
                    <a:pt x="29" y="237"/>
                  </a:cubicBezTo>
                  <a:cubicBezTo>
                    <a:pt x="25" y="244"/>
                    <a:pt x="27" y="256"/>
                    <a:pt x="19" y="260"/>
                  </a:cubicBezTo>
                  <a:cubicBezTo>
                    <a:pt x="14" y="263"/>
                    <a:pt x="9" y="261"/>
                    <a:pt x="4" y="264"/>
                  </a:cubicBezTo>
                  <a:cubicBezTo>
                    <a:pt x="0" y="267"/>
                    <a:pt x="1" y="276"/>
                    <a:pt x="6" y="278"/>
                  </a:cubicBezTo>
                  <a:cubicBezTo>
                    <a:pt x="12" y="282"/>
                    <a:pt x="18" y="281"/>
                    <a:pt x="24" y="280"/>
                  </a:cubicBezTo>
                  <a:cubicBezTo>
                    <a:pt x="44" y="276"/>
                    <a:pt x="65" y="264"/>
                    <a:pt x="85" y="270"/>
                  </a:cubicBezTo>
                  <a:cubicBezTo>
                    <a:pt x="97" y="274"/>
                    <a:pt x="109" y="284"/>
                    <a:pt x="122" y="281"/>
                  </a:cubicBezTo>
                  <a:cubicBezTo>
                    <a:pt x="130" y="278"/>
                    <a:pt x="138" y="270"/>
                    <a:pt x="146" y="270"/>
                  </a:cubicBezTo>
                  <a:cubicBezTo>
                    <a:pt x="153" y="270"/>
                    <a:pt x="159" y="276"/>
                    <a:pt x="166" y="278"/>
                  </a:cubicBezTo>
                  <a:cubicBezTo>
                    <a:pt x="178" y="284"/>
                    <a:pt x="194" y="278"/>
                    <a:pt x="200" y="266"/>
                  </a:cubicBezTo>
                  <a:cubicBezTo>
                    <a:pt x="208" y="254"/>
                    <a:pt x="207" y="239"/>
                    <a:pt x="201" y="227"/>
                  </a:cubicBezTo>
                </a:path>
              </a:pathLst>
            </a:custGeom>
            <a:solidFill>
              <a:srgbClr val="00587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0" name="path 550"/>
            <p:cNvSpPr/>
            <p:nvPr/>
          </p:nvSpPr>
          <p:spPr>
            <a:xfrm>
              <a:off x="278680" y="376046"/>
              <a:ext cx="34666" cy="40894"/>
            </a:xfrm>
            <a:custGeom>
              <a:avLst/>
              <a:gdLst/>
              <a:ahLst/>
              <a:cxnLst/>
              <a:rect l="0" t="0" r="0" b="0"/>
              <a:pathLst>
                <a:path w="54" h="64">
                  <a:moveTo>
                    <a:pt x="54" y="46"/>
                  </a:moveTo>
                  <a:cubicBezTo>
                    <a:pt x="47" y="52"/>
                    <a:pt x="38" y="57"/>
                    <a:pt x="31" y="63"/>
                  </a:cubicBezTo>
                  <a:cubicBezTo>
                    <a:pt x="30" y="64"/>
                    <a:pt x="-5" y="11"/>
                    <a:pt x="17" y="0"/>
                  </a:cubicBezTo>
                  <a:lnTo>
                    <a:pt x="54" y="46"/>
                  </a:lnTo>
                  <a:close/>
                </a:path>
              </a:pathLst>
            </a:custGeom>
            <a:solidFill>
              <a:srgbClr val="00689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2" name="path 552"/>
            <p:cNvSpPr/>
            <p:nvPr/>
          </p:nvSpPr>
          <p:spPr>
            <a:xfrm>
              <a:off x="219748" y="697759"/>
              <a:ext cx="84761" cy="17123"/>
            </a:xfrm>
            <a:custGeom>
              <a:avLst/>
              <a:gdLst/>
              <a:ahLst/>
              <a:cxnLst/>
              <a:rect l="0" t="0" r="0" b="0"/>
              <a:pathLst>
                <a:path w="133" h="26">
                  <a:moveTo>
                    <a:pt x="0" y="26"/>
                  </a:moveTo>
                  <a:lnTo>
                    <a:pt x="133" y="26"/>
                  </a:lnTo>
                  <a:lnTo>
                    <a:pt x="133" y="0"/>
                  </a:lnTo>
                  <a:lnTo>
                    <a:pt x="0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6BA3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4" name="path 554"/>
            <p:cNvSpPr/>
            <p:nvPr/>
          </p:nvSpPr>
          <p:spPr>
            <a:xfrm>
              <a:off x="175793" y="641476"/>
              <a:ext cx="27114" cy="43688"/>
            </a:xfrm>
            <a:custGeom>
              <a:avLst/>
              <a:gdLst/>
              <a:ahLst/>
              <a:cxnLst/>
              <a:rect l="0" t="0" r="0" b="0"/>
              <a:pathLst>
                <a:path w="42" h="68">
                  <a:moveTo>
                    <a:pt x="40" y="62"/>
                  </a:moveTo>
                  <a:cubicBezTo>
                    <a:pt x="33" y="68"/>
                    <a:pt x="33" y="68"/>
                    <a:pt x="33" y="68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1"/>
                    <a:pt x="18" y="21"/>
                    <a:pt x="19" y="20"/>
                  </a:cubicBezTo>
                  <a:cubicBezTo>
                    <a:pt x="17" y="20"/>
                    <a:pt x="6" y="30"/>
                    <a:pt x="4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34" y="43"/>
                    <a:pt x="34" y="43"/>
                    <a:pt x="34" y="43"/>
                  </a:cubicBezTo>
                  <a:lnTo>
                    <a:pt x="40" y="62"/>
                  </a:lnTo>
                  <a:close/>
                </a:path>
              </a:pathLst>
            </a:custGeom>
            <a:solidFill>
              <a:srgbClr val="D14A1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6" name="path 556"/>
            <p:cNvSpPr/>
            <p:nvPr/>
          </p:nvSpPr>
          <p:spPr>
            <a:xfrm>
              <a:off x="191198" y="632332"/>
              <a:ext cx="23126" cy="36830"/>
            </a:xfrm>
            <a:custGeom>
              <a:avLst/>
              <a:gdLst/>
              <a:ahLst/>
              <a:cxnLst/>
              <a:rect l="0" t="0" r="0" b="0"/>
              <a:pathLst>
                <a:path w="36" h="58">
                  <a:moveTo>
                    <a:pt x="18" y="35"/>
                  </a:moveTo>
                  <a:lnTo>
                    <a:pt x="10" y="58"/>
                  </a:lnTo>
                  <a:lnTo>
                    <a:pt x="2" y="14"/>
                  </a:lnTo>
                  <a:lnTo>
                    <a:pt x="18" y="35"/>
                  </a:lnTo>
                  <a:close/>
                </a:path>
                <a:path w="36" h="58">
                  <a:moveTo>
                    <a:pt x="0" y="19"/>
                  </a:moveTo>
                  <a:cubicBezTo>
                    <a:pt x="5" y="25"/>
                    <a:pt x="12" y="28"/>
                    <a:pt x="18" y="35"/>
                  </a:cubicBezTo>
                  <a:cubicBezTo>
                    <a:pt x="21" y="31"/>
                    <a:pt x="28" y="26"/>
                    <a:pt x="36" y="18"/>
                  </a:cubicBezTo>
                  <a:cubicBezTo>
                    <a:pt x="30" y="12"/>
                    <a:pt x="25" y="6"/>
                    <a:pt x="19" y="0"/>
                  </a:cubicBezTo>
                  <a:cubicBezTo>
                    <a:pt x="12" y="6"/>
                    <a:pt x="5" y="12"/>
                    <a:pt x="0" y="19"/>
                  </a:cubicBezTo>
                </a:path>
              </a:pathLst>
            </a:custGeom>
            <a:solidFill>
              <a:srgbClr val="FC957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8" name="path 558"/>
            <p:cNvSpPr/>
            <p:nvPr/>
          </p:nvSpPr>
          <p:spPr>
            <a:xfrm>
              <a:off x="245719" y="668614"/>
              <a:ext cx="16553" cy="17693"/>
            </a:xfrm>
            <a:custGeom>
              <a:avLst/>
              <a:gdLst/>
              <a:ahLst/>
              <a:cxnLst/>
              <a:rect l="0" t="0" r="0" b="0"/>
              <a:pathLst>
                <a:path w="26" h="27">
                  <a:moveTo>
                    <a:pt x="0" y="27"/>
                  </a:moveTo>
                  <a:lnTo>
                    <a:pt x="26" y="2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0" name="path 560"/>
            <p:cNvSpPr/>
            <p:nvPr/>
          </p:nvSpPr>
          <p:spPr>
            <a:xfrm>
              <a:off x="245719" y="686307"/>
              <a:ext cx="36804" cy="23114"/>
            </a:xfrm>
            <a:custGeom>
              <a:avLst/>
              <a:gdLst/>
              <a:ahLst/>
              <a:cxnLst/>
              <a:rect l="0" t="0" r="0" b="0"/>
              <a:pathLst>
                <a:path w="57" h="36">
                  <a:moveTo>
                    <a:pt x="57" y="26"/>
                  </a:moveTo>
                  <a:cubicBezTo>
                    <a:pt x="57" y="36"/>
                    <a:pt x="57" y="36"/>
                    <a:pt x="5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4"/>
                    <a:pt x="11" y="19"/>
                    <a:pt x="11" y="17"/>
                  </a:cubicBezTo>
                  <a:cubicBezTo>
                    <a:pt x="10" y="19"/>
                    <a:pt x="11" y="34"/>
                    <a:pt x="11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9" y="20"/>
                    <a:pt x="39" y="20"/>
                    <a:pt x="39" y="20"/>
                  </a:cubicBezTo>
                  <a:lnTo>
                    <a:pt x="57" y="26"/>
                  </a:lnTo>
                  <a:close/>
                </a:path>
              </a:pathLst>
            </a:custGeom>
            <a:solidFill>
              <a:srgbClr val="FE6A3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2" name="path 562"/>
            <p:cNvSpPr/>
            <p:nvPr/>
          </p:nvSpPr>
          <p:spPr>
            <a:xfrm>
              <a:off x="245719" y="686307"/>
              <a:ext cx="24828" cy="13208"/>
            </a:xfrm>
            <a:custGeom>
              <a:avLst/>
              <a:gdLst/>
              <a:ahLst/>
              <a:cxnLst/>
              <a:rect l="0" t="0" r="0" b="0"/>
              <a:pathLst>
                <a:path w="39" h="20">
                  <a:moveTo>
                    <a:pt x="26" y="0"/>
                  </a:moveTo>
                  <a:lnTo>
                    <a:pt x="39" y="20"/>
                  </a:lnTo>
                  <a:lnTo>
                    <a:pt x="0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4" name="path 564"/>
            <p:cNvSpPr/>
            <p:nvPr/>
          </p:nvSpPr>
          <p:spPr>
            <a:xfrm>
              <a:off x="198907" y="461390"/>
              <a:ext cx="100177" cy="186944"/>
            </a:xfrm>
            <a:custGeom>
              <a:avLst/>
              <a:gdLst/>
              <a:ahLst/>
              <a:cxnLst/>
              <a:rect l="0" t="0" r="0" b="0"/>
              <a:pathLst>
                <a:path w="157" h="294">
                  <a:moveTo>
                    <a:pt x="78" y="189"/>
                  </a:moveTo>
                  <a:cubicBezTo>
                    <a:pt x="79" y="190"/>
                    <a:pt x="81" y="190"/>
                    <a:pt x="82" y="190"/>
                  </a:cubicBezTo>
                  <a:cubicBezTo>
                    <a:pt x="96" y="193"/>
                    <a:pt x="103" y="184"/>
                    <a:pt x="109" y="171"/>
                  </a:cubicBezTo>
                  <a:cubicBezTo>
                    <a:pt x="125" y="135"/>
                    <a:pt x="148" y="53"/>
                    <a:pt x="157" y="23"/>
                  </a:cubicBezTo>
                  <a:cubicBezTo>
                    <a:pt x="157" y="23"/>
                    <a:pt x="149" y="16"/>
                    <a:pt x="140" y="2"/>
                  </a:cubicBezTo>
                  <a:cubicBezTo>
                    <a:pt x="139" y="2"/>
                    <a:pt x="136" y="2"/>
                    <a:pt x="135" y="2"/>
                  </a:cubicBezTo>
                  <a:cubicBezTo>
                    <a:pt x="120" y="0"/>
                    <a:pt x="111" y="5"/>
                    <a:pt x="104" y="19"/>
                  </a:cubicBezTo>
                  <a:cubicBezTo>
                    <a:pt x="96" y="56"/>
                    <a:pt x="83" y="124"/>
                    <a:pt x="73" y="153"/>
                  </a:cubicBezTo>
                  <a:cubicBezTo>
                    <a:pt x="64" y="181"/>
                    <a:pt x="68" y="173"/>
                    <a:pt x="78" y="189"/>
                  </a:cubicBezTo>
                </a:path>
                <a:path w="157" h="294">
                  <a:moveTo>
                    <a:pt x="0" y="275"/>
                  </a:moveTo>
                  <a:cubicBezTo>
                    <a:pt x="5" y="282"/>
                    <a:pt x="11" y="287"/>
                    <a:pt x="16" y="294"/>
                  </a:cubicBezTo>
                  <a:cubicBezTo>
                    <a:pt x="65" y="247"/>
                    <a:pt x="80" y="235"/>
                    <a:pt x="109" y="172"/>
                  </a:cubicBezTo>
                  <a:cubicBezTo>
                    <a:pt x="97" y="166"/>
                    <a:pt x="84" y="162"/>
                    <a:pt x="72" y="157"/>
                  </a:cubicBezTo>
                  <a:cubicBezTo>
                    <a:pt x="51" y="215"/>
                    <a:pt x="33" y="238"/>
                    <a:pt x="0" y="275"/>
                  </a:cubicBezTo>
                </a:path>
              </a:pathLst>
            </a:custGeom>
            <a:solidFill>
              <a:srgbClr val="D14A1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6" name="path 566"/>
            <p:cNvSpPr/>
            <p:nvPr/>
          </p:nvSpPr>
          <p:spPr>
            <a:xfrm>
              <a:off x="227444" y="361822"/>
              <a:ext cx="73355" cy="105917"/>
            </a:xfrm>
            <a:custGeom>
              <a:avLst/>
              <a:gdLst/>
              <a:ahLst/>
              <a:cxnLst/>
              <a:rect l="0" t="0" r="0" b="0"/>
              <a:pathLst>
                <a:path w="115" h="166">
                  <a:moveTo>
                    <a:pt x="27" y="166"/>
                  </a:moveTo>
                  <a:cubicBezTo>
                    <a:pt x="109" y="158"/>
                    <a:pt x="109" y="158"/>
                    <a:pt x="109" y="158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5" y="15"/>
                    <a:pt x="96" y="11"/>
                    <a:pt x="84" y="8"/>
                  </a:cubicBezTo>
                  <a:cubicBezTo>
                    <a:pt x="79" y="6"/>
                    <a:pt x="72" y="5"/>
                    <a:pt x="67" y="4"/>
                  </a:cubicBezTo>
                  <a:cubicBezTo>
                    <a:pt x="64" y="4"/>
                    <a:pt x="53" y="0"/>
                    <a:pt x="50" y="1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34" y="9"/>
                    <a:pt x="27" y="12"/>
                    <a:pt x="18" y="15"/>
                  </a:cubicBezTo>
                  <a:cubicBezTo>
                    <a:pt x="8" y="20"/>
                    <a:pt x="0" y="28"/>
                    <a:pt x="0" y="40"/>
                  </a:cubicBezTo>
                  <a:lnTo>
                    <a:pt x="27" y="166"/>
                  </a:lnTo>
                  <a:close/>
                </a:path>
                <a:path w="115" h="166">
                  <a:moveTo>
                    <a:pt x="54" y="75"/>
                  </a:moveTo>
                  <a:cubicBezTo>
                    <a:pt x="98" y="70"/>
                    <a:pt x="98" y="70"/>
                    <a:pt x="98" y="70"/>
                  </a:cubicBezTo>
                  <a:cubicBezTo>
                    <a:pt x="109" y="70"/>
                    <a:pt x="115" y="59"/>
                    <a:pt x="112" y="50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49" y="34"/>
                    <a:pt x="49" y="34"/>
                    <a:pt x="49" y="34"/>
                  </a:cubicBezTo>
                  <a:lnTo>
                    <a:pt x="54" y="75"/>
                  </a:lnTo>
                  <a:close/>
                </a:path>
              </a:pathLst>
            </a:custGeom>
            <a:solidFill>
              <a:srgbClr val="0086C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8" name="path 568"/>
            <p:cNvSpPr/>
            <p:nvPr/>
          </p:nvSpPr>
          <p:spPr>
            <a:xfrm>
              <a:off x="235153" y="455421"/>
              <a:ext cx="63931" cy="219837"/>
            </a:xfrm>
            <a:custGeom>
              <a:avLst/>
              <a:gdLst/>
              <a:ahLst/>
              <a:cxnLst/>
              <a:rect l="0" t="0" r="0" b="0"/>
              <a:pathLst>
                <a:path w="100" h="346">
                  <a:moveTo>
                    <a:pt x="33" y="79"/>
                  </a:moveTo>
                  <a:cubicBezTo>
                    <a:pt x="100" y="32"/>
                    <a:pt x="100" y="32"/>
                    <a:pt x="100" y="3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3"/>
                    <a:pt x="0" y="40"/>
                    <a:pt x="0" y="43"/>
                  </a:cubicBezTo>
                  <a:cubicBezTo>
                    <a:pt x="0" y="58"/>
                    <a:pt x="18" y="79"/>
                    <a:pt x="33" y="79"/>
                  </a:cubicBezTo>
                </a:path>
                <a:path w="100" h="346">
                  <a:moveTo>
                    <a:pt x="27" y="208"/>
                  </a:moveTo>
                  <a:cubicBezTo>
                    <a:pt x="31" y="208"/>
                    <a:pt x="31" y="208"/>
                    <a:pt x="31" y="208"/>
                  </a:cubicBezTo>
                  <a:cubicBezTo>
                    <a:pt x="45" y="208"/>
                    <a:pt x="49" y="197"/>
                    <a:pt x="49" y="18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49"/>
                    <a:pt x="45" y="38"/>
                    <a:pt x="31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13" y="38"/>
                    <a:pt x="0" y="36"/>
                    <a:pt x="0" y="49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10" y="197"/>
                    <a:pt x="13" y="208"/>
                    <a:pt x="27" y="208"/>
                  </a:cubicBezTo>
                </a:path>
                <a:path w="100" h="346">
                  <a:moveTo>
                    <a:pt x="16" y="346"/>
                  </a:moveTo>
                  <a:lnTo>
                    <a:pt x="42" y="346"/>
                  </a:lnTo>
                  <a:lnTo>
                    <a:pt x="49" y="183"/>
                  </a:lnTo>
                  <a:lnTo>
                    <a:pt x="10" y="183"/>
                  </a:lnTo>
                  <a:lnTo>
                    <a:pt x="16" y="346"/>
                  </a:lnTo>
                  <a:close/>
                </a:path>
              </a:pathLst>
            </a:custGeom>
            <a:solidFill>
              <a:srgbClr val="FE6A3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0" name="path 570"/>
            <p:cNvSpPr/>
            <p:nvPr/>
          </p:nvSpPr>
          <p:spPr>
            <a:xfrm>
              <a:off x="251713" y="348106"/>
              <a:ext cx="15976" cy="24257"/>
            </a:xfrm>
            <a:custGeom>
              <a:avLst/>
              <a:gdLst/>
              <a:ahLst/>
              <a:cxnLst/>
              <a:rect l="0" t="0" r="0" b="0"/>
              <a:pathLst>
                <a:path w="25" h="38">
                  <a:moveTo>
                    <a:pt x="14" y="37"/>
                  </a:moveTo>
                  <a:cubicBezTo>
                    <a:pt x="14" y="37"/>
                    <a:pt x="14" y="37"/>
                    <a:pt x="14" y="37"/>
                  </a:cubicBezTo>
                  <a:cubicBezTo>
                    <a:pt x="21" y="37"/>
                    <a:pt x="25" y="31"/>
                    <a:pt x="25" y="25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33"/>
                    <a:pt x="9" y="38"/>
                    <a:pt x="14" y="37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2" name="path 572"/>
            <p:cNvSpPr/>
            <p:nvPr/>
          </p:nvSpPr>
          <p:spPr>
            <a:xfrm>
              <a:off x="251713" y="344677"/>
              <a:ext cx="15405" cy="17779"/>
            </a:xfrm>
            <a:custGeom>
              <a:avLst/>
              <a:gdLst/>
              <a:ahLst/>
              <a:cxnLst/>
              <a:rect l="0" t="0" r="0" b="0"/>
              <a:pathLst>
                <a:path w="24" h="27">
                  <a:moveTo>
                    <a:pt x="0" y="1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14" y="27"/>
                    <a:pt x="4" y="21"/>
                    <a:pt x="0" y="12"/>
                  </a:cubicBezTo>
                  <a:cubicBezTo>
                    <a:pt x="0" y="9"/>
                    <a:pt x="0" y="7"/>
                    <a:pt x="0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C957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4" name="path 574"/>
            <p:cNvSpPr/>
            <p:nvPr/>
          </p:nvSpPr>
          <p:spPr>
            <a:xfrm>
              <a:off x="245719" y="316229"/>
              <a:ext cx="30810" cy="44450"/>
            </a:xfrm>
            <a:custGeom>
              <a:avLst/>
              <a:gdLst/>
              <a:ahLst/>
              <a:cxnLst/>
              <a:rect l="0" t="0" r="0" b="0"/>
              <a:pathLst>
                <a:path w="48" h="70">
                  <a:moveTo>
                    <a:pt x="38" y="65"/>
                  </a:moveTo>
                  <a:cubicBezTo>
                    <a:pt x="39" y="65"/>
                    <a:pt x="41" y="64"/>
                    <a:pt x="41" y="62"/>
                  </a:cubicBezTo>
                  <a:cubicBezTo>
                    <a:pt x="46" y="58"/>
                    <a:pt x="48" y="51"/>
                    <a:pt x="48" y="45"/>
                  </a:cubicBezTo>
                  <a:cubicBezTo>
                    <a:pt x="48" y="42"/>
                    <a:pt x="43" y="0"/>
                    <a:pt x="43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2"/>
                    <a:pt x="1" y="20"/>
                    <a:pt x="2" y="27"/>
                  </a:cubicBezTo>
                  <a:cubicBezTo>
                    <a:pt x="3" y="35"/>
                    <a:pt x="3" y="43"/>
                    <a:pt x="5" y="50"/>
                  </a:cubicBezTo>
                  <a:cubicBezTo>
                    <a:pt x="9" y="62"/>
                    <a:pt x="26" y="70"/>
                    <a:pt x="38" y="65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6" name="path 576"/>
            <p:cNvSpPr/>
            <p:nvPr/>
          </p:nvSpPr>
          <p:spPr>
            <a:xfrm>
              <a:off x="267119" y="333882"/>
              <a:ext cx="4851" cy="9144"/>
            </a:xfrm>
            <a:custGeom>
              <a:avLst/>
              <a:gdLst/>
              <a:ahLst/>
              <a:cxnLst/>
              <a:rect l="0" t="0" r="0" b="0"/>
              <a:pathLst>
                <a:path w="7" h="14">
                  <a:moveTo>
                    <a:pt x="2" y="14"/>
                  </a:moveTo>
                  <a:lnTo>
                    <a:pt x="2" y="14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2" y="11"/>
                  </a:lnTo>
                  <a:lnTo>
                    <a:pt x="6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FC957E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8" name="path 578"/>
            <p:cNvSpPr/>
            <p:nvPr/>
          </p:nvSpPr>
          <p:spPr>
            <a:xfrm>
              <a:off x="262839" y="343026"/>
              <a:ext cx="10845" cy="4572"/>
            </a:xfrm>
            <a:custGeom>
              <a:avLst/>
              <a:gdLst/>
              <a:ahLst/>
              <a:cxnLst/>
              <a:rect l="0" t="0" r="0" b="0"/>
              <a:pathLst>
                <a:path w="17" h="7">
                  <a:moveTo>
                    <a:pt x="17" y="0"/>
                  </a:moveTo>
                  <a:cubicBezTo>
                    <a:pt x="16" y="3"/>
                    <a:pt x="13" y="6"/>
                    <a:pt x="9" y="7"/>
                  </a:cubicBezTo>
                  <a:cubicBezTo>
                    <a:pt x="5" y="7"/>
                    <a:pt x="1" y="5"/>
                    <a:pt x="0" y="1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0" name="path 580"/>
            <p:cNvSpPr/>
            <p:nvPr/>
          </p:nvSpPr>
          <p:spPr>
            <a:xfrm>
              <a:off x="245719" y="334390"/>
              <a:ext cx="5410" cy="9779"/>
            </a:xfrm>
            <a:custGeom>
              <a:avLst/>
              <a:gdLst/>
              <a:ahLst/>
              <a:cxnLst/>
              <a:rect l="0" t="0" r="0" b="0"/>
              <a:pathLst>
                <a:path w="8" h="15">
                  <a:moveTo>
                    <a:pt x="0" y="8"/>
                  </a:moveTo>
                  <a:cubicBezTo>
                    <a:pt x="0" y="12"/>
                    <a:pt x="4" y="15"/>
                    <a:pt x="8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1"/>
                    <a:pt x="0" y="4"/>
                    <a:pt x="0" y="8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2" name="path 582"/>
            <p:cNvSpPr/>
            <p:nvPr/>
          </p:nvSpPr>
          <p:spPr>
            <a:xfrm>
              <a:off x="236867" y="306704"/>
              <a:ext cx="39662" cy="45085"/>
            </a:xfrm>
            <a:custGeom>
              <a:avLst/>
              <a:gdLst/>
              <a:ahLst/>
              <a:cxnLst/>
              <a:rect l="0" t="0" r="0" b="0"/>
              <a:pathLst>
                <a:path w="62" h="71">
                  <a:moveTo>
                    <a:pt x="6" y="71"/>
                  </a:moveTo>
                  <a:cubicBezTo>
                    <a:pt x="6" y="70"/>
                    <a:pt x="6" y="69"/>
                    <a:pt x="5" y="68"/>
                  </a:cubicBezTo>
                  <a:cubicBezTo>
                    <a:pt x="2" y="55"/>
                    <a:pt x="0" y="40"/>
                    <a:pt x="6" y="28"/>
                  </a:cubicBezTo>
                  <a:cubicBezTo>
                    <a:pt x="9" y="22"/>
                    <a:pt x="14" y="17"/>
                    <a:pt x="20" y="14"/>
                  </a:cubicBezTo>
                  <a:cubicBezTo>
                    <a:pt x="27" y="9"/>
                    <a:pt x="33" y="5"/>
                    <a:pt x="41" y="2"/>
                  </a:cubicBezTo>
                  <a:cubicBezTo>
                    <a:pt x="45" y="1"/>
                    <a:pt x="50" y="0"/>
                    <a:pt x="55" y="1"/>
                  </a:cubicBezTo>
                  <a:cubicBezTo>
                    <a:pt x="58" y="3"/>
                    <a:pt x="60" y="9"/>
                    <a:pt x="62" y="15"/>
                  </a:cubicBezTo>
                  <a:cubicBezTo>
                    <a:pt x="56" y="16"/>
                    <a:pt x="53" y="18"/>
                    <a:pt x="50" y="25"/>
                  </a:cubicBezTo>
                  <a:cubicBezTo>
                    <a:pt x="48" y="30"/>
                    <a:pt x="49" y="36"/>
                    <a:pt x="45" y="41"/>
                  </a:cubicBezTo>
                  <a:cubicBezTo>
                    <a:pt x="41" y="45"/>
                    <a:pt x="34" y="43"/>
                    <a:pt x="28" y="46"/>
                  </a:cubicBezTo>
                  <a:cubicBezTo>
                    <a:pt x="19" y="50"/>
                    <a:pt x="19" y="61"/>
                    <a:pt x="13" y="67"/>
                  </a:cubicBezTo>
                  <a:cubicBezTo>
                    <a:pt x="11" y="69"/>
                    <a:pt x="9" y="70"/>
                    <a:pt x="6" y="71"/>
                  </a:cubicBezTo>
                </a:path>
              </a:pathLst>
            </a:custGeom>
            <a:solidFill>
              <a:srgbClr val="00587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4" name="path 584"/>
            <p:cNvSpPr/>
            <p:nvPr/>
          </p:nvSpPr>
          <p:spPr>
            <a:xfrm>
              <a:off x="88468" y="392048"/>
              <a:ext cx="383298" cy="177037"/>
            </a:xfrm>
            <a:custGeom>
              <a:avLst/>
              <a:gdLst/>
              <a:ahLst/>
              <a:cxnLst/>
              <a:rect l="0" t="0" r="0" b="0"/>
              <a:pathLst>
                <a:path w="603" h="278">
                  <a:moveTo>
                    <a:pt x="30" y="278"/>
                  </a:moveTo>
                  <a:lnTo>
                    <a:pt x="0" y="92"/>
                  </a:lnTo>
                  <a:lnTo>
                    <a:pt x="577" y="0"/>
                  </a:lnTo>
                  <a:lnTo>
                    <a:pt x="603" y="161"/>
                  </a:lnTo>
                  <a:lnTo>
                    <a:pt x="30" y="278"/>
                  </a:lnTo>
                  <a:close/>
                </a:path>
              </a:pathLst>
            </a:custGeom>
            <a:solidFill>
              <a:srgbClr val="A3CF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6" name="path 586"/>
            <p:cNvSpPr/>
            <p:nvPr/>
          </p:nvSpPr>
          <p:spPr>
            <a:xfrm>
              <a:off x="79044" y="376046"/>
              <a:ext cx="392721" cy="177545"/>
            </a:xfrm>
            <a:custGeom>
              <a:avLst/>
              <a:gdLst/>
              <a:ahLst/>
              <a:cxnLst/>
              <a:rect l="0" t="0" r="0" b="0"/>
              <a:pathLst>
                <a:path w="618" h="279">
                  <a:moveTo>
                    <a:pt x="29" y="279"/>
                  </a:moveTo>
                  <a:lnTo>
                    <a:pt x="0" y="93"/>
                  </a:lnTo>
                  <a:lnTo>
                    <a:pt x="588" y="0"/>
                  </a:lnTo>
                  <a:lnTo>
                    <a:pt x="618" y="185"/>
                  </a:lnTo>
                  <a:lnTo>
                    <a:pt x="29" y="27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8" name="path 588"/>
            <p:cNvSpPr/>
            <p:nvPr/>
          </p:nvSpPr>
          <p:spPr>
            <a:xfrm>
              <a:off x="415518" y="387222"/>
              <a:ext cx="31356" cy="31369"/>
            </a:xfrm>
            <a:custGeom>
              <a:avLst/>
              <a:gdLst/>
              <a:ahLst/>
              <a:cxnLst/>
              <a:rect l="0" t="0" r="0" b="0"/>
              <a:pathLst>
                <a:path w="49" h="49">
                  <a:moveTo>
                    <a:pt x="27" y="47"/>
                  </a:moveTo>
                  <a:cubicBezTo>
                    <a:pt x="15" y="49"/>
                    <a:pt x="3" y="40"/>
                    <a:pt x="1" y="28"/>
                  </a:cubicBezTo>
                  <a:cubicBezTo>
                    <a:pt x="0" y="15"/>
                    <a:pt x="8" y="3"/>
                    <a:pt x="20" y="1"/>
                  </a:cubicBezTo>
                  <a:cubicBezTo>
                    <a:pt x="33" y="0"/>
                    <a:pt x="45" y="8"/>
                    <a:pt x="47" y="21"/>
                  </a:cubicBezTo>
                  <a:cubicBezTo>
                    <a:pt x="49" y="33"/>
                    <a:pt x="40" y="45"/>
                    <a:pt x="27" y="47"/>
                  </a:cubicBezTo>
                </a:path>
              </a:pathLst>
            </a:custGeom>
            <a:solidFill>
              <a:srgbClr val="00688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90" name="path 590"/>
            <p:cNvSpPr/>
            <p:nvPr/>
          </p:nvSpPr>
          <p:spPr>
            <a:xfrm>
              <a:off x="411238" y="383793"/>
              <a:ext cx="39065" cy="37973"/>
            </a:xfrm>
            <a:custGeom>
              <a:avLst/>
              <a:gdLst/>
              <a:ahLst/>
              <a:cxnLst/>
              <a:rect l="0" t="0" r="0" b="0"/>
              <a:pathLst>
                <a:path w="61" h="59">
                  <a:moveTo>
                    <a:pt x="30" y="59"/>
                  </a:moveTo>
                  <a:cubicBezTo>
                    <a:pt x="25" y="59"/>
                    <a:pt x="18" y="58"/>
                    <a:pt x="13" y="54"/>
                  </a:cubicBezTo>
                  <a:cubicBezTo>
                    <a:pt x="7" y="49"/>
                    <a:pt x="3" y="43"/>
                    <a:pt x="1" y="35"/>
                  </a:cubicBezTo>
                  <a:cubicBezTo>
                    <a:pt x="0" y="18"/>
                    <a:pt x="10" y="3"/>
                    <a:pt x="26" y="1"/>
                  </a:cubicBezTo>
                  <a:cubicBezTo>
                    <a:pt x="34" y="0"/>
                    <a:pt x="41" y="2"/>
                    <a:pt x="48" y="6"/>
                  </a:cubicBezTo>
                  <a:cubicBezTo>
                    <a:pt x="55" y="11"/>
                    <a:pt x="58" y="17"/>
                    <a:pt x="59" y="26"/>
                  </a:cubicBezTo>
                  <a:cubicBezTo>
                    <a:pt x="61" y="33"/>
                    <a:pt x="59" y="41"/>
                    <a:pt x="55" y="47"/>
                  </a:cubicBezTo>
                  <a:cubicBezTo>
                    <a:pt x="50" y="54"/>
                    <a:pt x="43" y="58"/>
                    <a:pt x="35" y="59"/>
                  </a:cubicBezTo>
                  <a:cubicBezTo>
                    <a:pt x="34" y="59"/>
                    <a:pt x="32" y="59"/>
                    <a:pt x="30" y="59"/>
                  </a:cubicBezTo>
                  <a:moveTo>
                    <a:pt x="30" y="13"/>
                  </a:moveTo>
                  <a:cubicBezTo>
                    <a:pt x="29" y="13"/>
                    <a:pt x="28" y="13"/>
                    <a:pt x="27" y="13"/>
                  </a:cubicBezTo>
                  <a:cubicBezTo>
                    <a:pt x="18" y="15"/>
                    <a:pt x="13" y="23"/>
                    <a:pt x="13" y="32"/>
                  </a:cubicBezTo>
                  <a:cubicBezTo>
                    <a:pt x="14" y="37"/>
                    <a:pt x="17" y="42"/>
                    <a:pt x="21" y="44"/>
                  </a:cubicBezTo>
                  <a:cubicBezTo>
                    <a:pt x="25" y="46"/>
                    <a:pt x="28" y="48"/>
                    <a:pt x="33" y="47"/>
                  </a:cubicBezTo>
                  <a:cubicBezTo>
                    <a:pt x="38" y="46"/>
                    <a:pt x="41" y="44"/>
                    <a:pt x="44" y="40"/>
                  </a:cubicBezTo>
                  <a:cubicBezTo>
                    <a:pt x="47" y="36"/>
                    <a:pt x="48" y="31"/>
                    <a:pt x="48" y="28"/>
                  </a:cubicBezTo>
                  <a:cubicBezTo>
                    <a:pt x="47" y="23"/>
                    <a:pt x="44" y="18"/>
                    <a:pt x="41" y="16"/>
                  </a:cubicBezTo>
                  <a:cubicBezTo>
                    <a:pt x="38" y="14"/>
                    <a:pt x="34" y="13"/>
                    <a:pt x="30" y="13"/>
                  </a:cubicBezTo>
                </a:path>
              </a:pathLst>
            </a:custGeom>
            <a:solidFill>
              <a:srgbClr val="00587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92" name="path 592"/>
            <p:cNvSpPr/>
            <p:nvPr/>
          </p:nvSpPr>
          <p:spPr>
            <a:xfrm>
              <a:off x="329907" y="394334"/>
              <a:ext cx="76479" cy="111379"/>
            </a:xfrm>
            <a:custGeom>
              <a:avLst/>
              <a:gdLst/>
              <a:ahLst/>
              <a:cxnLst/>
              <a:rect l="0" t="0" r="0" b="0"/>
              <a:pathLst>
                <a:path w="120" h="175">
                  <a:moveTo>
                    <a:pt x="26" y="175"/>
                  </a:moveTo>
                  <a:lnTo>
                    <a:pt x="0" y="14"/>
                  </a:lnTo>
                  <a:lnTo>
                    <a:pt x="94" y="0"/>
                  </a:lnTo>
                  <a:lnTo>
                    <a:pt x="120" y="159"/>
                  </a:lnTo>
                  <a:lnTo>
                    <a:pt x="26" y="175"/>
                  </a:lnTo>
                  <a:close/>
                </a:path>
              </a:pathLst>
            </a:custGeom>
            <a:solidFill>
              <a:srgbClr val="FE6A3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94" name="path 594"/>
            <p:cNvSpPr/>
            <p:nvPr/>
          </p:nvSpPr>
          <p:spPr>
            <a:xfrm>
              <a:off x="321055" y="406400"/>
              <a:ext cx="14274" cy="65023"/>
            </a:xfrm>
            <a:custGeom>
              <a:avLst/>
              <a:gdLst/>
              <a:ahLst/>
              <a:cxnLst/>
              <a:rect l="0" t="0" r="0" b="0"/>
              <a:pathLst>
                <a:path w="22" h="102">
                  <a:moveTo>
                    <a:pt x="18" y="102"/>
                  </a:moveTo>
                  <a:cubicBezTo>
                    <a:pt x="17" y="102"/>
                    <a:pt x="15" y="101"/>
                    <a:pt x="15" y="9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4" y="0"/>
                    <a:pt x="6" y="0"/>
                    <a:pt x="6" y="2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22" y="100"/>
                    <a:pt x="21" y="102"/>
                    <a:pt x="19" y="102"/>
                  </a:cubicBezTo>
                  <a:lnTo>
                    <a:pt x="18" y="102"/>
                  </a:lnTo>
                  <a:close/>
                </a:path>
              </a:pathLst>
            </a:custGeom>
            <a:solidFill>
              <a:srgbClr val="A3CF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96" name="path 596"/>
            <p:cNvSpPr/>
            <p:nvPr/>
          </p:nvSpPr>
          <p:spPr>
            <a:xfrm>
              <a:off x="253415" y="406907"/>
              <a:ext cx="75920" cy="111379"/>
            </a:xfrm>
            <a:custGeom>
              <a:avLst/>
              <a:gdLst/>
              <a:ahLst/>
              <a:cxnLst/>
              <a:rect l="0" t="0" r="0" b="0"/>
              <a:pathLst>
                <a:path w="119" h="175">
                  <a:moveTo>
                    <a:pt x="25" y="175"/>
                  </a:moveTo>
                  <a:lnTo>
                    <a:pt x="0" y="14"/>
                  </a:lnTo>
                  <a:lnTo>
                    <a:pt x="94" y="0"/>
                  </a:lnTo>
                  <a:lnTo>
                    <a:pt x="119" y="159"/>
                  </a:lnTo>
                  <a:lnTo>
                    <a:pt x="25" y="175"/>
                  </a:lnTo>
                  <a:close/>
                </a:path>
              </a:pathLst>
            </a:custGeom>
            <a:solidFill>
              <a:srgbClr val="0086C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98" name="path 598"/>
            <p:cNvSpPr/>
            <p:nvPr/>
          </p:nvSpPr>
          <p:spPr>
            <a:xfrm>
              <a:off x="244005" y="418083"/>
              <a:ext cx="14262" cy="65912"/>
            </a:xfrm>
            <a:custGeom>
              <a:avLst/>
              <a:gdLst/>
              <a:ahLst/>
              <a:cxnLst/>
              <a:rect l="0" t="0" r="0" b="0"/>
              <a:pathLst>
                <a:path w="22" h="103">
                  <a:moveTo>
                    <a:pt x="19" y="103"/>
                  </a:moveTo>
                  <a:cubicBezTo>
                    <a:pt x="17" y="103"/>
                    <a:pt x="16" y="102"/>
                    <a:pt x="15" y="10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1"/>
                    <a:pt x="6" y="2"/>
                  </a:cubicBezTo>
                  <a:cubicBezTo>
                    <a:pt x="22" y="100"/>
                    <a:pt x="22" y="100"/>
                    <a:pt x="22" y="100"/>
                  </a:cubicBezTo>
                  <a:cubicBezTo>
                    <a:pt x="22" y="101"/>
                    <a:pt x="21" y="103"/>
                    <a:pt x="19" y="103"/>
                  </a:cubicBezTo>
                </a:path>
              </a:pathLst>
            </a:custGeom>
            <a:solidFill>
              <a:srgbClr val="A3CF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0" name="path 600"/>
            <p:cNvSpPr/>
            <p:nvPr/>
          </p:nvSpPr>
          <p:spPr>
            <a:xfrm>
              <a:off x="176364" y="418591"/>
              <a:ext cx="76479" cy="111886"/>
            </a:xfrm>
            <a:custGeom>
              <a:avLst/>
              <a:gdLst/>
              <a:ahLst/>
              <a:cxnLst/>
              <a:rect l="0" t="0" r="0" b="0"/>
              <a:pathLst>
                <a:path w="120" h="176">
                  <a:moveTo>
                    <a:pt x="26" y="176"/>
                  </a:moveTo>
                  <a:lnTo>
                    <a:pt x="0" y="15"/>
                  </a:lnTo>
                  <a:lnTo>
                    <a:pt x="94" y="0"/>
                  </a:lnTo>
                  <a:lnTo>
                    <a:pt x="120" y="160"/>
                  </a:lnTo>
                  <a:lnTo>
                    <a:pt x="26" y="176"/>
                  </a:lnTo>
                  <a:close/>
                </a:path>
              </a:pathLst>
            </a:custGeom>
            <a:solidFill>
              <a:srgbClr val="FFBF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2" name="path 602"/>
            <p:cNvSpPr/>
            <p:nvPr/>
          </p:nvSpPr>
          <p:spPr>
            <a:xfrm>
              <a:off x="167513" y="430656"/>
              <a:ext cx="14274" cy="65658"/>
            </a:xfrm>
            <a:custGeom>
              <a:avLst/>
              <a:gdLst/>
              <a:ahLst/>
              <a:cxnLst/>
              <a:rect l="0" t="0" r="0" b="0"/>
              <a:pathLst>
                <a:path w="22" h="103">
                  <a:moveTo>
                    <a:pt x="18" y="103"/>
                  </a:moveTo>
                  <a:cubicBezTo>
                    <a:pt x="16" y="103"/>
                    <a:pt x="15" y="102"/>
                    <a:pt x="15" y="10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0"/>
                    <a:pt x="2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22" y="101"/>
                    <a:pt x="20" y="103"/>
                    <a:pt x="19" y="103"/>
                  </a:cubicBezTo>
                  <a:lnTo>
                    <a:pt x="18" y="103"/>
                  </a:lnTo>
                  <a:close/>
                </a:path>
              </a:pathLst>
            </a:custGeom>
            <a:solidFill>
              <a:srgbClr val="A3CF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4" name="path 604"/>
            <p:cNvSpPr/>
            <p:nvPr/>
          </p:nvSpPr>
          <p:spPr>
            <a:xfrm>
              <a:off x="99313" y="431164"/>
              <a:ext cx="76479" cy="111378"/>
            </a:xfrm>
            <a:custGeom>
              <a:avLst/>
              <a:gdLst/>
              <a:ahLst/>
              <a:cxnLst/>
              <a:rect l="0" t="0" r="0" b="0"/>
              <a:pathLst>
                <a:path w="120" h="175">
                  <a:moveTo>
                    <a:pt x="26" y="175"/>
                  </a:moveTo>
                  <a:lnTo>
                    <a:pt x="0" y="15"/>
                  </a:lnTo>
                  <a:lnTo>
                    <a:pt x="94" y="0"/>
                  </a:lnTo>
                  <a:lnTo>
                    <a:pt x="120" y="160"/>
                  </a:lnTo>
                  <a:lnTo>
                    <a:pt x="26" y="175"/>
                  </a:lnTo>
                  <a:close/>
                </a:path>
              </a:pathLst>
            </a:custGeom>
            <a:solidFill>
              <a:srgbClr val="24C8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6" name="path 606"/>
            <p:cNvSpPr/>
            <p:nvPr/>
          </p:nvSpPr>
          <p:spPr>
            <a:xfrm>
              <a:off x="90182" y="442848"/>
              <a:ext cx="14262" cy="65912"/>
            </a:xfrm>
            <a:custGeom>
              <a:avLst/>
              <a:gdLst/>
              <a:ahLst/>
              <a:cxnLst/>
              <a:rect l="0" t="0" r="0" b="0"/>
              <a:pathLst>
                <a:path w="22" h="103">
                  <a:moveTo>
                    <a:pt x="18" y="103"/>
                  </a:moveTo>
                  <a:cubicBezTo>
                    <a:pt x="17" y="103"/>
                    <a:pt x="15" y="102"/>
                    <a:pt x="15" y="10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2" y="1"/>
                  </a:cubicBezTo>
                  <a:cubicBezTo>
                    <a:pt x="4" y="0"/>
                    <a:pt x="6" y="1"/>
                    <a:pt x="6" y="2"/>
                  </a:cubicBezTo>
                  <a:cubicBezTo>
                    <a:pt x="22" y="100"/>
                    <a:pt x="22" y="100"/>
                    <a:pt x="22" y="100"/>
                  </a:cubicBezTo>
                  <a:cubicBezTo>
                    <a:pt x="22" y="102"/>
                    <a:pt x="21" y="103"/>
                    <a:pt x="19" y="103"/>
                  </a:cubicBezTo>
                  <a:lnTo>
                    <a:pt x="18" y="103"/>
                  </a:lnTo>
                  <a:close/>
                </a:path>
              </a:pathLst>
            </a:custGeom>
            <a:solidFill>
              <a:srgbClr val="A3CFD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8" name="path 608"/>
            <p:cNvSpPr/>
            <p:nvPr/>
          </p:nvSpPr>
          <p:spPr>
            <a:xfrm>
              <a:off x="202907" y="375030"/>
              <a:ext cx="47091" cy="127761"/>
            </a:xfrm>
            <a:custGeom>
              <a:avLst/>
              <a:gdLst/>
              <a:ahLst/>
              <a:cxnLst/>
              <a:rect l="0" t="0" r="0" b="0"/>
              <a:pathLst>
                <a:path w="74" h="201">
                  <a:moveTo>
                    <a:pt x="8" y="85"/>
                  </a:moveTo>
                  <a:cubicBezTo>
                    <a:pt x="6" y="84"/>
                    <a:pt x="6" y="84"/>
                    <a:pt x="6" y="84"/>
                  </a:cubicBezTo>
                  <a:cubicBezTo>
                    <a:pt x="0" y="80"/>
                    <a:pt x="1" y="73"/>
                    <a:pt x="6" y="6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8" y="0"/>
                    <a:pt x="57" y="0"/>
                    <a:pt x="63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72" y="10"/>
                    <a:pt x="74" y="19"/>
                    <a:pt x="69" y="2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0" y="86"/>
                    <a:pt x="15" y="90"/>
                    <a:pt x="8" y="85"/>
                  </a:cubicBezTo>
                </a:path>
                <a:path w="74" h="201">
                  <a:moveTo>
                    <a:pt x="45" y="163"/>
                  </a:moveTo>
                  <a:lnTo>
                    <a:pt x="31" y="166"/>
                  </a:lnTo>
                  <a:lnTo>
                    <a:pt x="3" y="80"/>
                  </a:lnTo>
                  <a:lnTo>
                    <a:pt x="27" y="70"/>
                  </a:lnTo>
                  <a:lnTo>
                    <a:pt x="45" y="163"/>
                  </a:lnTo>
                  <a:close/>
                </a:path>
                <a:path w="74" h="201">
                  <a:moveTo>
                    <a:pt x="30" y="165"/>
                  </a:moveTo>
                  <a:cubicBezTo>
                    <a:pt x="30" y="165"/>
                    <a:pt x="29" y="171"/>
                    <a:pt x="29" y="171"/>
                  </a:cubicBezTo>
                  <a:cubicBezTo>
                    <a:pt x="29" y="175"/>
                    <a:pt x="30" y="179"/>
                    <a:pt x="31" y="182"/>
                  </a:cubicBezTo>
                  <a:cubicBezTo>
                    <a:pt x="33" y="187"/>
                    <a:pt x="37" y="191"/>
                    <a:pt x="41" y="194"/>
                  </a:cubicBezTo>
                  <a:cubicBezTo>
                    <a:pt x="43" y="196"/>
                    <a:pt x="45" y="197"/>
                    <a:pt x="47" y="199"/>
                  </a:cubicBezTo>
                  <a:cubicBezTo>
                    <a:pt x="48" y="200"/>
                    <a:pt x="49" y="200"/>
                    <a:pt x="51" y="201"/>
                  </a:cubicBezTo>
                  <a:cubicBezTo>
                    <a:pt x="51" y="201"/>
                    <a:pt x="51" y="201"/>
                    <a:pt x="51" y="201"/>
                  </a:cubicBezTo>
                  <a:cubicBezTo>
                    <a:pt x="52" y="201"/>
                    <a:pt x="54" y="200"/>
                    <a:pt x="54" y="198"/>
                  </a:cubicBezTo>
                  <a:cubicBezTo>
                    <a:pt x="54" y="197"/>
                    <a:pt x="54" y="197"/>
                    <a:pt x="54" y="196"/>
                  </a:cubicBezTo>
                  <a:cubicBezTo>
                    <a:pt x="54" y="193"/>
                    <a:pt x="54" y="191"/>
                    <a:pt x="53" y="188"/>
                  </a:cubicBezTo>
                  <a:cubicBezTo>
                    <a:pt x="52" y="180"/>
                    <a:pt x="53" y="167"/>
                    <a:pt x="45" y="162"/>
                  </a:cubicBezTo>
                  <a:cubicBezTo>
                    <a:pt x="38" y="163"/>
                    <a:pt x="37" y="163"/>
                    <a:pt x="30" y="165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0" name="path 610"/>
            <p:cNvSpPr/>
            <p:nvPr/>
          </p:nvSpPr>
          <p:spPr>
            <a:xfrm>
              <a:off x="210045" y="372363"/>
              <a:ext cx="42227" cy="43941"/>
            </a:xfrm>
            <a:custGeom>
              <a:avLst/>
              <a:gdLst/>
              <a:ahLst/>
              <a:cxnLst/>
              <a:rect l="0" t="0" r="0" b="0"/>
              <a:pathLst>
                <a:path w="66" h="69">
                  <a:moveTo>
                    <a:pt x="63" y="9"/>
                  </a:moveTo>
                  <a:cubicBezTo>
                    <a:pt x="66" y="20"/>
                    <a:pt x="62" y="32"/>
                    <a:pt x="56" y="43"/>
                  </a:cubicBezTo>
                  <a:cubicBezTo>
                    <a:pt x="49" y="53"/>
                    <a:pt x="40" y="60"/>
                    <a:pt x="31" y="69"/>
                  </a:cubicBezTo>
                  <a:cubicBezTo>
                    <a:pt x="21" y="63"/>
                    <a:pt x="11" y="58"/>
                    <a:pt x="0" y="54"/>
                  </a:cubicBezTo>
                  <a:cubicBezTo>
                    <a:pt x="8" y="42"/>
                    <a:pt x="17" y="28"/>
                    <a:pt x="28" y="16"/>
                  </a:cubicBezTo>
                  <a:cubicBezTo>
                    <a:pt x="30" y="11"/>
                    <a:pt x="34" y="6"/>
                    <a:pt x="40" y="3"/>
                  </a:cubicBezTo>
                  <a:cubicBezTo>
                    <a:pt x="47" y="0"/>
                    <a:pt x="57" y="3"/>
                    <a:pt x="63" y="9"/>
                  </a:cubicBezTo>
                </a:path>
              </a:pathLst>
            </a:custGeom>
            <a:solidFill>
              <a:srgbClr val="0086C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2" name="path 612"/>
            <p:cNvSpPr/>
            <p:nvPr/>
          </p:nvSpPr>
          <p:spPr>
            <a:xfrm>
              <a:off x="320484" y="392048"/>
              <a:ext cx="15417" cy="8381"/>
            </a:xfrm>
            <a:custGeom>
              <a:avLst/>
              <a:gdLst/>
              <a:ahLst/>
              <a:cxnLst/>
              <a:rect l="0" t="0" r="0" b="0"/>
              <a:pathLst>
                <a:path w="24" h="13">
                  <a:moveTo>
                    <a:pt x="16" y="12"/>
                  </a:moveTo>
                  <a:cubicBezTo>
                    <a:pt x="24" y="10"/>
                    <a:pt x="23" y="4"/>
                    <a:pt x="18" y="2"/>
                  </a:cubicBezTo>
                  <a:cubicBezTo>
                    <a:pt x="13" y="0"/>
                    <a:pt x="2" y="0"/>
                    <a:pt x="0" y="8"/>
                  </a:cubicBezTo>
                  <a:cubicBezTo>
                    <a:pt x="0" y="11"/>
                    <a:pt x="13" y="13"/>
                    <a:pt x="16" y="12"/>
                  </a:cubicBezTo>
                </a:path>
              </a:pathLst>
            </a:custGeom>
            <a:solidFill>
              <a:srgbClr val="FCD4C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4" name="path 614"/>
            <p:cNvSpPr/>
            <p:nvPr/>
          </p:nvSpPr>
          <p:spPr>
            <a:xfrm>
              <a:off x="222021" y="61086"/>
              <a:ext cx="297624" cy="239141"/>
            </a:xfrm>
            <a:custGeom>
              <a:avLst/>
              <a:gdLst/>
              <a:ahLst/>
              <a:cxnLst/>
              <a:rect l="0" t="0" r="0" b="0"/>
              <a:pathLst>
                <a:path w="468" h="376">
                  <a:moveTo>
                    <a:pt x="448" y="0"/>
                  </a:moveTo>
                  <a:lnTo>
                    <a:pt x="0" y="30"/>
                  </a:lnTo>
                  <a:lnTo>
                    <a:pt x="20" y="322"/>
                  </a:lnTo>
                  <a:lnTo>
                    <a:pt x="190" y="310"/>
                  </a:lnTo>
                  <a:lnTo>
                    <a:pt x="194" y="376"/>
                  </a:lnTo>
                  <a:lnTo>
                    <a:pt x="291" y="302"/>
                  </a:lnTo>
                  <a:lnTo>
                    <a:pt x="468" y="290"/>
                  </a:lnTo>
                  <a:lnTo>
                    <a:pt x="448" y="0"/>
                  </a:lnTo>
                  <a:close/>
                </a:path>
              </a:pathLst>
            </a:custGeom>
            <a:solidFill>
              <a:srgbClr val="FFBF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928116" y="7097915"/>
            <a:ext cx="941070" cy="1016368"/>
            <a:chOff x="0" y="0"/>
            <a:chExt cx="941070" cy="1016368"/>
          </a:xfrm>
        </p:grpSpPr>
        <p:sp>
          <p:nvSpPr>
            <p:cNvPr id="616" name="path 616"/>
            <p:cNvSpPr/>
            <p:nvPr/>
          </p:nvSpPr>
          <p:spPr>
            <a:xfrm>
              <a:off x="0" y="91837"/>
              <a:ext cx="848360" cy="791308"/>
            </a:xfrm>
            <a:custGeom>
              <a:avLst/>
              <a:gdLst/>
              <a:ahLst/>
              <a:cxnLst/>
              <a:rect l="0" t="0" r="0" b="0"/>
              <a:pathLst>
                <a:path w="1336" h="1246">
                  <a:moveTo>
                    <a:pt x="1273" y="866"/>
                  </a:moveTo>
                  <a:cubicBezTo>
                    <a:pt x="1271" y="876"/>
                    <a:pt x="1267" y="886"/>
                    <a:pt x="1265" y="896"/>
                  </a:cubicBezTo>
                  <a:cubicBezTo>
                    <a:pt x="1247" y="946"/>
                    <a:pt x="1223" y="992"/>
                    <a:pt x="1190" y="1032"/>
                  </a:cubicBezTo>
                  <a:cubicBezTo>
                    <a:pt x="1182" y="1039"/>
                    <a:pt x="1176" y="1047"/>
                    <a:pt x="1169" y="1054"/>
                  </a:cubicBezTo>
                  <a:cubicBezTo>
                    <a:pt x="1142" y="1082"/>
                    <a:pt x="1106" y="1109"/>
                    <a:pt x="1066" y="1132"/>
                  </a:cubicBezTo>
                  <a:cubicBezTo>
                    <a:pt x="1052" y="1140"/>
                    <a:pt x="1038" y="1148"/>
                    <a:pt x="1022" y="1155"/>
                  </a:cubicBezTo>
                  <a:cubicBezTo>
                    <a:pt x="1012" y="1160"/>
                    <a:pt x="1001" y="1165"/>
                    <a:pt x="990" y="1170"/>
                  </a:cubicBezTo>
                  <a:cubicBezTo>
                    <a:pt x="989" y="1170"/>
                    <a:pt x="987" y="1171"/>
                    <a:pt x="985" y="1172"/>
                  </a:cubicBezTo>
                  <a:cubicBezTo>
                    <a:pt x="913" y="1202"/>
                    <a:pt x="830" y="1224"/>
                    <a:pt x="744" y="1236"/>
                  </a:cubicBezTo>
                  <a:cubicBezTo>
                    <a:pt x="729" y="1239"/>
                    <a:pt x="714" y="1239"/>
                    <a:pt x="699" y="1241"/>
                  </a:cubicBezTo>
                  <a:cubicBezTo>
                    <a:pt x="682" y="1243"/>
                    <a:pt x="666" y="1244"/>
                    <a:pt x="650" y="1245"/>
                  </a:cubicBezTo>
                  <a:cubicBezTo>
                    <a:pt x="633" y="1246"/>
                    <a:pt x="617" y="1246"/>
                    <a:pt x="600" y="1246"/>
                  </a:cubicBezTo>
                  <a:cubicBezTo>
                    <a:pt x="595" y="1246"/>
                    <a:pt x="589" y="1246"/>
                    <a:pt x="585" y="1246"/>
                  </a:cubicBezTo>
                  <a:cubicBezTo>
                    <a:pt x="577" y="1246"/>
                    <a:pt x="569" y="1245"/>
                    <a:pt x="561" y="1245"/>
                  </a:cubicBezTo>
                  <a:cubicBezTo>
                    <a:pt x="369" y="1237"/>
                    <a:pt x="185" y="1171"/>
                    <a:pt x="79" y="1025"/>
                  </a:cubicBezTo>
                  <a:cubicBezTo>
                    <a:pt x="38" y="969"/>
                    <a:pt x="0" y="876"/>
                    <a:pt x="7" y="773"/>
                  </a:cubicBezTo>
                  <a:cubicBezTo>
                    <a:pt x="9" y="738"/>
                    <a:pt x="17" y="700"/>
                    <a:pt x="33" y="663"/>
                  </a:cubicBezTo>
                  <a:cubicBezTo>
                    <a:pt x="100" y="502"/>
                    <a:pt x="252" y="483"/>
                    <a:pt x="321" y="325"/>
                  </a:cubicBezTo>
                  <a:cubicBezTo>
                    <a:pt x="323" y="318"/>
                    <a:pt x="326" y="310"/>
                    <a:pt x="329" y="302"/>
                  </a:cubicBezTo>
                  <a:cubicBezTo>
                    <a:pt x="340" y="271"/>
                    <a:pt x="354" y="241"/>
                    <a:pt x="372" y="215"/>
                  </a:cubicBezTo>
                  <a:cubicBezTo>
                    <a:pt x="373" y="213"/>
                    <a:pt x="375" y="211"/>
                    <a:pt x="376" y="209"/>
                  </a:cubicBezTo>
                  <a:cubicBezTo>
                    <a:pt x="493" y="38"/>
                    <a:pt x="740" y="-18"/>
                    <a:pt x="987" y="154"/>
                  </a:cubicBezTo>
                  <a:cubicBezTo>
                    <a:pt x="1236" y="328"/>
                    <a:pt x="1336" y="634"/>
                    <a:pt x="1273" y="866"/>
                  </a:cubicBezTo>
                </a:path>
              </a:pathLst>
            </a:custGeom>
            <a:solidFill>
              <a:srgbClr val="D4EC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8" name="path 618"/>
            <p:cNvSpPr/>
            <p:nvPr/>
          </p:nvSpPr>
          <p:spPr>
            <a:xfrm>
              <a:off x="534034" y="73380"/>
              <a:ext cx="139407" cy="567956"/>
            </a:xfrm>
            <a:custGeom>
              <a:avLst/>
              <a:gdLst/>
              <a:ahLst/>
              <a:cxnLst/>
              <a:rect l="0" t="0" r="0" b="0"/>
              <a:pathLst>
                <a:path w="219" h="894">
                  <a:moveTo>
                    <a:pt x="0" y="894"/>
                  </a:moveTo>
                  <a:lnTo>
                    <a:pt x="219" y="894"/>
                  </a:lnTo>
                  <a:lnTo>
                    <a:pt x="219" y="0"/>
                  </a:lnTo>
                  <a:lnTo>
                    <a:pt x="0" y="0"/>
                  </a:lnTo>
                  <a:lnTo>
                    <a:pt x="0" y="894"/>
                  </a:lnTo>
                  <a:close/>
                </a:path>
              </a:pathLst>
            </a:custGeom>
            <a:solidFill>
              <a:srgbClr val="E6F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0" name="path 620"/>
            <p:cNvSpPr/>
            <p:nvPr/>
          </p:nvSpPr>
          <p:spPr>
            <a:xfrm>
              <a:off x="561466" y="97537"/>
              <a:ext cx="85838" cy="82917"/>
            </a:xfrm>
            <a:custGeom>
              <a:avLst/>
              <a:gdLst/>
              <a:ahLst/>
              <a:cxnLst/>
              <a:rect l="0" t="0" r="0" b="0"/>
              <a:pathLst>
                <a:path w="135" h="130">
                  <a:moveTo>
                    <a:pt x="0" y="14"/>
                  </a:moveTo>
                  <a:lnTo>
                    <a:pt x="16" y="1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  <a:path w="135" h="130">
                  <a:moveTo>
                    <a:pt x="40" y="14"/>
                  </a:moveTo>
                  <a:lnTo>
                    <a:pt x="56" y="14"/>
                  </a:lnTo>
                  <a:lnTo>
                    <a:pt x="56" y="0"/>
                  </a:lnTo>
                  <a:lnTo>
                    <a:pt x="40" y="0"/>
                  </a:lnTo>
                  <a:lnTo>
                    <a:pt x="40" y="14"/>
                  </a:lnTo>
                  <a:close/>
                </a:path>
                <a:path w="135" h="130">
                  <a:moveTo>
                    <a:pt x="0" y="53"/>
                  </a:moveTo>
                  <a:lnTo>
                    <a:pt x="16" y="53"/>
                  </a:lnTo>
                  <a:lnTo>
                    <a:pt x="16" y="38"/>
                  </a:lnTo>
                  <a:lnTo>
                    <a:pt x="0" y="38"/>
                  </a:lnTo>
                  <a:lnTo>
                    <a:pt x="0" y="53"/>
                  </a:lnTo>
                  <a:close/>
                </a:path>
                <a:path w="135" h="130">
                  <a:moveTo>
                    <a:pt x="40" y="53"/>
                  </a:moveTo>
                  <a:lnTo>
                    <a:pt x="56" y="53"/>
                  </a:lnTo>
                  <a:lnTo>
                    <a:pt x="56" y="38"/>
                  </a:lnTo>
                  <a:lnTo>
                    <a:pt x="40" y="38"/>
                  </a:lnTo>
                  <a:lnTo>
                    <a:pt x="40" y="53"/>
                  </a:lnTo>
                  <a:close/>
                </a:path>
                <a:path w="135" h="130">
                  <a:moveTo>
                    <a:pt x="0" y="92"/>
                  </a:moveTo>
                  <a:lnTo>
                    <a:pt x="16" y="92"/>
                  </a:lnTo>
                  <a:lnTo>
                    <a:pt x="16" y="76"/>
                  </a:lnTo>
                  <a:lnTo>
                    <a:pt x="0" y="76"/>
                  </a:lnTo>
                  <a:lnTo>
                    <a:pt x="0" y="92"/>
                  </a:lnTo>
                  <a:close/>
                </a:path>
                <a:path w="135" h="130">
                  <a:moveTo>
                    <a:pt x="40" y="92"/>
                  </a:moveTo>
                  <a:lnTo>
                    <a:pt x="56" y="92"/>
                  </a:lnTo>
                  <a:lnTo>
                    <a:pt x="56" y="76"/>
                  </a:lnTo>
                  <a:lnTo>
                    <a:pt x="40" y="76"/>
                  </a:lnTo>
                  <a:lnTo>
                    <a:pt x="40" y="92"/>
                  </a:lnTo>
                  <a:close/>
                </a:path>
                <a:path w="135" h="130">
                  <a:moveTo>
                    <a:pt x="0" y="130"/>
                  </a:moveTo>
                  <a:lnTo>
                    <a:pt x="16" y="130"/>
                  </a:lnTo>
                  <a:lnTo>
                    <a:pt x="16" y="114"/>
                  </a:lnTo>
                  <a:lnTo>
                    <a:pt x="0" y="114"/>
                  </a:lnTo>
                  <a:lnTo>
                    <a:pt x="0" y="130"/>
                  </a:lnTo>
                  <a:close/>
                </a:path>
                <a:path w="135" h="130">
                  <a:moveTo>
                    <a:pt x="40" y="130"/>
                  </a:moveTo>
                  <a:lnTo>
                    <a:pt x="56" y="130"/>
                  </a:lnTo>
                  <a:lnTo>
                    <a:pt x="56" y="114"/>
                  </a:lnTo>
                  <a:lnTo>
                    <a:pt x="40" y="114"/>
                  </a:lnTo>
                  <a:lnTo>
                    <a:pt x="40" y="130"/>
                  </a:lnTo>
                  <a:close/>
                </a:path>
                <a:path w="135" h="130">
                  <a:moveTo>
                    <a:pt x="80" y="14"/>
                  </a:moveTo>
                  <a:lnTo>
                    <a:pt x="96" y="14"/>
                  </a:lnTo>
                  <a:lnTo>
                    <a:pt x="96" y="0"/>
                  </a:lnTo>
                  <a:lnTo>
                    <a:pt x="80" y="0"/>
                  </a:lnTo>
                  <a:lnTo>
                    <a:pt x="80" y="14"/>
                  </a:lnTo>
                  <a:close/>
                </a:path>
                <a:path w="135" h="130">
                  <a:moveTo>
                    <a:pt x="120" y="14"/>
                  </a:moveTo>
                  <a:lnTo>
                    <a:pt x="135" y="14"/>
                  </a:lnTo>
                  <a:lnTo>
                    <a:pt x="135" y="0"/>
                  </a:lnTo>
                  <a:lnTo>
                    <a:pt x="120" y="0"/>
                  </a:lnTo>
                  <a:lnTo>
                    <a:pt x="120" y="14"/>
                  </a:lnTo>
                  <a:close/>
                </a:path>
                <a:path w="135" h="130">
                  <a:moveTo>
                    <a:pt x="80" y="53"/>
                  </a:moveTo>
                  <a:lnTo>
                    <a:pt x="96" y="53"/>
                  </a:lnTo>
                  <a:lnTo>
                    <a:pt x="96" y="38"/>
                  </a:lnTo>
                  <a:lnTo>
                    <a:pt x="80" y="38"/>
                  </a:lnTo>
                  <a:lnTo>
                    <a:pt x="80" y="53"/>
                  </a:lnTo>
                  <a:close/>
                </a:path>
                <a:path w="135" h="130">
                  <a:moveTo>
                    <a:pt x="120" y="53"/>
                  </a:moveTo>
                  <a:lnTo>
                    <a:pt x="135" y="53"/>
                  </a:lnTo>
                  <a:lnTo>
                    <a:pt x="135" y="38"/>
                  </a:lnTo>
                  <a:lnTo>
                    <a:pt x="120" y="38"/>
                  </a:lnTo>
                  <a:lnTo>
                    <a:pt x="120" y="53"/>
                  </a:lnTo>
                  <a:close/>
                </a:path>
                <a:path w="135" h="130">
                  <a:moveTo>
                    <a:pt x="80" y="92"/>
                  </a:moveTo>
                  <a:lnTo>
                    <a:pt x="96" y="92"/>
                  </a:lnTo>
                  <a:lnTo>
                    <a:pt x="96" y="76"/>
                  </a:lnTo>
                  <a:lnTo>
                    <a:pt x="80" y="76"/>
                  </a:lnTo>
                  <a:lnTo>
                    <a:pt x="80" y="92"/>
                  </a:lnTo>
                  <a:close/>
                </a:path>
                <a:path w="135" h="130">
                  <a:moveTo>
                    <a:pt x="120" y="92"/>
                  </a:moveTo>
                  <a:lnTo>
                    <a:pt x="135" y="92"/>
                  </a:lnTo>
                  <a:lnTo>
                    <a:pt x="135" y="76"/>
                  </a:lnTo>
                  <a:lnTo>
                    <a:pt x="120" y="76"/>
                  </a:lnTo>
                  <a:lnTo>
                    <a:pt x="120" y="92"/>
                  </a:lnTo>
                  <a:close/>
                </a:path>
                <a:path w="135" h="130">
                  <a:moveTo>
                    <a:pt x="80" y="130"/>
                  </a:moveTo>
                  <a:lnTo>
                    <a:pt x="96" y="130"/>
                  </a:lnTo>
                  <a:lnTo>
                    <a:pt x="96" y="114"/>
                  </a:lnTo>
                  <a:lnTo>
                    <a:pt x="80" y="114"/>
                  </a:lnTo>
                  <a:lnTo>
                    <a:pt x="80" y="130"/>
                  </a:lnTo>
                  <a:close/>
                </a:path>
                <a:path w="135" h="130">
                  <a:moveTo>
                    <a:pt x="120" y="130"/>
                  </a:moveTo>
                  <a:lnTo>
                    <a:pt x="135" y="130"/>
                  </a:lnTo>
                  <a:lnTo>
                    <a:pt x="135" y="114"/>
                  </a:lnTo>
                  <a:lnTo>
                    <a:pt x="120" y="114"/>
                  </a:lnTo>
                  <a:lnTo>
                    <a:pt x="120" y="13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2" name="path 622"/>
            <p:cNvSpPr/>
            <p:nvPr/>
          </p:nvSpPr>
          <p:spPr>
            <a:xfrm>
              <a:off x="485902" y="383502"/>
              <a:ext cx="269303" cy="262788"/>
            </a:xfrm>
            <a:custGeom>
              <a:avLst/>
              <a:gdLst/>
              <a:ahLst/>
              <a:cxnLst/>
              <a:rect l="0" t="0" r="0" b="0"/>
              <a:pathLst>
                <a:path w="424" h="413">
                  <a:moveTo>
                    <a:pt x="0" y="413"/>
                  </a:moveTo>
                  <a:lnTo>
                    <a:pt x="424" y="413"/>
                  </a:lnTo>
                  <a:lnTo>
                    <a:pt x="424" y="0"/>
                  </a:lnTo>
                  <a:lnTo>
                    <a:pt x="0" y="0"/>
                  </a:lnTo>
                  <a:lnTo>
                    <a:pt x="0" y="413"/>
                  </a:lnTo>
                  <a:close/>
                </a:path>
              </a:pathLst>
            </a:custGeom>
            <a:solidFill>
              <a:srgbClr val="E6F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4" name="path 624"/>
            <p:cNvSpPr/>
            <p:nvPr/>
          </p:nvSpPr>
          <p:spPr>
            <a:xfrm>
              <a:off x="689102" y="416307"/>
              <a:ext cx="35708" cy="130795"/>
            </a:xfrm>
            <a:custGeom>
              <a:avLst/>
              <a:gdLst/>
              <a:ahLst/>
              <a:cxnLst/>
              <a:rect l="0" t="0" r="0" b="0"/>
              <a:pathLst>
                <a:path w="56" h="205">
                  <a:moveTo>
                    <a:pt x="0" y="14"/>
                  </a:moveTo>
                  <a:lnTo>
                    <a:pt x="16" y="1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  <a:path w="56" h="205">
                  <a:moveTo>
                    <a:pt x="40" y="14"/>
                  </a:moveTo>
                  <a:lnTo>
                    <a:pt x="56" y="14"/>
                  </a:lnTo>
                  <a:lnTo>
                    <a:pt x="56" y="0"/>
                  </a:lnTo>
                  <a:lnTo>
                    <a:pt x="40" y="0"/>
                  </a:lnTo>
                  <a:lnTo>
                    <a:pt x="40" y="14"/>
                  </a:lnTo>
                  <a:close/>
                </a:path>
                <a:path w="56" h="205">
                  <a:moveTo>
                    <a:pt x="0" y="53"/>
                  </a:moveTo>
                  <a:lnTo>
                    <a:pt x="16" y="53"/>
                  </a:lnTo>
                  <a:lnTo>
                    <a:pt x="16" y="38"/>
                  </a:lnTo>
                  <a:lnTo>
                    <a:pt x="0" y="38"/>
                  </a:lnTo>
                  <a:lnTo>
                    <a:pt x="0" y="53"/>
                  </a:lnTo>
                  <a:close/>
                </a:path>
                <a:path w="56" h="205">
                  <a:moveTo>
                    <a:pt x="40" y="53"/>
                  </a:moveTo>
                  <a:lnTo>
                    <a:pt x="56" y="53"/>
                  </a:lnTo>
                  <a:lnTo>
                    <a:pt x="56" y="38"/>
                  </a:lnTo>
                  <a:lnTo>
                    <a:pt x="40" y="38"/>
                  </a:lnTo>
                  <a:lnTo>
                    <a:pt x="40" y="53"/>
                  </a:lnTo>
                  <a:close/>
                </a:path>
                <a:path w="56" h="205">
                  <a:moveTo>
                    <a:pt x="0" y="91"/>
                  </a:moveTo>
                  <a:lnTo>
                    <a:pt x="16" y="91"/>
                  </a:lnTo>
                  <a:lnTo>
                    <a:pt x="16" y="76"/>
                  </a:lnTo>
                  <a:lnTo>
                    <a:pt x="0" y="76"/>
                  </a:lnTo>
                  <a:lnTo>
                    <a:pt x="0" y="91"/>
                  </a:lnTo>
                  <a:close/>
                </a:path>
                <a:path w="56" h="205">
                  <a:moveTo>
                    <a:pt x="40" y="91"/>
                  </a:moveTo>
                  <a:lnTo>
                    <a:pt x="56" y="91"/>
                  </a:lnTo>
                  <a:lnTo>
                    <a:pt x="56" y="76"/>
                  </a:lnTo>
                  <a:lnTo>
                    <a:pt x="40" y="76"/>
                  </a:lnTo>
                  <a:lnTo>
                    <a:pt x="40" y="91"/>
                  </a:lnTo>
                  <a:close/>
                </a:path>
                <a:path w="56" h="205">
                  <a:moveTo>
                    <a:pt x="0" y="129"/>
                  </a:moveTo>
                  <a:lnTo>
                    <a:pt x="16" y="129"/>
                  </a:lnTo>
                  <a:lnTo>
                    <a:pt x="16" y="114"/>
                  </a:lnTo>
                  <a:lnTo>
                    <a:pt x="0" y="114"/>
                  </a:lnTo>
                  <a:lnTo>
                    <a:pt x="0" y="129"/>
                  </a:lnTo>
                  <a:close/>
                </a:path>
                <a:path w="56" h="205">
                  <a:moveTo>
                    <a:pt x="40" y="129"/>
                  </a:moveTo>
                  <a:lnTo>
                    <a:pt x="56" y="129"/>
                  </a:lnTo>
                  <a:lnTo>
                    <a:pt x="56" y="114"/>
                  </a:lnTo>
                  <a:lnTo>
                    <a:pt x="40" y="114"/>
                  </a:lnTo>
                  <a:lnTo>
                    <a:pt x="40" y="129"/>
                  </a:lnTo>
                  <a:close/>
                </a:path>
                <a:path w="56" h="205">
                  <a:moveTo>
                    <a:pt x="0" y="91"/>
                  </a:moveTo>
                  <a:lnTo>
                    <a:pt x="16" y="91"/>
                  </a:lnTo>
                  <a:lnTo>
                    <a:pt x="16" y="76"/>
                  </a:lnTo>
                  <a:lnTo>
                    <a:pt x="0" y="76"/>
                  </a:lnTo>
                  <a:lnTo>
                    <a:pt x="0" y="91"/>
                  </a:lnTo>
                  <a:close/>
                </a:path>
                <a:path w="56" h="205">
                  <a:moveTo>
                    <a:pt x="40" y="91"/>
                  </a:moveTo>
                  <a:lnTo>
                    <a:pt x="56" y="91"/>
                  </a:lnTo>
                  <a:lnTo>
                    <a:pt x="56" y="76"/>
                  </a:lnTo>
                  <a:lnTo>
                    <a:pt x="40" y="76"/>
                  </a:lnTo>
                  <a:lnTo>
                    <a:pt x="40" y="91"/>
                  </a:lnTo>
                  <a:close/>
                </a:path>
                <a:path w="56" h="205">
                  <a:moveTo>
                    <a:pt x="0" y="129"/>
                  </a:moveTo>
                  <a:lnTo>
                    <a:pt x="16" y="129"/>
                  </a:lnTo>
                  <a:lnTo>
                    <a:pt x="16" y="114"/>
                  </a:lnTo>
                  <a:lnTo>
                    <a:pt x="0" y="114"/>
                  </a:lnTo>
                  <a:lnTo>
                    <a:pt x="0" y="129"/>
                  </a:lnTo>
                  <a:close/>
                </a:path>
                <a:path w="56" h="205">
                  <a:moveTo>
                    <a:pt x="40" y="129"/>
                  </a:moveTo>
                  <a:lnTo>
                    <a:pt x="56" y="129"/>
                  </a:lnTo>
                  <a:lnTo>
                    <a:pt x="56" y="114"/>
                  </a:lnTo>
                  <a:lnTo>
                    <a:pt x="40" y="114"/>
                  </a:lnTo>
                  <a:lnTo>
                    <a:pt x="40" y="129"/>
                  </a:lnTo>
                  <a:close/>
                </a:path>
                <a:path w="56" h="205">
                  <a:moveTo>
                    <a:pt x="0" y="167"/>
                  </a:moveTo>
                  <a:lnTo>
                    <a:pt x="16" y="167"/>
                  </a:lnTo>
                  <a:lnTo>
                    <a:pt x="16" y="152"/>
                  </a:lnTo>
                  <a:lnTo>
                    <a:pt x="0" y="152"/>
                  </a:lnTo>
                  <a:lnTo>
                    <a:pt x="0" y="167"/>
                  </a:lnTo>
                  <a:close/>
                </a:path>
                <a:path w="56" h="205">
                  <a:moveTo>
                    <a:pt x="40" y="167"/>
                  </a:moveTo>
                  <a:lnTo>
                    <a:pt x="56" y="167"/>
                  </a:lnTo>
                  <a:lnTo>
                    <a:pt x="56" y="152"/>
                  </a:lnTo>
                  <a:lnTo>
                    <a:pt x="40" y="152"/>
                  </a:lnTo>
                  <a:lnTo>
                    <a:pt x="40" y="167"/>
                  </a:lnTo>
                  <a:close/>
                </a:path>
                <a:path w="56" h="205">
                  <a:moveTo>
                    <a:pt x="0" y="205"/>
                  </a:moveTo>
                  <a:lnTo>
                    <a:pt x="16" y="205"/>
                  </a:lnTo>
                  <a:lnTo>
                    <a:pt x="16" y="190"/>
                  </a:lnTo>
                  <a:lnTo>
                    <a:pt x="0" y="190"/>
                  </a:lnTo>
                  <a:lnTo>
                    <a:pt x="0" y="205"/>
                  </a:lnTo>
                  <a:close/>
                </a:path>
                <a:path w="56" h="205">
                  <a:moveTo>
                    <a:pt x="40" y="205"/>
                  </a:moveTo>
                  <a:lnTo>
                    <a:pt x="56" y="205"/>
                  </a:lnTo>
                  <a:lnTo>
                    <a:pt x="56" y="190"/>
                  </a:lnTo>
                  <a:lnTo>
                    <a:pt x="40" y="190"/>
                  </a:lnTo>
                  <a:lnTo>
                    <a:pt x="40" y="20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6" name="path 626"/>
            <p:cNvSpPr/>
            <p:nvPr/>
          </p:nvSpPr>
          <p:spPr>
            <a:xfrm>
              <a:off x="224459" y="0"/>
              <a:ext cx="163055" cy="641337"/>
            </a:xfrm>
            <a:custGeom>
              <a:avLst/>
              <a:gdLst/>
              <a:ahLst/>
              <a:cxnLst/>
              <a:rect l="0" t="0" r="0" b="0"/>
              <a:pathLst>
                <a:path w="256" h="1009">
                  <a:moveTo>
                    <a:pt x="0" y="1009"/>
                  </a:moveTo>
                  <a:lnTo>
                    <a:pt x="256" y="1009"/>
                  </a:lnTo>
                  <a:lnTo>
                    <a:pt x="256" y="0"/>
                  </a:lnTo>
                  <a:lnTo>
                    <a:pt x="0" y="0"/>
                  </a:lnTo>
                  <a:lnTo>
                    <a:pt x="0" y="1009"/>
                  </a:lnTo>
                  <a:close/>
                </a:path>
              </a:pathLst>
            </a:custGeom>
            <a:solidFill>
              <a:srgbClr val="E6F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8" name="path 628"/>
            <p:cNvSpPr/>
            <p:nvPr/>
          </p:nvSpPr>
          <p:spPr>
            <a:xfrm>
              <a:off x="253809" y="30976"/>
              <a:ext cx="104895" cy="119632"/>
            </a:xfrm>
            <a:custGeom>
              <a:avLst/>
              <a:gdLst/>
              <a:ahLst/>
              <a:cxnLst/>
              <a:rect l="0" t="0" r="0" b="0"/>
              <a:pathLst>
                <a:path w="165" h="188">
                  <a:moveTo>
                    <a:pt x="0" y="21"/>
                  </a:moveTo>
                  <a:lnTo>
                    <a:pt x="165" y="21"/>
                  </a:lnTo>
                  <a:lnTo>
                    <a:pt x="165" y="0"/>
                  </a:lnTo>
                  <a:lnTo>
                    <a:pt x="0" y="0"/>
                  </a:lnTo>
                  <a:lnTo>
                    <a:pt x="0" y="21"/>
                  </a:lnTo>
                  <a:close/>
                </a:path>
                <a:path w="165" h="188">
                  <a:moveTo>
                    <a:pt x="0" y="77"/>
                  </a:moveTo>
                  <a:lnTo>
                    <a:pt x="165" y="77"/>
                  </a:lnTo>
                  <a:lnTo>
                    <a:pt x="165" y="56"/>
                  </a:lnTo>
                  <a:lnTo>
                    <a:pt x="0" y="56"/>
                  </a:lnTo>
                  <a:lnTo>
                    <a:pt x="0" y="77"/>
                  </a:lnTo>
                  <a:close/>
                </a:path>
                <a:path w="165" h="188">
                  <a:moveTo>
                    <a:pt x="0" y="132"/>
                  </a:moveTo>
                  <a:lnTo>
                    <a:pt x="165" y="132"/>
                  </a:lnTo>
                  <a:lnTo>
                    <a:pt x="165" y="110"/>
                  </a:lnTo>
                  <a:lnTo>
                    <a:pt x="0" y="110"/>
                  </a:lnTo>
                  <a:lnTo>
                    <a:pt x="0" y="132"/>
                  </a:lnTo>
                  <a:close/>
                </a:path>
                <a:path w="165" h="188">
                  <a:moveTo>
                    <a:pt x="0" y="188"/>
                  </a:moveTo>
                  <a:lnTo>
                    <a:pt x="165" y="188"/>
                  </a:lnTo>
                  <a:lnTo>
                    <a:pt x="165" y="167"/>
                  </a:lnTo>
                  <a:lnTo>
                    <a:pt x="0" y="167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30" name="path 630"/>
            <p:cNvSpPr/>
            <p:nvPr/>
          </p:nvSpPr>
          <p:spPr>
            <a:xfrm>
              <a:off x="0" y="228333"/>
              <a:ext cx="808989" cy="654811"/>
            </a:xfrm>
            <a:custGeom>
              <a:avLst/>
              <a:gdLst/>
              <a:ahLst/>
              <a:cxnLst/>
              <a:rect l="0" t="0" r="0" b="0"/>
              <a:pathLst>
                <a:path w="1273" h="1031">
                  <a:moveTo>
                    <a:pt x="561" y="0"/>
                  </a:moveTo>
                  <a:cubicBezTo>
                    <a:pt x="561" y="1030"/>
                    <a:pt x="561" y="1030"/>
                    <a:pt x="561" y="1030"/>
                  </a:cubicBezTo>
                  <a:cubicBezTo>
                    <a:pt x="369" y="1022"/>
                    <a:pt x="185" y="956"/>
                    <a:pt x="79" y="811"/>
                  </a:cubicBezTo>
                  <a:cubicBezTo>
                    <a:pt x="38" y="754"/>
                    <a:pt x="0" y="661"/>
                    <a:pt x="7" y="558"/>
                  </a:cubicBezTo>
                  <a:cubicBezTo>
                    <a:pt x="9" y="523"/>
                    <a:pt x="17" y="485"/>
                    <a:pt x="33" y="448"/>
                  </a:cubicBezTo>
                  <a:cubicBezTo>
                    <a:pt x="100" y="287"/>
                    <a:pt x="252" y="268"/>
                    <a:pt x="321" y="110"/>
                  </a:cubicBezTo>
                  <a:cubicBezTo>
                    <a:pt x="323" y="103"/>
                    <a:pt x="326" y="95"/>
                    <a:pt x="329" y="87"/>
                  </a:cubicBezTo>
                  <a:cubicBezTo>
                    <a:pt x="340" y="55"/>
                    <a:pt x="355" y="26"/>
                    <a:pt x="372" y="0"/>
                  </a:cubicBezTo>
                  <a:lnTo>
                    <a:pt x="561" y="0"/>
                  </a:lnTo>
                  <a:close/>
                </a:path>
                <a:path w="1273" h="1031">
                  <a:moveTo>
                    <a:pt x="1273" y="652"/>
                  </a:moveTo>
                  <a:cubicBezTo>
                    <a:pt x="1271" y="661"/>
                    <a:pt x="1267" y="671"/>
                    <a:pt x="1265" y="681"/>
                  </a:cubicBezTo>
                  <a:cubicBezTo>
                    <a:pt x="1248" y="731"/>
                    <a:pt x="1223" y="777"/>
                    <a:pt x="1190" y="817"/>
                  </a:cubicBezTo>
                  <a:cubicBezTo>
                    <a:pt x="498" y="817"/>
                    <a:pt x="498" y="817"/>
                    <a:pt x="498" y="817"/>
                  </a:cubicBezTo>
                  <a:cubicBezTo>
                    <a:pt x="498" y="652"/>
                    <a:pt x="498" y="652"/>
                    <a:pt x="498" y="652"/>
                  </a:cubicBezTo>
                  <a:lnTo>
                    <a:pt x="1273" y="652"/>
                  </a:lnTo>
                  <a:close/>
                </a:path>
                <a:path w="1273" h="1031">
                  <a:moveTo>
                    <a:pt x="700" y="959"/>
                  </a:moveTo>
                  <a:cubicBezTo>
                    <a:pt x="744" y="1021"/>
                    <a:pt x="744" y="1021"/>
                    <a:pt x="744" y="1021"/>
                  </a:cubicBezTo>
                  <a:cubicBezTo>
                    <a:pt x="729" y="1024"/>
                    <a:pt x="714" y="1025"/>
                    <a:pt x="699" y="1027"/>
                  </a:cubicBezTo>
                  <a:cubicBezTo>
                    <a:pt x="676" y="995"/>
                    <a:pt x="676" y="995"/>
                    <a:pt x="676" y="995"/>
                  </a:cubicBezTo>
                  <a:cubicBezTo>
                    <a:pt x="651" y="959"/>
                    <a:pt x="651" y="959"/>
                    <a:pt x="651" y="959"/>
                  </a:cubicBezTo>
                  <a:cubicBezTo>
                    <a:pt x="561" y="832"/>
                    <a:pt x="561" y="832"/>
                    <a:pt x="561" y="832"/>
                  </a:cubicBezTo>
                  <a:cubicBezTo>
                    <a:pt x="549" y="817"/>
                    <a:pt x="549" y="817"/>
                    <a:pt x="549" y="817"/>
                  </a:cubicBezTo>
                  <a:cubicBezTo>
                    <a:pt x="498" y="743"/>
                    <a:pt x="498" y="743"/>
                    <a:pt x="498" y="743"/>
                  </a:cubicBezTo>
                  <a:cubicBezTo>
                    <a:pt x="472" y="707"/>
                    <a:pt x="472" y="707"/>
                    <a:pt x="472" y="707"/>
                  </a:cubicBezTo>
                  <a:cubicBezTo>
                    <a:pt x="498" y="688"/>
                    <a:pt x="498" y="688"/>
                    <a:pt x="498" y="688"/>
                  </a:cubicBezTo>
                  <a:cubicBezTo>
                    <a:pt x="505" y="683"/>
                    <a:pt x="505" y="683"/>
                    <a:pt x="505" y="683"/>
                  </a:cubicBezTo>
                  <a:cubicBezTo>
                    <a:pt x="561" y="762"/>
                    <a:pt x="561" y="762"/>
                    <a:pt x="561" y="762"/>
                  </a:cubicBezTo>
                  <a:cubicBezTo>
                    <a:pt x="599" y="817"/>
                    <a:pt x="599" y="817"/>
                    <a:pt x="599" y="817"/>
                  </a:cubicBezTo>
                  <a:cubicBezTo>
                    <a:pt x="676" y="924"/>
                    <a:pt x="676" y="924"/>
                    <a:pt x="676" y="924"/>
                  </a:cubicBezTo>
                  <a:lnTo>
                    <a:pt x="700" y="959"/>
                  </a:lnTo>
                  <a:close/>
                </a:path>
                <a:path w="1273" h="1031">
                  <a:moveTo>
                    <a:pt x="879" y="707"/>
                  </a:moveTo>
                  <a:cubicBezTo>
                    <a:pt x="868" y="722"/>
                    <a:pt x="868" y="722"/>
                    <a:pt x="868" y="722"/>
                  </a:cubicBezTo>
                  <a:cubicBezTo>
                    <a:pt x="844" y="756"/>
                    <a:pt x="844" y="756"/>
                    <a:pt x="844" y="756"/>
                  </a:cubicBezTo>
                  <a:cubicBezTo>
                    <a:pt x="801" y="817"/>
                    <a:pt x="801" y="817"/>
                    <a:pt x="801" y="817"/>
                  </a:cubicBezTo>
                  <a:cubicBezTo>
                    <a:pt x="700" y="959"/>
                    <a:pt x="700" y="959"/>
                    <a:pt x="700" y="959"/>
                  </a:cubicBezTo>
                  <a:cubicBezTo>
                    <a:pt x="676" y="994"/>
                    <a:pt x="676" y="994"/>
                    <a:pt x="676" y="994"/>
                  </a:cubicBezTo>
                  <a:cubicBezTo>
                    <a:pt x="650" y="1030"/>
                    <a:pt x="650" y="1030"/>
                    <a:pt x="650" y="1030"/>
                  </a:cubicBezTo>
                  <a:cubicBezTo>
                    <a:pt x="633" y="1031"/>
                    <a:pt x="617" y="1031"/>
                    <a:pt x="600" y="1031"/>
                  </a:cubicBezTo>
                  <a:cubicBezTo>
                    <a:pt x="651" y="959"/>
                    <a:pt x="651" y="959"/>
                    <a:pt x="651" y="959"/>
                  </a:cubicBezTo>
                  <a:cubicBezTo>
                    <a:pt x="676" y="924"/>
                    <a:pt x="676" y="924"/>
                    <a:pt x="676" y="924"/>
                  </a:cubicBezTo>
                  <a:cubicBezTo>
                    <a:pt x="751" y="817"/>
                    <a:pt x="751" y="817"/>
                    <a:pt x="751" y="817"/>
                  </a:cubicBezTo>
                  <a:cubicBezTo>
                    <a:pt x="819" y="722"/>
                    <a:pt x="819" y="722"/>
                    <a:pt x="819" y="722"/>
                  </a:cubicBezTo>
                  <a:cubicBezTo>
                    <a:pt x="844" y="686"/>
                    <a:pt x="844" y="686"/>
                    <a:pt x="844" y="686"/>
                  </a:cubicBezTo>
                  <a:cubicBezTo>
                    <a:pt x="846" y="683"/>
                    <a:pt x="846" y="683"/>
                    <a:pt x="846" y="683"/>
                  </a:cubicBezTo>
                  <a:lnTo>
                    <a:pt x="879" y="707"/>
                  </a:lnTo>
                  <a:close/>
                </a:path>
                <a:path w="1273" h="1031">
                  <a:moveTo>
                    <a:pt x="1023" y="940"/>
                  </a:moveTo>
                  <a:cubicBezTo>
                    <a:pt x="1012" y="946"/>
                    <a:pt x="1001" y="950"/>
                    <a:pt x="990" y="955"/>
                  </a:cubicBezTo>
                  <a:cubicBezTo>
                    <a:pt x="987" y="959"/>
                    <a:pt x="987" y="959"/>
                    <a:pt x="987" y="959"/>
                  </a:cubicBezTo>
                  <a:cubicBezTo>
                    <a:pt x="985" y="957"/>
                    <a:pt x="985" y="957"/>
                    <a:pt x="985" y="957"/>
                  </a:cubicBezTo>
                  <a:cubicBezTo>
                    <a:pt x="886" y="817"/>
                    <a:pt x="886" y="817"/>
                    <a:pt x="886" y="817"/>
                  </a:cubicBezTo>
                  <a:cubicBezTo>
                    <a:pt x="844" y="756"/>
                    <a:pt x="844" y="756"/>
                    <a:pt x="844" y="756"/>
                  </a:cubicBezTo>
                  <a:cubicBezTo>
                    <a:pt x="819" y="722"/>
                    <a:pt x="819" y="722"/>
                    <a:pt x="819" y="722"/>
                  </a:cubicBezTo>
                  <a:cubicBezTo>
                    <a:pt x="808" y="707"/>
                    <a:pt x="808" y="707"/>
                    <a:pt x="808" y="707"/>
                  </a:cubicBezTo>
                  <a:cubicBezTo>
                    <a:pt x="841" y="683"/>
                    <a:pt x="841" y="683"/>
                    <a:pt x="841" y="683"/>
                  </a:cubicBezTo>
                  <a:cubicBezTo>
                    <a:pt x="844" y="686"/>
                    <a:pt x="844" y="686"/>
                    <a:pt x="844" y="686"/>
                  </a:cubicBezTo>
                  <a:cubicBezTo>
                    <a:pt x="868" y="722"/>
                    <a:pt x="868" y="722"/>
                    <a:pt x="868" y="722"/>
                  </a:cubicBezTo>
                  <a:cubicBezTo>
                    <a:pt x="936" y="817"/>
                    <a:pt x="936" y="817"/>
                    <a:pt x="936" y="817"/>
                  </a:cubicBezTo>
                  <a:cubicBezTo>
                    <a:pt x="1012" y="924"/>
                    <a:pt x="1012" y="924"/>
                    <a:pt x="1012" y="924"/>
                  </a:cubicBezTo>
                  <a:lnTo>
                    <a:pt x="1023" y="940"/>
                  </a:lnTo>
                  <a:close/>
                </a:path>
                <a:path w="1273" h="1031">
                  <a:moveTo>
                    <a:pt x="1216" y="707"/>
                  </a:moveTo>
                  <a:cubicBezTo>
                    <a:pt x="1137" y="817"/>
                    <a:pt x="1137" y="817"/>
                    <a:pt x="1137" y="817"/>
                  </a:cubicBezTo>
                  <a:cubicBezTo>
                    <a:pt x="1066" y="917"/>
                    <a:pt x="1066" y="917"/>
                    <a:pt x="1066" y="917"/>
                  </a:cubicBezTo>
                  <a:cubicBezTo>
                    <a:pt x="1052" y="925"/>
                    <a:pt x="1038" y="933"/>
                    <a:pt x="1023" y="940"/>
                  </a:cubicBezTo>
                  <a:cubicBezTo>
                    <a:pt x="1012" y="946"/>
                    <a:pt x="1001" y="950"/>
                    <a:pt x="990" y="956"/>
                  </a:cubicBezTo>
                  <a:cubicBezTo>
                    <a:pt x="1012" y="924"/>
                    <a:pt x="1012" y="924"/>
                    <a:pt x="1012" y="924"/>
                  </a:cubicBezTo>
                  <a:cubicBezTo>
                    <a:pt x="1088" y="817"/>
                    <a:pt x="1088" y="817"/>
                    <a:pt x="1088" y="817"/>
                  </a:cubicBezTo>
                  <a:cubicBezTo>
                    <a:pt x="1183" y="683"/>
                    <a:pt x="1183" y="683"/>
                    <a:pt x="1183" y="683"/>
                  </a:cubicBezTo>
                  <a:lnTo>
                    <a:pt x="1216" y="707"/>
                  </a:lnTo>
                  <a:close/>
                </a:path>
              </a:pathLst>
            </a:custGeom>
            <a:solidFill>
              <a:srgbClr val="ABDA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32" name="path 632"/>
            <p:cNvSpPr/>
            <p:nvPr/>
          </p:nvSpPr>
          <p:spPr>
            <a:xfrm>
              <a:off x="356488" y="642480"/>
              <a:ext cx="452500" cy="18414"/>
            </a:xfrm>
            <a:custGeom>
              <a:avLst/>
              <a:gdLst/>
              <a:ahLst/>
              <a:cxnLst/>
              <a:rect l="0" t="0" r="0" b="0"/>
              <a:pathLst>
                <a:path w="712" h="28">
                  <a:moveTo>
                    <a:pt x="712" y="0"/>
                  </a:moveTo>
                  <a:cubicBezTo>
                    <a:pt x="710" y="9"/>
                    <a:pt x="706" y="19"/>
                    <a:pt x="703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12" y="0"/>
                  </a:lnTo>
                  <a:close/>
                </a:path>
              </a:pathLst>
            </a:custGeom>
            <a:solidFill>
              <a:srgbClr val="32668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34" name="path 634"/>
            <p:cNvSpPr/>
            <p:nvPr/>
          </p:nvSpPr>
          <p:spPr>
            <a:xfrm>
              <a:off x="552957" y="217157"/>
              <a:ext cx="97917" cy="129032"/>
            </a:xfrm>
            <a:custGeom>
              <a:avLst/>
              <a:gdLst/>
              <a:ahLst/>
              <a:cxnLst/>
              <a:rect l="0" t="0" r="0" b="0"/>
              <a:pathLst>
                <a:path w="154" h="203">
                  <a:moveTo>
                    <a:pt x="112" y="188"/>
                  </a:moveTo>
                  <a:cubicBezTo>
                    <a:pt x="105" y="192"/>
                    <a:pt x="96" y="203"/>
                    <a:pt x="87" y="200"/>
                  </a:cubicBezTo>
                  <a:cubicBezTo>
                    <a:pt x="78" y="197"/>
                    <a:pt x="50" y="180"/>
                    <a:pt x="28" y="144"/>
                  </a:cubicBezTo>
                  <a:cubicBezTo>
                    <a:pt x="0" y="95"/>
                    <a:pt x="12" y="3"/>
                    <a:pt x="26" y="0"/>
                  </a:cubicBezTo>
                  <a:cubicBezTo>
                    <a:pt x="29" y="0"/>
                    <a:pt x="37" y="1"/>
                    <a:pt x="41" y="4"/>
                  </a:cubicBezTo>
                  <a:cubicBezTo>
                    <a:pt x="42" y="6"/>
                    <a:pt x="43" y="7"/>
                    <a:pt x="43" y="10"/>
                  </a:cubicBezTo>
                  <a:cubicBezTo>
                    <a:pt x="41" y="25"/>
                    <a:pt x="40" y="85"/>
                    <a:pt x="50" y="101"/>
                  </a:cubicBezTo>
                  <a:cubicBezTo>
                    <a:pt x="105" y="178"/>
                    <a:pt x="154" y="158"/>
                    <a:pt x="112" y="188"/>
                  </a:cubicBezTo>
                </a:path>
              </a:pathLst>
            </a:custGeom>
            <a:solidFill>
              <a:srgbClr val="C9E9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36" name="path 636"/>
            <p:cNvSpPr/>
            <p:nvPr/>
          </p:nvSpPr>
          <p:spPr>
            <a:xfrm>
              <a:off x="34505" y="107048"/>
              <a:ext cx="906564" cy="242188"/>
            </a:xfrm>
            <a:custGeom>
              <a:avLst/>
              <a:gdLst/>
              <a:ahLst/>
              <a:cxnLst/>
              <a:rect l="0" t="0" r="0" b="0"/>
              <a:pathLst>
                <a:path w="1427" h="381">
                  <a:moveTo>
                    <a:pt x="1139" y="190"/>
                  </a:moveTo>
                  <a:lnTo>
                    <a:pt x="1170" y="244"/>
                  </a:lnTo>
                  <a:lnTo>
                    <a:pt x="313" y="244"/>
                  </a:lnTo>
                  <a:lnTo>
                    <a:pt x="313" y="137"/>
                  </a:lnTo>
                  <a:lnTo>
                    <a:pt x="1170" y="137"/>
                  </a:lnTo>
                  <a:lnTo>
                    <a:pt x="1139" y="190"/>
                  </a:lnTo>
                  <a:close/>
                </a:path>
                <a:path w="1427" h="381">
                  <a:moveTo>
                    <a:pt x="352" y="137"/>
                  </a:moveTo>
                  <a:cubicBezTo>
                    <a:pt x="329" y="57"/>
                    <a:pt x="256" y="0"/>
                    <a:pt x="169" y="0"/>
                  </a:cubicBezTo>
                  <a:cubicBezTo>
                    <a:pt x="95" y="0"/>
                    <a:pt x="31" y="42"/>
                    <a:pt x="0" y="105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217" y="105"/>
                    <a:pt x="255" y="143"/>
                    <a:pt x="255" y="191"/>
                  </a:cubicBezTo>
                  <a:cubicBezTo>
                    <a:pt x="255" y="191"/>
                    <a:pt x="255" y="191"/>
                    <a:pt x="255" y="191"/>
                  </a:cubicBezTo>
                  <a:cubicBezTo>
                    <a:pt x="255" y="238"/>
                    <a:pt x="217" y="276"/>
                    <a:pt x="169" y="276"/>
                  </a:cubicBezTo>
                  <a:cubicBezTo>
                    <a:pt x="169" y="277"/>
                    <a:pt x="169" y="277"/>
                    <a:pt x="169" y="277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31" y="338"/>
                    <a:pt x="95" y="381"/>
                    <a:pt x="169" y="381"/>
                  </a:cubicBezTo>
                  <a:cubicBezTo>
                    <a:pt x="256" y="381"/>
                    <a:pt x="329" y="323"/>
                    <a:pt x="352" y="244"/>
                  </a:cubicBezTo>
                  <a:cubicBezTo>
                    <a:pt x="357" y="227"/>
                    <a:pt x="360" y="209"/>
                    <a:pt x="360" y="191"/>
                  </a:cubicBezTo>
                  <a:cubicBezTo>
                    <a:pt x="360" y="191"/>
                    <a:pt x="360" y="191"/>
                    <a:pt x="360" y="191"/>
                  </a:cubicBezTo>
                  <a:cubicBezTo>
                    <a:pt x="360" y="172"/>
                    <a:pt x="357" y="153"/>
                    <a:pt x="352" y="137"/>
                  </a:cubicBezTo>
                </a:path>
                <a:path w="1427" h="381">
                  <a:moveTo>
                    <a:pt x="1237" y="0"/>
                  </a:moveTo>
                  <a:cubicBezTo>
                    <a:pt x="1151" y="0"/>
                    <a:pt x="1078" y="57"/>
                    <a:pt x="1054" y="137"/>
                  </a:cubicBezTo>
                  <a:cubicBezTo>
                    <a:pt x="1049" y="153"/>
                    <a:pt x="1047" y="172"/>
                    <a:pt x="1047" y="191"/>
                  </a:cubicBezTo>
                  <a:cubicBezTo>
                    <a:pt x="1047" y="209"/>
                    <a:pt x="1049" y="227"/>
                    <a:pt x="1054" y="244"/>
                  </a:cubicBezTo>
                  <a:cubicBezTo>
                    <a:pt x="1078" y="323"/>
                    <a:pt x="1151" y="381"/>
                    <a:pt x="1237" y="381"/>
                  </a:cubicBezTo>
                  <a:cubicBezTo>
                    <a:pt x="1342" y="381"/>
                    <a:pt x="1427" y="296"/>
                    <a:pt x="1427" y="191"/>
                  </a:cubicBezTo>
                  <a:cubicBezTo>
                    <a:pt x="1427" y="85"/>
                    <a:pt x="1342" y="0"/>
                    <a:pt x="1237" y="0"/>
                  </a:cubicBezTo>
                  <a:moveTo>
                    <a:pt x="1286" y="275"/>
                  </a:moveTo>
                  <a:cubicBezTo>
                    <a:pt x="1188" y="275"/>
                    <a:pt x="1188" y="275"/>
                    <a:pt x="1188" y="275"/>
                  </a:cubicBezTo>
                  <a:cubicBezTo>
                    <a:pt x="1170" y="244"/>
                    <a:pt x="1170" y="244"/>
                    <a:pt x="1170" y="244"/>
                  </a:cubicBezTo>
                  <a:cubicBezTo>
                    <a:pt x="1139" y="191"/>
                    <a:pt x="1139" y="191"/>
                    <a:pt x="1139" y="191"/>
                  </a:cubicBezTo>
                  <a:cubicBezTo>
                    <a:pt x="1170" y="137"/>
                    <a:pt x="1170" y="137"/>
                    <a:pt x="1170" y="137"/>
                  </a:cubicBezTo>
                  <a:cubicBezTo>
                    <a:pt x="1188" y="105"/>
                    <a:pt x="1188" y="105"/>
                    <a:pt x="1188" y="105"/>
                  </a:cubicBezTo>
                  <a:cubicBezTo>
                    <a:pt x="1286" y="105"/>
                    <a:pt x="1286" y="105"/>
                    <a:pt x="1286" y="105"/>
                  </a:cubicBezTo>
                  <a:cubicBezTo>
                    <a:pt x="1335" y="191"/>
                    <a:pt x="1335" y="191"/>
                    <a:pt x="1335" y="191"/>
                  </a:cubicBezTo>
                  <a:lnTo>
                    <a:pt x="1286" y="275"/>
                  </a:lnTo>
                  <a:close/>
                </a:path>
              </a:pathLst>
            </a:custGeom>
            <a:solidFill>
              <a:srgbClr val="73C1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38" name="path 638"/>
            <p:cNvSpPr/>
            <p:nvPr/>
          </p:nvSpPr>
          <p:spPr>
            <a:xfrm>
              <a:off x="34505" y="107048"/>
              <a:ext cx="906564" cy="121284"/>
            </a:xfrm>
            <a:custGeom>
              <a:avLst/>
              <a:gdLst/>
              <a:ahLst/>
              <a:cxnLst/>
              <a:rect l="0" t="0" r="0" b="0"/>
              <a:pathLst>
                <a:path w="1427" h="190">
                  <a:moveTo>
                    <a:pt x="1427" y="190"/>
                  </a:moveTo>
                  <a:cubicBezTo>
                    <a:pt x="1335" y="190"/>
                    <a:pt x="1335" y="190"/>
                    <a:pt x="1335" y="190"/>
                  </a:cubicBezTo>
                  <a:cubicBezTo>
                    <a:pt x="1286" y="105"/>
                    <a:pt x="1286" y="105"/>
                    <a:pt x="1286" y="105"/>
                  </a:cubicBezTo>
                  <a:cubicBezTo>
                    <a:pt x="1188" y="105"/>
                    <a:pt x="1188" y="105"/>
                    <a:pt x="1188" y="105"/>
                  </a:cubicBezTo>
                  <a:cubicBezTo>
                    <a:pt x="1170" y="136"/>
                    <a:pt x="1170" y="136"/>
                    <a:pt x="1170" y="136"/>
                  </a:cubicBezTo>
                  <a:cubicBezTo>
                    <a:pt x="1139" y="190"/>
                    <a:pt x="1139" y="190"/>
                    <a:pt x="1139" y="190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42"/>
                    <a:pt x="217" y="104"/>
                    <a:pt x="169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31" y="42"/>
                    <a:pt x="95" y="0"/>
                    <a:pt x="169" y="0"/>
                  </a:cubicBezTo>
                  <a:cubicBezTo>
                    <a:pt x="256" y="0"/>
                    <a:pt x="329" y="57"/>
                    <a:pt x="352" y="136"/>
                  </a:cubicBezTo>
                  <a:cubicBezTo>
                    <a:pt x="1054" y="136"/>
                    <a:pt x="1054" y="136"/>
                    <a:pt x="1054" y="136"/>
                  </a:cubicBezTo>
                  <a:cubicBezTo>
                    <a:pt x="1078" y="57"/>
                    <a:pt x="1151" y="0"/>
                    <a:pt x="1237" y="0"/>
                  </a:cubicBezTo>
                  <a:cubicBezTo>
                    <a:pt x="1342" y="0"/>
                    <a:pt x="1427" y="85"/>
                    <a:pt x="1427" y="190"/>
                  </a:cubicBezTo>
                </a:path>
              </a:pathLst>
            </a:custGeom>
            <a:solidFill>
              <a:srgbClr val="ABDA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40" name="path 640"/>
            <p:cNvSpPr/>
            <p:nvPr/>
          </p:nvSpPr>
          <p:spPr>
            <a:xfrm>
              <a:off x="582422" y="425310"/>
              <a:ext cx="45338" cy="207644"/>
            </a:xfrm>
            <a:custGeom>
              <a:avLst/>
              <a:gdLst/>
              <a:ahLst/>
              <a:cxnLst/>
              <a:rect l="0" t="0" r="0" b="0"/>
              <a:pathLst>
                <a:path w="71" h="326">
                  <a:moveTo>
                    <a:pt x="63" y="59"/>
                  </a:moveTo>
                  <a:cubicBezTo>
                    <a:pt x="58" y="139"/>
                    <a:pt x="47" y="275"/>
                    <a:pt x="44" y="308"/>
                  </a:cubicBezTo>
                  <a:cubicBezTo>
                    <a:pt x="44" y="312"/>
                    <a:pt x="42" y="317"/>
                    <a:pt x="39" y="320"/>
                  </a:cubicBezTo>
                  <a:cubicBezTo>
                    <a:pt x="38" y="321"/>
                    <a:pt x="37" y="322"/>
                    <a:pt x="37" y="322"/>
                  </a:cubicBezTo>
                  <a:cubicBezTo>
                    <a:pt x="25" y="326"/>
                    <a:pt x="16" y="323"/>
                    <a:pt x="12" y="315"/>
                  </a:cubicBezTo>
                  <a:cubicBezTo>
                    <a:pt x="11" y="313"/>
                    <a:pt x="0" y="121"/>
                    <a:pt x="6" y="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71" y="47"/>
                    <a:pt x="65" y="46"/>
                    <a:pt x="63" y="59"/>
                  </a:cubicBezTo>
                </a:path>
              </a:pathLst>
            </a:custGeom>
            <a:solidFill>
              <a:srgbClr val="22456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42" name="path 642"/>
            <p:cNvSpPr/>
            <p:nvPr/>
          </p:nvSpPr>
          <p:spPr>
            <a:xfrm>
              <a:off x="597026" y="425310"/>
              <a:ext cx="89408" cy="202945"/>
            </a:xfrm>
            <a:custGeom>
              <a:avLst/>
              <a:gdLst/>
              <a:ahLst/>
              <a:cxnLst/>
              <a:rect l="0" t="0" r="0" b="0"/>
              <a:pathLst>
                <a:path w="140" h="319">
                  <a:moveTo>
                    <a:pt x="71" y="66"/>
                  </a:moveTo>
                  <a:cubicBezTo>
                    <a:pt x="70" y="137"/>
                    <a:pt x="131" y="268"/>
                    <a:pt x="139" y="295"/>
                  </a:cubicBezTo>
                  <a:cubicBezTo>
                    <a:pt x="140" y="302"/>
                    <a:pt x="113" y="319"/>
                    <a:pt x="110" y="311"/>
                  </a:cubicBezTo>
                  <a:cubicBezTo>
                    <a:pt x="110" y="309"/>
                    <a:pt x="19" y="166"/>
                    <a:pt x="0" y="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0" y="22"/>
                    <a:pt x="73" y="54"/>
                    <a:pt x="71" y="66"/>
                  </a:cubicBezTo>
                </a:path>
              </a:pathLst>
            </a:custGeom>
            <a:solidFill>
              <a:srgbClr val="32668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44" name="path 644"/>
            <p:cNvSpPr/>
            <p:nvPr/>
          </p:nvSpPr>
          <p:spPr>
            <a:xfrm>
              <a:off x="611758" y="293230"/>
              <a:ext cx="20827" cy="30988"/>
            </a:xfrm>
            <a:custGeom>
              <a:avLst/>
              <a:gdLst/>
              <a:ahLst/>
              <a:cxnLst/>
              <a:rect l="0" t="0" r="0" b="0"/>
              <a:pathLst>
                <a:path w="32" h="48">
                  <a:moveTo>
                    <a:pt x="32" y="48"/>
                  </a:moveTo>
                  <a:cubicBezTo>
                    <a:pt x="32" y="48"/>
                    <a:pt x="24" y="33"/>
                    <a:pt x="24" y="20"/>
                  </a:cubicBezTo>
                  <a:cubicBezTo>
                    <a:pt x="25" y="7"/>
                    <a:pt x="24" y="0"/>
                    <a:pt x="24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32" y="48"/>
                  </a:lnTo>
                  <a:close/>
                </a:path>
              </a:pathLst>
            </a:custGeom>
            <a:solidFill>
              <a:srgbClr val="FFCEA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46" name="path 646"/>
            <p:cNvSpPr/>
            <p:nvPr/>
          </p:nvSpPr>
          <p:spPr>
            <a:xfrm>
              <a:off x="576961" y="308978"/>
              <a:ext cx="67691" cy="133222"/>
            </a:xfrm>
            <a:custGeom>
              <a:avLst/>
              <a:gdLst/>
              <a:ahLst/>
              <a:cxnLst/>
              <a:rect l="0" t="0" r="0" b="0"/>
              <a:pathLst>
                <a:path w="106" h="209">
                  <a:moveTo>
                    <a:pt x="6" y="42"/>
                  </a:moveTo>
                  <a:cubicBezTo>
                    <a:pt x="0" y="76"/>
                    <a:pt x="13" y="168"/>
                    <a:pt x="12" y="190"/>
                  </a:cubicBezTo>
                  <a:cubicBezTo>
                    <a:pt x="12" y="209"/>
                    <a:pt x="78" y="200"/>
                    <a:pt x="93" y="194"/>
                  </a:cubicBezTo>
                  <a:cubicBezTo>
                    <a:pt x="106" y="188"/>
                    <a:pt x="91" y="175"/>
                    <a:pt x="100" y="88"/>
                  </a:cubicBezTo>
                  <a:cubicBezTo>
                    <a:pt x="101" y="83"/>
                    <a:pt x="100" y="79"/>
                    <a:pt x="100" y="74"/>
                  </a:cubicBezTo>
                  <a:cubicBezTo>
                    <a:pt x="100" y="10"/>
                    <a:pt x="16" y="0"/>
                    <a:pt x="6" y="42"/>
                  </a:cubicBezTo>
                </a:path>
              </a:pathLst>
            </a:custGeom>
            <a:solidFill>
              <a:srgbClr val="75BBF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48" name="path 648"/>
            <p:cNvSpPr/>
            <p:nvPr/>
          </p:nvSpPr>
          <p:spPr>
            <a:xfrm>
              <a:off x="602233" y="258178"/>
              <a:ext cx="43433" cy="54355"/>
            </a:xfrm>
            <a:custGeom>
              <a:avLst/>
              <a:gdLst/>
              <a:ahLst/>
              <a:cxnLst/>
              <a:rect l="0" t="0" r="0" b="0"/>
              <a:pathLst>
                <a:path w="68" h="85">
                  <a:moveTo>
                    <a:pt x="23" y="11"/>
                  </a:moveTo>
                  <a:cubicBezTo>
                    <a:pt x="23" y="11"/>
                    <a:pt x="16" y="13"/>
                    <a:pt x="13" y="23"/>
                  </a:cubicBezTo>
                  <a:cubicBezTo>
                    <a:pt x="8" y="38"/>
                    <a:pt x="8" y="34"/>
                    <a:pt x="0" y="50"/>
                  </a:cubicBezTo>
                  <a:cubicBezTo>
                    <a:pt x="0" y="53"/>
                    <a:pt x="0" y="66"/>
                    <a:pt x="1" y="72"/>
                  </a:cubicBezTo>
                  <a:cubicBezTo>
                    <a:pt x="3" y="82"/>
                    <a:pt x="10" y="83"/>
                    <a:pt x="10" y="83"/>
                  </a:cubicBezTo>
                  <a:cubicBezTo>
                    <a:pt x="14" y="84"/>
                    <a:pt x="24" y="85"/>
                    <a:pt x="40" y="72"/>
                  </a:cubicBezTo>
                  <a:cubicBezTo>
                    <a:pt x="46" y="67"/>
                    <a:pt x="68" y="34"/>
                    <a:pt x="67" y="31"/>
                  </a:cubicBezTo>
                  <a:cubicBezTo>
                    <a:pt x="65" y="28"/>
                    <a:pt x="38" y="0"/>
                    <a:pt x="23" y="11"/>
                  </a:cubicBezTo>
                </a:path>
              </a:pathLst>
            </a:custGeom>
            <a:solidFill>
              <a:srgbClr val="FFD8B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0" name="path 650"/>
            <p:cNvSpPr/>
            <p:nvPr/>
          </p:nvSpPr>
          <p:spPr>
            <a:xfrm>
              <a:off x="604900" y="260591"/>
              <a:ext cx="45974" cy="44069"/>
            </a:xfrm>
            <a:custGeom>
              <a:avLst/>
              <a:gdLst/>
              <a:ahLst/>
              <a:cxnLst/>
              <a:rect l="0" t="0" r="0" b="0"/>
              <a:pathLst>
                <a:path w="72" h="69">
                  <a:moveTo>
                    <a:pt x="51" y="41"/>
                  </a:moveTo>
                  <a:cubicBezTo>
                    <a:pt x="51" y="41"/>
                    <a:pt x="42" y="39"/>
                    <a:pt x="37" y="36"/>
                  </a:cubicBezTo>
                  <a:cubicBezTo>
                    <a:pt x="33" y="33"/>
                    <a:pt x="10" y="22"/>
                    <a:pt x="6" y="14"/>
                  </a:cubicBezTo>
                  <a:cubicBezTo>
                    <a:pt x="0" y="0"/>
                    <a:pt x="14" y="3"/>
                    <a:pt x="14" y="3"/>
                  </a:cubicBezTo>
                  <a:cubicBezTo>
                    <a:pt x="14" y="3"/>
                    <a:pt x="16" y="0"/>
                    <a:pt x="22" y="0"/>
                  </a:cubicBezTo>
                  <a:cubicBezTo>
                    <a:pt x="31" y="3"/>
                    <a:pt x="69" y="8"/>
                    <a:pt x="68" y="31"/>
                  </a:cubicBezTo>
                  <a:cubicBezTo>
                    <a:pt x="68" y="31"/>
                    <a:pt x="57" y="42"/>
                    <a:pt x="51" y="41"/>
                  </a:cubicBezTo>
                </a:path>
                <a:path w="72" h="69">
                  <a:moveTo>
                    <a:pt x="32" y="30"/>
                  </a:moveTo>
                  <a:cubicBezTo>
                    <a:pt x="32" y="30"/>
                    <a:pt x="30" y="28"/>
                    <a:pt x="32" y="32"/>
                  </a:cubicBezTo>
                  <a:cubicBezTo>
                    <a:pt x="32" y="32"/>
                    <a:pt x="30" y="47"/>
                    <a:pt x="29" y="50"/>
                  </a:cubicBezTo>
                  <a:cubicBezTo>
                    <a:pt x="28" y="52"/>
                    <a:pt x="30" y="55"/>
                    <a:pt x="30" y="55"/>
                  </a:cubicBezTo>
                  <a:cubicBezTo>
                    <a:pt x="30" y="55"/>
                    <a:pt x="31" y="49"/>
                    <a:pt x="36" y="47"/>
                  </a:cubicBezTo>
                  <a:cubicBezTo>
                    <a:pt x="37" y="46"/>
                    <a:pt x="38" y="46"/>
                    <a:pt x="39" y="47"/>
                  </a:cubicBezTo>
                  <a:cubicBezTo>
                    <a:pt x="41" y="47"/>
                    <a:pt x="43" y="48"/>
                    <a:pt x="43" y="51"/>
                  </a:cubicBezTo>
                  <a:cubicBezTo>
                    <a:pt x="42" y="54"/>
                    <a:pt x="40" y="55"/>
                    <a:pt x="38" y="57"/>
                  </a:cubicBezTo>
                  <a:cubicBezTo>
                    <a:pt x="35" y="60"/>
                    <a:pt x="34" y="64"/>
                    <a:pt x="35" y="68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62" y="47"/>
                    <a:pt x="67" y="35"/>
                  </a:cubicBezTo>
                  <a:cubicBezTo>
                    <a:pt x="72" y="23"/>
                    <a:pt x="58" y="21"/>
                    <a:pt x="58" y="21"/>
                  </a:cubicBezTo>
                  <a:lnTo>
                    <a:pt x="32" y="30"/>
                  </a:lnTo>
                  <a:close/>
                </a:path>
              </a:pathLst>
            </a:custGeom>
            <a:solidFill>
              <a:srgbClr val="152A3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2" name="path 652"/>
            <p:cNvSpPr/>
            <p:nvPr/>
          </p:nvSpPr>
          <p:spPr>
            <a:xfrm>
              <a:off x="601599" y="315836"/>
              <a:ext cx="38861" cy="40767"/>
            </a:xfrm>
            <a:custGeom>
              <a:avLst/>
              <a:gdLst/>
              <a:ahLst/>
              <a:cxnLst/>
              <a:rect l="0" t="0" r="0" b="0"/>
              <a:pathLst>
                <a:path w="61" h="64">
                  <a:moveTo>
                    <a:pt x="48" y="13"/>
                  </a:moveTo>
                  <a:cubicBezTo>
                    <a:pt x="48" y="13"/>
                    <a:pt x="60" y="32"/>
                    <a:pt x="61" y="64"/>
                  </a:cubicBezTo>
                  <a:cubicBezTo>
                    <a:pt x="61" y="64"/>
                    <a:pt x="0" y="8"/>
                    <a:pt x="8" y="0"/>
                  </a:cubicBezTo>
                  <a:cubicBezTo>
                    <a:pt x="8" y="0"/>
                    <a:pt x="34" y="6"/>
                    <a:pt x="48" y="13"/>
                  </a:cubicBezTo>
                </a:path>
              </a:pathLst>
            </a:custGeom>
            <a:solidFill>
              <a:srgbClr val="75BBF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4" name="path 654"/>
            <p:cNvSpPr/>
            <p:nvPr/>
          </p:nvSpPr>
          <p:spPr>
            <a:xfrm>
              <a:off x="510031" y="210934"/>
              <a:ext cx="25019" cy="26035"/>
            </a:xfrm>
            <a:custGeom>
              <a:avLst/>
              <a:gdLst/>
              <a:ahLst/>
              <a:cxnLst/>
              <a:rect l="0" t="0" r="0" b="0"/>
              <a:pathLst>
                <a:path w="39" h="41">
                  <a:moveTo>
                    <a:pt x="18" y="41"/>
                  </a:moveTo>
                  <a:cubicBezTo>
                    <a:pt x="18" y="41"/>
                    <a:pt x="0" y="25"/>
                    <a:pt x="1" y="22"/>
                  </a:cubicBezTo>
                  <a:cubicBezTo>
                    <a:pt x="2" y="18"/>
                    <a:pt x="11" y="1"/>
                    <a:pt x="12" y="0"/>
                  </a:cubicBezTo>
                  <a:cubicBezTo>
                    <a:pt x="14" y="0"/>
                    <a:pt x="23" y="0"/>
                    <a:pt x="24" y="1"/>
                  </a:cubicBezTo>
                  <a:cubicBezTo>
                    <a:pt x="25" y="3"/>
                    <a:pt x="39" y="17"/>
                    <a:pt x="39" y="20"/>
                  </a:cubicBezTo>
                  <a:cubicBezTo>
                    <a:pt x="39" y="24"/>
                    <a:pt x="35" y="40"/>
                    <a:pt x="35" y="40"/>
                  </a:cubicBezTo>
                  <a:lnTo>
                    <a:pt x="18" y="41"/>
                  </a:lnTo>
                  <a:close/>
                </a:path>
              </a:pathLst>
            </a:custGeom>
            <a:solidFill>
              <a:srgbClr val="FFD8BC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6" name="path 656"/>
            <p:cNvSpPr/>
            <p:nvPr/>
          </p:nvSpPr>
          <p:spPr>
            <a:xfrm>
              <a:off x="511175" y="233921"/>
              <a:ext cx="106298" cy="113919"/>
            </a:xfrm>
            <a:custGeom>
              <a:avLst/>
              <a:gdLst/>
              <a:ahLst/>
              <a:cxnLst/>
              <a:rect l="0" t="0" r="0" b="0"/>
              <a:pathLst>
                <a:path w="167" h="179">
                  <a:moveTo>
                    <a:pt x="143" y="173"/>
                  </a:moveTo>
                  <a:cubicBezTo>
                    <a:pt x="136" y="179"/>
                    <a:pt x="126" y="178"/>
                    <a:pt x="118" y="175"/>
                  </a:cubicBezTo>
                  <a:cubicBezTo>
                    <a:pt x="105" y="170"/>
                    <a:pt x="79" y="156"/>
                    <a:pt x="43" y="126"/>
                  </a:cubicBezTo>
                  <a:cubicBezTo>
                    <a:pt x="11" y="100"/>
                    <a:pt x="0" y="11"/>
                    <a:pt x="10" y="2"/>
                  </a:cubicBezTo>
                  <a:cubicBezTo>
                    <a:pt x="15" y="0"/>
                    <a:pt x="22" y="0"/>
                    <a:pt x="26" y="2"/>
                  </a:cubicBezTo>
                  <a:cubicBezTo>
                    <a:pt x="28" y="3"/>
                    <a:pt x="30" y="5"/>
                    <a:pt x="30" y="7"/>
                  </a:cubicBezTo>
                  <a:cubicBezTo>
                    <a:pt x="31" y="23"/>
                    <a:pt x="50" y="71"/>
                    <a:pt x="59" y="82"/>
                  </a:cubicBezTo>
                  <a:cubicBezTo>
                    <a:pt x="71" y="98"/>
                    <a:pt x="105" y="115"/>
                    <a:pt x="142" y="127"/>
                  </a:cubicBezTo>
                  <a:cubicBezTo>
                    <a:pt x="167" y="135"/>
                    <a:pt x="160" y="153"/>
                    <a:pt x="143" y="173"/>
                  </a:cubicBezTo>
                </a:path>
              </a:pathLst>
            </a:custGeom>
            <a:solidFill>
              <a:srgbClr val="75BBF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8" name="path 658"/>
            <p:cNvSpPr/>
            <p:nvPr/>
          </p:nvSpPr>
          <p:spPr>
            <a:xfrm>
              <a:off x="604392" y="248653"/>
              <a:ext cx="52705" cy="45720"/>
            </a:xfrm>
            <a:custGeom>
              <a:avLst/>
              <a:gdLst/>
              <a:ahLst/>
              <a:cxnLst/>
              <a:rect l="0" t="0" r="0" b="0"/>
              <a:pathLst>
                <a:path w="83" h="72">
                  <a:moveTo>
                    <a:pt x="59" y="65"/>
                  </a:moveTo>
                  <a:cubicBezTo>
                    <a:pt x="58" y="66"/>
                    <a:pt x="57" y="66"/>
                    <a:pt x="56" y="6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0" y="15"/>
                    <a:pt x="0" y="15"/>
                  </a:cubicBezTo>
                  <a:cubicBezTo>
                    <a:pt x="1" y="14"/>
                    <a:pt x="3" y="14"/>
                    <a:pt x="4" y="15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60" y="62"/>
                    <a:pt x="60" y="64"/>
                    <a:pt x="59" y="65"/>
                  </a:cubicBezTo>
                </a:path>
                <a:path w="83" h="72">
                  <a:moveTo>
                    <a:pt x="65" y="70"/>
                  </a:moveTo>
                  <a:cubicBezTo>
                    <a:pt x="65" y="72"/>
                    <a:pt x="63" y="72"/>
                    <a:pt x="62" y="71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6" y="21"/>
                    <a:pt x="7" y="20"/>
                  </a:cubicBezTo>
                  <a:cubicBezTo>
                    <a:pt x="8" y="19"/>
                    <a:pt x="10" y="19"/>
                    <a:pt x="10" y="20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6" y="67"/>
                    <a:pt x="66" y="69"/>
                    <a:pt x="65" y="70"/>
                  </a:cubicBezTo>
                </a:path>
                <a:path w="83" h="72">
                  <a:moveTo>
                    <a:pt x="65" y="64"/>
                  </a:moveTo>
                  <a:cubicBezTo>
                    <a:pt x="65" y="64"/>
                    <a:pt x="64" y="64"/>
                    <a:pt x="64" y="65"/>
                  </a:cubicBezTo>
                  <a:cubicBezTo>
                    <a:pt x="62" y="66"/>
                    <a:pt x="61" y="68"/>
                    <a:pt x="59" y="69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10" y="21"/>
                    <a:pt x="10" y="19"/>
                  </a:cubicBezTo>
                  <a:cubicBezTo>
                    <a:pt x="10" y="19"/>
                    <a:pt x="11" y="18"/>
                    <a:pt x="11" y="17"/>
                  </a:cubicBezTo>
                  <a:cubicBezTo>
                    <a:pt x="24" y="7"/>
                    <a:pt x="48" y="0"/>
                    <a:pt x="64" y="11"/>
                  </a:cubicBezTo>
                  <a:cubicBezTo>
                    <a:pt x="83" y="25"/>
                    <a:pt x="79" y="47"/>
                    <a:pt x="65" y="64"/>
                  </a:cubicBezTo>
                </a:path>
              </a:pathLst>
            </a:custGeom>
            <a:solidFill>
              <a:srgbClr val="FFBB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60" name="path 660"/>
            <p:cNvSpPr/>
            <p:nvPr/>
          </p:nvSpPr>
          <p:spPr>
            <a:xfrm>
              <a:off x="572261" y="611492"/>
              <a:ext cx="117983" cy="31496"/>
            </a:xfrm>
            <a:custGeom>
              <a:avLst/>
              <a:gdLst/>
              <a:ahLst/>
              <a:cxnLst/>
              <a:rect l="0" t="0" r="0" b="0"/>
              <a:pathLst>
                <a:path w="185" h="49">
                  <a:moveTo>
                    <a:pt x="151" y="7"/>
                  </a:moveTo>
                  <a:cubicBezTo>
                    <a:pt x="169" y="0"/>
                    <a:pt x="169" y="0"/>
                    <a:pt x="169" y="0"/>
                  </a:cubicBezTo>
                  <a:cubicBezTo>
                    <a:pt x="169" y="0"/>
                    <a:pt x="185" y="15"/>
                    <a:pt x="185" y="19"/>
                  </a:cubicBezTo>
                  <a:cubicBezTo>
                    <a:pt x="183" y="22"/>
                    <a:pt x="176" y="28"/>
                    <a:pt x="172" y="30"/>
                  </a:cubicBezTo>
                  <a:cubicBezTo>
                    <a:pt x="170" y="30"/>
                    <a:pt x="165" y="37"/>
                    <a:pt x="161" y="40"/>
                  </a:cubicBezTo>
                  <a:cubicBezTo>
                    <a:pt x="159" y="42"/>
                    <a:pt x="157" y="45"/>
                    <a:pt x="154" y="46"/>
                  </a:cubicBezTo>
                  <a:cubicBezTo>
                    <a:pt x="151" y="48"/>
                    <a:pt x="134" y="49"/>
                    <a:pt x="133" y="47"/>
                  </a:cubicBezTo>
                  <a:cubicBezTo>
                    <a:pt x="133" y="47"/>
                    <a:pt x="128" y="37"/>
                    <a:pt x="145" y="30"/>
                  </a:cubicBezTo>
                  <a:cubicBezTo>
                    <a:pt x="155" y="27"/>
                    <a:pt x="152" y="17"/>
                    <a:pt x="151" y="7"/>
                  </a:cubicBezTo>
                </a:path>
                <a:path w="185" h="49">
                  <a:moveTo>
                    <a:pt x="34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7" y="44"/>
                    <a:pt x="54" y="45"/>
                  </a:cubicBezTo>
                  <a:cubicBezTo>
                    <a:pt x="50" y="47"/>
                    <a:pt x="42" y="47"/>
                    <a:pt x="38" y="45"/>
                  </a:cubicBezTo>
                  <a:cubicBezTo>
                    <a:pt x="36" y="45"/>
                    <a:pt x="28" y="46"/>
                    <a:pt x="23" y="47"/>
                  </a:cubicBezTo>
                  <a:cubicBezTo>
                    <a:pt x="14" y="47"/>
                    <a:pt x="7" y="47"/>
                    <a:pt x="2" y="47"/>
                  </a:cubicBezTo>
                  <a:cubicBezTo>
                    <a:pt x="2" y="47"/>
                    <a:pt x="0" y="46"/>
                    <a:pt x="0" y="43"/>
                  </a:cubicBezTo>
                  <a:cubicBezTo>
                    <a:pt x="0" y="39"/>
                    <a:pt x="2" y="35"/>
                    <a:pt x="13" y="32"/>
                  </a:cubicBezTo>
                  <a:cubicBezTo>
                    <a:pt x="18" y="32"/>
                    <a:pt x="29" y="30"/>
                    <a:pt x="34" y="22"/>
                  </a:cubicBezTo>
                </a:path>
              </a:pathLst>
            </a:custGeom>
            <a:solidFill>
              <a:srgbClr val="22456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62" name="path 662"/>
            <p:cNvSpPr/>
            <p:nvPr/>
          </p:nvSpPr>
          <p:spPr>
            <a:xfrm>
              <a:off x="258165" y="262204"/>
              <a:ext cx="69568" cy="226098"/>
            </a:xfrm>
            <a:custGeom>
              <a:avLst/>
              <a:gdLst/>
              <a:ahLst/>
              <a:cxnLst/>
              <a:rect l="0" t="0" r="0" b="0"/>
              <a:pathLst>
                <a:path w="109" h="356">
                  <a:moveTo>
                    <a:pt x="0" y="356"/>
                  </a:moveTo>
                  <a:lnTo>
                    <a:pt x="109" y="356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356"/>
                  </a:lnTo>
                  <a:close/>
                </a:path>
              </a:pathLst>
            </a:custGeom>
            <a:solidFill>
              <a:srgbClr val="E6F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64" name="path 664"/>
            <p:cNvSpPr/>
            <p:nvPr/>
          </p:nvSpPr>
          <p:spPr>
            <a:xfrm>
              <a:off x="73647" y="488899"/>
              <a:ext cx="123639" cy="527468"/>
            </a:xfrm>
            <a:custGeom>
              <a:avLst/>
              <a:gdLst/>
              <a:ahLst/>
              <a:cxnLst/>
              <a:rect l="0" t="0" r="0" b="0"/>
              <a:pathLst>
                <a:path w="194" h="830">
                  <a:moveTo>
                    <a:pt x="0" y="830"/>
                  </a:moveTo>
                  <a:lnTo>
                    <a:pt x="23" y="830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830"/>
                  </a:lnTo>
                  <a:close/>
                </a:path>
                <a:path w="194" h="830">
                  <a:moveTo>
                    <a:pt x="171" y="830"/>
                  </a:moveTo>
                  <a:lnTo>
                    <a:pt x="194" y="830"/>
                  </a:lnTo>
                  <a:lnTo>
                    <a:pt x="194" y="0"/>
                  </a:lnTo>
                  <a:lnTo>
                    <a:pt x="171" y="0"/>
                  </a:lnTo>
                  <a:lnTo>
                    <a:pt x="171" y="830"/>
                  </a:lnTo>
                  <a:close/>
                </a:path>
                <a:path w="194" h="830">
                  <a:moveTo>
                    <a:pt x="11" y="120"/>
                  </a:moveTo>
                  <a:lnTo>
                    <a:pt x="183" y="120"/>
                  </a:lnTo>
                  <a:lnTo>
                    <a:pt x="183" y="111"/>
                  </a:lnTo>
                  <a:lnTo>
                    <a:pt x="11" y="111"/>
                  </a:lnTo>
                  <a:lnTo>
                    <a:pt x="11" y="120"/>
                  </a:lnTo>
                  <a:close/>
                </a:path>
                <a:path w="194" h="830">
                  <a:moveTo>
                    <a:pt x="11" y="247"/>
                  </a:moveTo>
                  <a:lnTo>
                    <a:pt x="183" y="247"/>
                  </a:lnTo>
                  <a:lnTo>
                    <a:pt x="183" y="238"/>
                  </a:lnTo>
                  <a:lnTo>
                    <a:pt x="11" y="238"/>
                  </a:lnTo>
                  <a:lnTo>
                    <a:pt x="11" y="247"/>
                  </a:lnTo>
                  <a:close/>
                </a:path>
                <a:path w="194" h="830">
                  <a:moveTo>
                    <a:pt x="11" y="374"/>
                  </a:moveTo>
                  <a:lnTo>
                    <a:pt x="183" y="374"/>
                  </a:lnTo>
                  <a:lnTo>
                    <a:pt x="183" y="365"/>
                  </a:lnTo>
                  <a:lnTo>
                    <a:pt x="11" y="365"/>
                  </a:lnTo>
                  <a:lnTo>
                    <a:pt x="11" y="374"/>
                  </a:lnTo>
                  <a:close/>
                </a:path>
                <a:path w="194" h="830">
                  <a:moveTo>
                    <a:pt x="11" y="502"/>
                  </a:moveTo>
                  <a:lnTo>
                    <a:pt x="183" y="502"/>
                  </a:lnTo>
                  <a:lnTo>
                    <a:pt x="183" y="493"/>
                  </a:lnTo>
                  <a:lnTo>
                    <a:pt x="11" y="493"/>
                  </a:lnTo>
                  <a:lnTo>
                    <a:pt x="11" y="502"/>
                  </a:lnTo>
                  <a:close/>
                </a:path>
                <a:path w="194" h="830">
                  <a:moveTo>
                    <a:pt x="11" y="629"/>
                  </a:moveTo>
                  <a:lnTo>
                    <a:pt x="183" y="629"/>
                  </a:lnTo>
                  <a:lnTo>
                    <a:pt x="183" y="620"/>
                  </a:lnTo>
                  <a:lnTo>
                    <a:pt x="11" y="620"/>
                  </a:lnTo>
                  <a:lnTo>
                    <a:pt x="11" y="629"/>
                  </a:lnTo>
                  <a:close/>
                </a:path>
                <a:path w="194" h="830">
                  <a:moveTo>
                    <a:pt x="11" y="757"/>
                  </a:moveTo>
                  <a:lnTo>
                    <a:pt x="183" y="757"/>
                  </a:lnTo>
                  <a:lnTo>
                    <a:pt x="183" y="747"/>
                  </a:lnTo>
                  <a:lnTo>
                    <a:pt x="11" y="747"/>
                  </a:lnTo>
                  <a:lnTo>
                    <a:pt x="11" y="757"/>
                  </a:lnTo>
                  <a:close/>
                </a:path>
              </a:pathLst>
            </a:custGeom>
            <a:solidFill>
              <a:srgbClr val="32668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66" name="path 666"/>
            <p:cNvSpPr/>
            <p:nvPr/>
          </p:nvSpPr>
          <p:spPr>
            <a:xfrm>
              <a:off x="72554" y="732142"/>
              <a:ext cx="125818" cy="232790"/>
            </a:xfrm>
            <a:custGeom>
              <a:avLst/>
              <a:gdLst/>
              <a:ahLst/>
              <a:cxnLst/>
              <a:rect l="0" t="0" r="0" b="0"/>
              <a:pathLst>
                <a:path w="198" h="366">
                  <a:moveTo>
                    <a:pt x="98" y="0"/>
                  </a:moveTo>
                  <a:cubicBezTo>
                    <a:pt x="98" y="0"/>
                    <a:pt x="0" y="93"/>
                    <a:pt x="1" y="110"/>
                  </a:cubicBezTo>
                  <a:cubicBezTo>
                    <a:pt x="3" y="127"/>
                    <a:pt x="57" y="217"/>
                    <a:pt x="57" y="217"/>
                  </a:cubicBezTo>
                  <a:cubicBezTo>
                    <a:pt x="57" y="217"/>
                    <a:pt x="84" y="223"/>
                    <a:pt x="83" y="217"/>
                  </a:cubicBezTo>
                  <a:cubicBezTo>
                    <a:pt x="74" y="139"/>
                    <a:pt x="54" y="112"/>
                    <a:pt x="54" y="112"/>
                  </a:cubicBezTo>
                  <a:cubicBezTo>
                    <a:pt x="172" y="40"/>
                    <a:pt x="172" y="40"/>
                    <a:pt x="172" y="40"/>
                  </a:cubicBezTo>
                  <a:lnTo>
                    <a:pt x="98" y="0"/>
                  </a:lnTo>
                  <a:close/>
                </a:path>
                <a:path w="198" h="366">
                  <a:moveTo>
                    <a:pt x="187" y="30"/>
                  </a:moveTo>
                  <a:cubicBezTo>
                    <a:pt x="187" y="30"/>
                    <a:pt x="198" y="60"/>
                    <a:pt x="170" y="108"/>
                  </a:cubicBezTo>
                  <a:cubicBezTo>
                    <a:pt x="160" y="125"/>
                    <a:pt x="149" y="340"/>
                    <a:pt x="149" y="340"/>
                  </a:cubicBezTo>
                  <a:cubicBezTo>
                    <a:pt x="114" y="340"/>
                    <a:pt x="114" y="340"/>
                    <a:pt x="114" y="340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87" y="30"/>
                  </a:lnTo>
                  <a:close/>
                </a:path>
                <a:path w="198" h="366">
                  <a:moveTo>
                    <a:pt x="61" y="213"/>
                  </a:moveTo>
                  <a:cubicBezTo>
                    <a:pt x="81" y="213"/>
                    <a:pt x="81" y="213"/>
                    <a:pt x="81" y="213"/>
                  </a:cubicBezTo>
                  <a:cubicBezTo>
                    <a:pt x="81" y="213"/>
                    <a:pt x="83" y="235"/>
                    <a:pt x="79" y="237"/>
                  </a:cubicBezTo>
                  <a:cubicBezTo>
                    <a:pt x="76" y="239"/>
                    <a:pt x="68" y="238"/>
                    <a:pt x="63" y="237"/>
                  </a:cubicBezTo>
                  <a:cubicBezTo>
                    <a:pt x="62" y="236"/>
                    <a:pt x="54" y="238"/>
                    <a:pt x="48" y="238"/>
                  </a:cubicBezTo>
                  <a:cubicBezTo>
                    <a:pt x="39" y="239"/>
                    <a:pt x="32" y="238"/>
                    <a:pt x="28" y="238"/>
                  </a:cubicBezTo>
                  <a:cubicBezTo>
                    <a:pt x="28" y="238"/>
                    <a:pt x="26" y="238"/>
                    <a:pt x="26" y="234"/>
                  </a:cubicBezTo>
                  <a:cubicBezTo>
                    <a:pt x="26" y="230"/>
                    <a:pt x="29" y="226"/>
                    <a:pt x="38" y="223"/>
                  </a:cubicBezTo>
                  <a:cubicBezTo>
                    <a:pt x="44" y="222"/>
                    <a:pt x="55" y="220"/>
                    <a:pt x="61" y="213"/>
                  </a:cubicBezTo>
                </a:path>
                <a:path w="198" h="366">
                  <a:moveTo>
                    <a:pt x="124" y="340"/>
                  </a:moveTo>
                  <a:cubicBezTo>
                    <a:pt x="144" y="340"/>
                    <a:pt x="144" y="340"/>
                    <a:pt x="144" y="340"/>
                  </a:cubicBezTo>
                  <a:cubicBezTo>
                    <a:pt x="144" y="340"/>
                    <a:pt x="146" y="363"/>
                    <a:pt x="142" y="364"/>
                  </a:cubicBezTo>
                  <a:cubicBezTo>
                    <a:pt x="140" y="366"/>
                    <a:pt x="131" y="365"/>
                    <a:pt x="126" y="364"/>
                  </a:cubicBezTo>
                  <a:cubicBezTo>
                    <a:pt x="125" y="363"/>
                    <a:pt x="117" y="365"/>
                    <a:pt x="111" y="365"/>
                  </a:cubicBezTo>
                  <a:cubicBezTo>
                    <a:pt x="102" y="366"/>
                    <a:pt x="96" y="365"/>
                    <a:pt x="91" y="365"/>
                  </a:cubicBezTo>
                  <a:cubicBezTo>
                    <a:pt x="91" y="365"/>
                    <a:pt x="89" y="365"/>
                    <a:pt x="89" y="361"/>
                  </a:cubicBezTo>
                  <a:cubicBezTo>
                    <a:pt x="89" y="357"/>
                    <a:pt x="92" y="353"/>
                    <a:pt x="101" y="350"/>
                  </a:cubicBezTo>
                  <a:cubicBezTo>
                    <a:pt x="108" y="349"/>
                    <a:pt x="118" y="348"/>
                    <a:pt x="124" y="340"/>
                  </a:cubicBezTo>
                </a:path>
              </a:pathLst>
            </a:custGeom>
            <a:solidFill>
              <a:srgbClr val="22456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68" name="path 668"/>
            <p:cNvSpPr/>
            <p:nvPr/>
          </p:nvSpPr>
          <p:spPr>
            <a:xfrm>
              <a:off x="250177" y="494525"/>
              <a:ext cx="48844" cy="64516"/>
            </a:xfrm>
            <a:custGeom>
              <a:avLst/>
              <a:gdLst/>
              <a:ahLst/>
              <a:cxnLst/>
              <a:rect l="0" t="0" r="0" b="0"/>
              <a:pathLst>
                <a:path w="76" h="101">
                  <a:moveTo>
                    <a:pt x="66" y="91"/>
                  </a:moveTo>
                  <a:lnTo>
                    <a:pt x="66" y="46"/>
                  </a:lnTo>
                  <a:lnTo>
                    <a:pt x="10" y="46"/>
                  </a:lnTo>
                  <a:lnTo>
                    <a:pt x="10" y="10"/>
                  </a:lnTo>
                  <a:lnTo>
                    <a:pt x="21" y="10"/>
                  </a:lnTo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70" name="path 670"/>
            <p:cNvSpPr/>
            <p:nvPr/>
          </p:nvSpPr>
          <p:spPr>
            <a:xfrm>
              <a:off x="258165" y="488373"/>
              <a:ext cx="69568" cy="77906"/>
            </a:xfrm>
            <a:custGeom>
              <a:avLst/>
              <a:gdLst/>
              <a:ahLst/>
              <a:cxnLst/>
              <a:rect l="0" t="0" r="0" b="0"/>
              <a:pathLst>
                <a:path w="109" h="122">
                  <a:moveTo>
                    <a:pt x="0" y="38"/>
                  </a:moveTo>
                  <a:lnTo>
                    <a:pt x="109" y="38"/>
                  </a:lnTo>
                  <a:lnTo>
                    <a:pt x="109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  <a:path w="109" h="122">
                  <a:moveTo>
                    <a:pt x="49" y="122"/>
                  </a:moveTo>
                  <a:lnTo>
                    <a:pt x="62" y="122"/>
                  </a:lnTo>
                  <a:lnTo>
                    <a:pt x="62" y="85"/>
                  </a:lnTo>
                  <a:lnTo>
                    <a:pt x="49" y="85"/>
                  </a:lnTo>
                  <a:lnTo>
                    <a:pt x="49" y="122"/>
                  </a:lnTo>
                  <a:close/>
                </a:path>
              </a:pathLst>
            </a:custGeom>
            <a:solidFill>
              <a:srgbClr val="32668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72" name="path 672"/>
            <p:cNvSpPr/>
            <p:nvPr/>
          </p:nvSpPr>
          <p:spPr>
            <a:xfrm>
              <a:off x="105714" y="547611"/>
              <a:ext cx="199466" cy="23621"/>
            </a:xfrm>
            <a:custGeom>
              <a:avLst/>
              <a:gdLst/>
              <a:ahLst/>
              <a:cxnLst/>
              <a:rect l="0" t="0" r="0" b="0"/>
              <a:pathLst>
                <a:path w="314" h="37">
                  <a:moveTo>
                    <a:pt x="282" y="31"/>
                  </a:moveTo>
                  <a:cubicBezTo>
                    <a:pt x="282" y="31"/>
                    <a:pt x="282" y="19"/>
                    <a:pt x="282" y="15"/>
                  </a:cubicBezTo>
                  <a:cubicBezTo>
                    <a:pt x="281" y="5"/>
                    <a:pt x="288" y="0"/>
                    <a:pt x="289" y="0"/>
                  </a:cubicBezTo>
                  <a:cubicBezTo>
                    <a:pt x="290" y="0"/>
                    <a:pt x="289" y="2"/>
                    <a:pt x="289" y="4"/>
                  </a:cubicBezTo>
                  <a:cubicBezTo>
                    <a:pt x="289" y="5"/>
                    <a:pt x="291" y="14"/>
                    <a:pt x="291" y="14"/>
                  </a:cubicBezTo>
                  <a:cubicBezTo>
                    <a:pt x="300" y="6"/>
                    <a:pt x="300" y="6"/>
                    <a:pt x="300" y="6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2" y="0"/>
                    <a:pt x="314" y="12"/>
                    <a:pt x="311" y="16"/>
                  </a:cubicBezTo>
                  <a:cubicBezTo>
                    <a:pt x="310" y="18"/>
                    <a:pt x="296" y="37"/>
                    <a:pt x="296" y="37"/>
                  </a:cubicBezTo>
                  <a:lnTo>
                    <a:pt x="282" y="31"/>
                  </a:lnTo>
                  <a:close/>
                </a:path>
                <a:path w="314" h="37">
                  <a:moveTo>
                    <a:pt x="0" y="24"/>
                  </a:moveTo>
                  <a:cubicBezTo>
                    <a:pt x="0" y="24"/>
                    <a:pt x="5" y="12"/>
                    <a:pt x="13" y="10"/>
                  </a:cubicBezTo>
                  <a:cubicBezTo>
                    <a:pt x="20" y="8"/>
                    <a:pt x="37" y="10"/>
                    <a:pt x="39" y="11"/>
                  </a:cubicBezTo>
                  <a:cubicBezTo>
                    <a:pt x="41" y="13"/>
                    <a:pt x="42" y="18"/>
                    <a:pt x="42" y="18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0" y="24"/>
                  </a:lnTo>
                  <a:close/>
                </a:path>
                <a:path w="314" h="37">
                  <a:moveTo>
                    <a:pt x="29" y="19"/>
                  </a:moveTo>
                  <a:cubicBezTo>
                    <a:pt x="29" y="19"/>
                    <a:pt x="29" y="21"/>
                    <a:pt x="30" y="21"/>
                  </a:cubicBezTo>
                  <a:cubicBezTo>
                    <a:pt x="31" y="22"/>
                    <a:pt x="45" y="22"/>
                    <a:pt x="45" y="23"/>
                  </a:cubicBezTo>
                  <a:cubicBezTo>
                    <a:pt x="46" y="24"/>
                    <a:pt x="47" y="28"/>
                    <a:pt x="46" y="29"/>
                  </a:cubicBezTo>
                  <a:cubicBezTo>
                    <a:pt x="44" y="29"/>
                    <a:pt x="26" y="35"/>
                    <a:pt x="24" y="35"/>
                  </a:cubicBezTo>
                  <a:cubicBezTo>
                    <a:pt x="23" y="34"/>
                    <a:pt x="19" y="36"/>
                    <a:pt x="19" y="3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23" y="14"/>
                    <a:pt x="29" y="19"/>
                  </a:cubicBezTo>
                </a:path>
              </a:pathLst>
            </a:custGeom>
            <a:solidFill>
              <a:srgbClr val="FFCEA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74" name="path 674"/>
            <p:cNvSpPr/>
            <p:nvPr/>
          </p:nvSpPr>
          <p:spPr>
            <a:xfrm>
              <a:off x="187782" y="566280"/>
              <a:ext cx="116306" cy="120141"/>
            </a:xfrm>
            <a:custGeom>
              <a:avLst/>
              <a:gdLst/>
              <a:ahLst/>
              <a:cxnLst/>
              <a:rect l="0" t="0" r="0" b="0"/>
              <a:pathLst>
                <a:path w="183" h="189">
                  <a:moveTo>
                    <a:pt x="12" y="163"/>
                  </a:moveTo>
                  <a:cubicBezTo>
                    <a:pt x="15" y="170"/>
                    <a:pt x="34" y="189"/>
                    <a:pt x="42" y="187"/>
                  </a:cubicBezTo>
                  <a:cubicBezTo>
                    <a:pt x="56" y="185"/>
                    <a:pt x="98" y="166"/>
                    <a:pt x="129" y="139"/>
                  </a:cubicBezTo>
                  <a:cubicBezTo>
                    <a:pt x="160" y="113"/>
                    <a:pt x="183" y="15"/>
                    <a:pt x="175" y="4"/>
                  </a:cubicBezTo>
                  <a:cubicBezTo>
                    <a:pt x="171" y="0"/>
                    <a:pt x="157" y="0"/>
                    <a:pt x="152" y="0"/>
                  </a:cubicBezTo>
                  <a:cubicBezTo>
                    <a:pt x="151" y="1"/>
                    <a:pt x="151" y="2"/>
                    <a:pt x="150" y="4"/>
                  </a:cubicBezTo>
                  <a:cubicBezTo>
                    <a:pt x="144" y="19"/>
                    <a:pt x="124" y="85"/>
                    <a:pt x="113" y="94"/>
                  </a:cubicBezTo>
                  <a:cubicBezTo>
                    <a:pt x="97" y="106"/>
                    <a:pt x="77" y="112"/>
                    <a:pt x="39" y="115"/>
                  </a:cubicBezTo>
                  <a:cubicBezTo>
                    <a:pt x="12" y="117"/>
                    <a:pt x="0" y="140"/>
                    <a:pt x="12" y="163"/>
                  </a:cubicBezTo>
                </a:path>
              </a:pathLst>
            </a:custGeom>
            <a:solidFill>
              <a:srgbClr val="FFBB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76" name="path 676"/>
            <p:cNvSpPr/>
            <p:nvPr/>
          </p:nvSpPr>
          <p:spPr>
            <a:xfrm>
              <a:off x="180987" y="579107"/>
              <a:ext cx="37223" cy="64389"/>
            </a:xfrm>
            <a:custGeom>
              <a:avLst/>
              <a:gdLst/>
              <a:ahLst/>
              <a:cxnLst/>
              <a:rect l="0" t="0" r="0" b="0"/>
              <a:pathLst>
                <a:path w="58" h="101">
                  <a:moveTo>
                    <a:pt x="49" y="15"/>
                  </a:moveTo>
                  <a:cubicBezTo>
                    <a:pt x="49" y="15"/>
                    <a:pt x="55" y="18"/>
                    <a:pt x="55" y="29"/>
                  </a:cubicBezTo>
                  <a:cubicBezTo>
                    <a:pt x="55" y="45"/>
                    <a:pt x="55" y="41"/>
                    <a:pt x="58" y="58"/>
                  </a:cubicBezTo>
                  <a:cubicBezTo>
                    <a:pt x="58" y="62"/>
                    <a:pt x="55" y="78"/>
                    <a:pt x="51" y="83"/>
                  </a:cubicBezTo>
                  <a:cubicBezTo>
                    <a:pt x="48" y="87"/>
                    <a:pt x="39" y="87"/>
                    <a:pt x="39" y="87"/>
                  </a:cubicBezTo>
                  <a:cubicBezTo>
                    <a:pt x="35" y="87"/>
                    <a:pt x="24" y="84"/>
                    <a:pt x="14" y="67"/>
                  </a:cubicBezTo>
                  <a:cubicBezTo>
                    <a:pt x="9" y="60"/>
                    <a:pt x="0" y="22"/>
                    <a:pt x="1" y="19"/>
                  </a:cubicBezTo>
                  <a:cubicBezTo>
                    <a:pt x="3" y="17"/>
                    <a:pt x="39" y="0"/>
                    <a:pt x="49" y="15"/>
                  </a:cubicBezTo>
                </a:path>
                <a:path w="58" h="101">
                  <a:moveTo>
                    <a:pt x="3" y="99"/>
                  </a:moveTo>
                  <a:cubicBezTo>
                    <a:pt x="3" y="99"/>
                    <a:pt x="6" y="69"/>
                    <a:pt x="10" y="57"/>
                  </a:cubicBezTo>
                  <a:cubicBezTo>
                    <a:pt x="14" y="44"/>
                    <a:pt x="19" y="51"/>
                    <a:pt x="19" y="51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6" y="101"/>
                    <a:pt x="36" y="101"/>
                    <a:pt x="36" y="101"/>
                  </a:cubicBezTo>
                  <a:lnTo>
                    <a:pt x="3" y="99"/>
                  </a:lnTo>
                  <a:close/>
                </a:path>
              </a:pathLst>
            </a:custGeom>
            <a:solidFill>
              <a:srgbClr val="FFCEA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78" name="path 678"/>
            <p:cNvSpPr/>
            <p:nvPr/>
          </p:nvSpPr>
          <p:spPr>
            <a:xfrm>
              <a:off x="179628" y="581520"/>
              <a:ext cx="45377" cy="49529"/>
            </a:xfrm>
            <a:custGeom>
              <a:avLst/>
              <a:gdLst/>
              <a:ahLst/>
              <a:cxnLst/>
              <a:rect l="0" t="0" r="0" b="0"/>
              <a:pathLst>
                <a:path w="71" h="77">
                  <a:moveTo>
                    <a:pt x="8" y="71"/>
                  </a:moveTo>
                  <a:cubicBezTo>
                    <a:pt x="8" y="71"/>
                    <a:pt x="0" y="26"/>
                    <a:pt x="3" y="15"/>
                  </a:cubicBezTo>
                  <a:cubicBezTo>
                    <a:pt x="7" y="5"/>
                    <a:pt x="37" y="0"/>
                    <a:pt x="53" y="5"/>
                  </a:cubicBezTo>
                  <a:cubicBezTo>
                    <a:pt x="62" y="7"/>
                    <a:pt x="60" y="15"/>
                    <a:pt x="60" y="15"/>
                  </a:cubicBezTo>
                  <a:cubicBezTo>
                    <a:pt x="60" y="15"/>
                    <a:pt x="71" y="24"/>
                    <a:pt x="62" y="29"/>
                  </a:cubicBezTo>
                  <a:cubicBezTo>
                    <a:pt x="54" y="33"/>
                    <a:pt x="50" y="32"/>
                    <a:pt x="50" y="35"/>
                  </a:cubicBezTo>
                  <a:cubicBezTo>
                    <a:pt x="50" y="37"/>
                    <a:pt x="41" y="66"/>
                    <a:pt x="36" y="70"/>
                  </a:cubicBezTo>
                  <a:cubicBezTo>
                    <a:pt x="31" y="73"/>
                    <a:pt x="13" y="77"/>
                    <a:pt x="8" y="71"/>
                  </a:cubicBezTo>
                </a:path>
              </a:pathLst>
            </a:custGeom>
            <a:solidFill>
              <a:srgbClr val="152A3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80" name="path 680"/>
            <p:cNvSpPr/>
            <p:nvPr/>
          </p:nvSpPr>
          <p:spPr>
            <a:xfrm>
              <a:off x="133972" y="631050"/>
              <a:ext cx="99999" cy="134605"/>
            </a:xfrm>
            <a:custGeom>
              <a:avLst/>
              <a:gdLst/>
              <a:ahLst/>
              <a:cxnLst/>
              <a:rect l="0" t="0" r="0" b="0"/>
              <a:pathLst>
                <a:path w="157" h="211">
                  <a:moveTo>
                    <a:pt x="153" y="55"/>
                  </a:moveTo>
                  <a:cubicBezTo>
                    <a:pt x="152" y="89"/>
                    <a:pt x="110" y="186"/>
                    <a:pt x="94" y="196"/>
                  </a:cubicBezTo>
                  <a:cubicBezTo>
                    <a:pt x="58" y="216"/>
                    <a:pt x="0" y="175"/>
                    <a:pt x="1" y="159"/>
                  </a:cubicBezTo>
                  <a:cubicBezTo>
                    <a:pt x="5" y="130"/>
                    <a:pt x="12" y="120"/>
                    <a:pt x="23" y="63"/>
                  </a:cubicBezTo>
                  <a:cubicBezTo>
                    <a:pt x="32" y="14"/>
                    <a:pt x="48" y="3"/>
                    <a:pt x="52" y="4"/>
                  </a:cubicBezTo>
                  <a:cubicBezTo>
                    <a:pt x="128" y="20"/>
                    <a:pt x="157" y="0"/>
                    <a:pt x="153" y="55"/>
                  </a:cubicBezTo>
                </a:path>
              </a:pathLst>
            </a:custGeom>
            <a:solidFill>
              <a:srgbClr val="FFBB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82" name="path 682"/>
            <p:cNvSpPr/>
            <p:nvPr/>
          </p:nvSpPr>
          <p:spPr>
            <a:xfrm>
              <a:off x="202996" y="607428"/>
              <a:ext cx="6248" cy="11938"/>
            </a:xfrm>
            <a:custGeom>
              <a:avLst/>
              <a:gdLst/>
              <a:ahLst/>
              <a:cxnLst/>
              <a:rect l="0" t="0" r="0" b="0"/>
              <a:pathLst>
                <a:path w="9" h="18">
                  <a:moveTo>
                    <a:pt x="9" y="8"/>
                  </a:moveTo>
                  <a:cubicBezTo>
                    <a:pt x="9" y="8"/>
                    <a:pt x="8" y="0"/>
                    <a:pt x="4" y="0"/>
                  </a:cubicBezTo>
                  <a:cubicBezTo>
                    <a:pt x="0" y="0"/>
                    <a:pt x="0" y="16"/>
                    <a:pt x="1" y="17"/>
                  </a:cubicBezTo>
                  <a:cubicBezTo>
                    <a:pt x="4" y="18"/>
                    <a:pt x="7" y="18"/>
                    <a:pt x="7" y="18"/>
                  </a:cubicBezTo>
                  <a:lnTo>
                    <a:pt x="9" y="8"/>
                  </a:lnTo>
                  <a:close/>
                </a:path>
              </a:pathLst>
            </a:custGeom>
            <a:solidFill>
              <a:srgbClr val="FFCEAB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84" name="path 684"/>
            <p:cNvSpPr/>
            <p:nvPr/>
          </p:nvSpPr>
          <p:spPr>
            <a:xfrm>
              <a:off x="94030" y="563359"/>
              <a:ext cx="135331" cy="104902"/>
            </a:xfrm>
            <a:custGeom>
              <a:avLst/>
              <a:gdLst/>
              <a:ahLst/>
              <a:cxnLst/>
              <a:rect l="0" t="0" r="0" b="0"/>
              <a:pathLst>
                <a:path w="213" h="165">
                  <a:moveTo>
                    <a:pt x="136" y="64"/>
                  </a:moveTo>
                  <a:cubicBezTo>
                    <a:pt x="136" y="65"/>
                    <a:pt x="138" y="65"/>
                    <a:pt x="139" y="65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12" y="55"/>
                    <a:pt x="213" y="53"/>
                    <a:pt x="213" y="52"/>
                  </a:cubicBezTo>
                  <a:cubicBezTo>
                    <a:pt x="212" y="50"/>
                    <a:pt x="211" y="50"/>
                    <a:pt x="209" y="5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7" y="60"/>
                    <a:pt x="136" y="62"/>
                    <a:pt x="136" y="64"/>
                  </a:cubicBezTo>
                </a:path>
                <a:path w="213" h="165">
                  <a:moveTo>
                    <a:pt x="128" y="65"/>
                  </a:moveTo>
                  <a:cubicBezTo>
                    <a:pt x="128" y="66"/>
                    <a:pt x="130" y="67"/>
                    <a:pt x="131" y="6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4" y="56"/>
                    <a:pt x="205" y="55"/>
                    <a:pt x="205" y="53"/>
                  </a:cubicBezTo>
                  <a:cubicBezTo>
                    <a:pt x="204" y="51"/>
                    <a:pt x="203" y="50"/>
                    <a:pt x="201" y="50"/>
                  </a:cubicBezTo>
                  <a:cubicBezTo>
                    <a:pt x="130" y="61"/>
                    <a:pt x="130" y="61"/>
                    <a:pt x="130" y="61"/>
                  </a:cubicBezTo>
                  <a:cubicBezTo>
                    <a:pt x="129" y="62"/>
                    <a:pt x="128" y="63"/>
                    <a:pt x="128" y="65"/>
                  </a:cubicBezTo>
                </a:path>
                <a:path w="213" h="165">
                  <a:moveTo>
                    <a:pt x="132" y="59"/>
                  </a:moveTo>
                  <a:cubicBezTo>
                    <a:pt x="133" y="60"/>
                    <a:pt x="133" y="60"/>
                    <a:pt x="133" y="61"/>
                  </a:cubicBezTo>
                  <a:cubicBezTo>
                    <a:pt x="133" y="63"/>
                    <a:pt x="134" y="65"/>
                    <a:pt x="134" y="66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2" y="54"/>
                    <a:pt x="202" y="52"/>
                    <a:pt x="202" y="50"/>
                  </a:cubicBezTo>
                  <a:cubicBezTo>
                    <a:pt x="202" y="50"/>
                    <a:pt x="202" y="49"/>
                    <a:pt x="202" y="48"/>
                  </a:cubicBezTo>
                  <a:cubicBezTo>
                    <a:pt x="197" y="33"/>
                    <a:pt x="181" y="14"/>
                    <a:pt x="161" y="15"/>
                  </a:cubicBezTo>
                  <a:cubicBezTo>
                    <a:pt x="138" y="17"/>
                    <a:pt x="129" y="38"/>
                    <a:pt x="132" y="59"/>
                  </a:cubicBezTo>
                </a:path>
                <a:path w="213" h="165">
                  <a:moveTo>
                    <a:pt x="94" y="165"/>
                  </a:moveTo>
                  <a:cubicBezTo>
                    <a:pt x="94" y="165"/>
                    <a:pt x="25" y="133"/>
                    <a:pt x="11" y="102"/>
                  </a:cubicBezTo>
                  <a:cubicBezTo>
                    <a:pt x="0" y="77"/>
                    <a:pt x="10" y="0"/>
                    <a:pt x="18" y="0"/>
                  </a:cubicBezTo>
                  <a:cubicBezTo>
                    <a:pt x="26" y="0"/>
                    <a:pt x="43" y="10"/>
                    <a:pt x="43" y="10"/>
                  </a:cubicBezTo>
                  <a:cubicBezTo>
                    <a:pt x="43" y="10"/>
                    <a:pt x="35" y="62"/>
                    <a:pt x="40" y="73"/>
                  </a:cubicBezTo>
                  <a:cubicBezTo>
                    <a:pt x="53" y="100"/>
                    <a:pt x="115" y="110"/>
                    <a:pt x="115" y="110"/>
                  </a:cubicBezTo>
                  <a:cubicBezTo>
                    <a:pt x="127" y="122"/>
                    <a:pt x="127" y="122"/>
                    <a:pt x="127" y="122"/>
                  </a:cubicBezTo>
                  <a:lnTo>
                    <a:pt x="94" y="165"/>
                  </a:lnTo>
                  <a:close/>
                </a:path>
              </a:pathLst>
            </a:custGeom>
            <a:solidFill>
              <a:srgbClr val="FFBB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86" name="path 686"/>
            <p:cNvSpPr/>
            <p:nvPr/>
          </p:nvSpPr>
          <p:spPr>
            <a:xfrm>
              <a:off x="128269" y="635622"/>
              <a:ext cx="89941" cy="134747"/>
            </a:xfrm>
            <a:custGeom>
              <a:avLst/>
              <a:gdLst/>
              <a:ahLst/>
              <a:cxnLst/>
              <a:rect l="0" t="0" r="0" b="0"/>
              <a:pathLst>
                <a:path w="141" h="212">
                  <a:moveTo>
                    <a:pt x="73" y="0"/>
                  </a:moveTo>
                  <a:cubicBezTo>
                    <a:pt x="73" y="0"/>
                    <a:pt x="65" y="73"/>
                    <a:pt x="51" y="95"/>
                  </a:cubicBezTo>
                  <a:cubicBezTo>
                    <a:pt x="51" y="95"/>
                    <a:pt x="46" y="108"/>
                    <a:pt x="21" y="95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1" y="212"/>
                    <a:pt x="102" y="201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41" y="121"/>
                    <a:pt x="141" y="121"/>
                    <a:pt x="141" y="121"/>
                  </a:cubicBezTo>
                  <a:cubicBezTo>
                    <a:pt x="141" y="121"/>
                    <a:pt x="119" y="118"/>
                    <a:pt x="122" y="104"/>
                  </a:cubicBezTo>
                  <a:cubicBezTo>
                    <a:pt x="124" y="95"/>
                    <a:pt x="137" y="5"/>
                    <a:pt x="137" y="5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87" y="1"/>
                    <a:pt x="87" y="1"/>
                    <a:pt x="87" y="1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224561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688" name="textbox 688"/>
          <p:cNvSpPr/>
          <p:nvPr/>
        </p:nvSpPr>
        <p:spPr>
          <a:xfrm>
            <a:off x="667668" y="890734"/>
            <a:ext cx="2060575" cy="403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700" b="1" kern="0" spc="3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1.2 规划原则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JI_20260326112009_0466_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97525"/>
            <a:ext cx="9601200" cy="7200900"/>
          </a:xfrm>
          <a:prstGeom prst="rect">
            <a:avLst/>
          </a:prstGeom>
        </p:spPr>
      </p:pic>
      <p:sp>
        <p:nvSpPr>
          <p:cNvPr id="692" name="rect 692"/>
          <p:cNvSpPr/>
          <p:nvPr/>
        </p:nvSpPr>
        <p:spPr>
          <a:xfrm>
            <a:off x="0" y="0"/>
            <a:ext cx="9601200" cy="12801600"/>
          </a:xfrm>
          <a:prstGeom prst="rect">
            <a:avLst/>
          </a:prstGeom>
          <a:solidFill>
            <a:srgbClr val="17375E">
              <a:alpha val="4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94" name="textbox 694"/>
          <p:cNvSpPr/>
          <p:nvPr/>
        </p:nvSpPr>
        <p:spPr>
          <a:xfrm>
            <a:off x="2282986" y="3446871"/>
            <a:ext cx="6579234" cy="1720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2000"/>
              </a:lnSpc>
            </a:pPr>
            <a:r>
              <a:rPr sz="56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规划目标及空间结构</a:t>
            </a:r>
            <a:endParaRPr sz="5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  <a:spcBef>
                <a:spcPts val="545"/>
              </a:spcBef>
            </a:pPr>
            <a:r>
              <a:rPr lang="en-US" b="1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2.1</a:t>
            </a:r>
            <a:r>
              <a:rPr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b="1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目标定位</a:t>
            </a: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1000"/>
              </a:lnSpc>
            </a:pP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8000"/>
              </a:lnSpc>
              <a:spcBef>
                <a:spcPts val="5"/>
              </a:spcBef>
            </a:pPr>
            <a:r>
              <a:rPr lang="en-US"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</a:t>
            </a:r>
            <a:r>
              <a:rPr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空间结构</a:t>
            </a: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96" name="picture 6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20152" y="1295136"/>
            <a:ext cx="2040433" cy="1444216"/>
          </a:xfrm>
          <a:prstGeom prst="rect">
            <a:avLst/>
          </a:prstGeom>
        </p:spPr>
      </p:pic>
      <p:sp>
        <p:nvSpPr>
          <p:cNvPr id="698" name="textbox 698"/>
          <p:cNvSpPr/>
          <p:nvPr/>
        </p:nvSpPr>
        <p:spPr>
          <a:xfrm>
            <a:off x="6394389" y="1194972"/>
            <a:ext cx="2144395" cy="1946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</a:pPr>
            <a:r>
              <a:rPr sz="14100" b="1" kern="0" spc="-3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14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700" name="table 700"/>
          <p:cNvGraphicFramePr>
            <a:graphicFrameLocks noGrp="1"/>
          </p:cNvGraphicFramePr>
          <p:nvPr/>
        </p:nvGraphicFramePr>
        <p:xfrm>
          <a:off x="5956300" y="0"/>
          <a:ext cx="2946400" cy="3057525"/>
        </p:xfrm>
        <a:graphic>
          <a:graphicData uri="http://schemas.openxmlformats.org/drawingml/2006/table">
            <a:tbl>
              <a:tblPr/>
              <a:tblGrid>
                <a:gridCol w="2946400"/>
              </a:tblGrid>
              <a:tr h="3057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picture 702" descr="C:/Users/Administrator/Desktop/20261016-095926.png20261016-095926"/>
          <p:cNvPicPr>
            <a:picLocks noChangeAspect="1"/>
          </p:cNvPicPr>
          <p:nvPr/>
        </p:nvPicPr>
        <p:blipFill>
          <a:blip r:embed="rId1"/>
          <a:srcRect l="2725" r="2725"/>
          <a:stretch>
            <a:fillRect/>
          </a:stretch>
        </p:blipFill>
        <p:spPr>
          <a:xfrm rot="21600000">
            <a:off x="0" y="7195185"/>
            <a:ext cx="9601200" cy="5650865"/>
          </a:xfrm>
          <a:prstGeom prst="rect">
            <a:avLst/>
          </a:prstGeom>
        </p:spPr>
      </p:pic>
      <p:sp>
        <p:nvSpPr>
          <p:cNvPr id="706" name="textbox 706"/>
          <p:cNvSpPr/>
          <p:nvPr/>
        </p:nvSpPr>
        <p:spPr>
          <a:xfrm>
            <a:off x="2277872" y="1942338"/>
            <a:ext cx="4937125" cy="1487805"/>
          </a:xfrm>
          <a:prstGeom prst="rect">
            <a:avLst/>
          </a:prstGeom>
          <a:solidFill>
            <a:srgbClr val="DAE9ED">
              <a:alpha val="7411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乡村旅游集散地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  <a:p>
            <a:pPr algn="ctr" rtl="0" eaLnBrk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巴彦淖尔市重要的生态安全基地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4" name="textbox 704"/>
          <p:cNvSpPr/>
          <p:nvPr/>
        </p:nvSpPr>
        <p:spPr>
          <a:xfrm>
            <a:off x="2278380" y="4114800"/>
            <a:ext cx="4935855" cy="1917700"/>
          </a:xfrm>
          <a:prstGeom prst="rect">
            <a:avLst/>
          </a:prstGeom>
          <a:solidFill>
            <a:srgbClr val="DAE9ED">
              <a:alpha val="7411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乌拉特中旗农产品生产加工基地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  <a:p>
            <a:pPr algn="ctr" rtl="0" eaLnBrk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优质绿色畜产品供给区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  <a:p>
            <a:pPr algn="ctr" rtl="0" eaLnBrk="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乌拉特中旗片区经济中心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08" name="textbox 708"/>
          <p:cNvSpPr/>
          <p:nvPr/>
        </p:nvSpPr>
        <p:spPr>
          <a:xfrm>
            <a:off x="0" y="25"/>
            <a:ext cx="6191250" cy="643255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algn="l" rtl="0" eaLnBrk="0">
              <a:lnSpc>
                <a:spcPct val="92000"/>
              </a:lnSpc>
              <a:spcBef>
                <a:spcPts val="5"/>
              </a:spcBef>
            </a:pPr>
            <a:r>
              <a:rPr sz="2700" b="1" kern="0" spc="50" dirty="0">
                <a:solidFill>
                  <a:srgbClr val="5863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 规划目标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0" name="textbox 710"/>
          <p:cNvSpPr/>
          <p:nvPr/>
        </p:nvSpPr>
        <p:spPr>
          <a:xfrm>
            <a:off x="940486" y="6431279"/>
            <a:ext cx="8167369" cy="471169"/>
          </a:xfrm>
          <a:prstGeom prst="rect">
            <a:avLst/>
          </a:prstGeom>
          <a:solidFill>
            <a:srgbClr val="DAE9ED">
              <a:alpha val="7411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0490" algn="l" rtl="0" eaLnBrk="0">
              <a:lnSpc>
                <a:spcPct val="92000"/>
              </a:lnSpc>
              <a:spcBef>
                <a:spcPts val="0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落实</a:t>
            </a:r>
            <a:r>
              <a:rPr lang="zh-CN"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上位规划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的人口规模管控，规划石哈河镇常住人口约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</a:t>
            </a:r>
            <a:r>
              <a:rPr lang="en-US"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0728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万人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2" name="textbox 712"/>
          <p:cNvSpPr/>
          <p:nvPr/>
        </p:nvSpPr>
        <p:spPr>
          <a:xfrm>
            <a:off x="653464" y="890735"/>
            <a:ext cx="2936875" cy="1005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700" b="1" kern="0" spc="5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2.1目标定位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6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2000"/>
              </a:lnSpc>
              <a:spcBef>
                <a:spcPts val="5"/>
              </a:spcBef>
            </a:pPr>
            <a:r>
              <a:rPr sz="2000" b="1" kern="0" spc="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石哈河镇规划定位为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4" name="textbox 714"/>
          <p:cNvSpPr/>
          <p:nvPr/>
        </p:nvSpPr>
        <p:spPr>
          <a:xfrm>
            <a:off x="1036885" y="6061297"/>
            <a:ext cx="1040130" cy="296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2000" b="1" kern="0" spc="-1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人口规模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6" name="textbox 716"/>
          <p:cNvSpPr/>
          <p:nvPr/>
        </p:nvSpPr>
        <p:spPr>
          <a:xfrm>
            <a:off x="1051110" y="3775041"/>
            <a:ext cx="1040130" cy="296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2000" b="1" kern="0" spc="-1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功能定位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2" name="rect 692"/>
          <p:cNvSpPr/>
          <p:nvPr/>
        </p:nvSpPr>
        <p:spPr>
          <a:xfrm>
            <a:off x="0" y="7203440"/>
            <a:ext cx="9601200" cy="5631180"/>
          </a:xfrm>
          <a:prstGeom prst="rect">
            <a:avLst/>
          </a:prstGeom>
          <a:solidFill>
            <a:srgbClr val="17375E">
              <a:alpha val="25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picture 7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49988" y="3268950"/>
            <a:ext cx="3105344" cy="318896"/>
          </a:xfrm>
          <a:prstGeom prst="rect">
            <a:avLst/>
          </a:prstGeom>
        </p:spPr>
      </p:pic>
      <p:sp>
        <p:nvSpPr>
          <p:cNvPr id="724" name="rect 724"/>
          <p:cNvSpPr/>
          <p:nvPr/>
        </p:nvSpPr>
        <p:spPr>
          <a:xfrm>
            <a:off x="623887" y="3340354"/>
            <a:ext cx="823912" cy="254000"/>
          </a:xfrm>
          <a:prstGeom prst="rect">
            <a:avLst/>
          </a:prstGeom>
          <a:solidFill>
            <a:srgbClr val="8EC5D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26" name="picture 7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49826" y="2246465"/>
            <a:ext cx="1836177" cy="312643"/>
          </a:xfrm>
          <a:prstGeom prst="rect">
            <a:avLst/>
          </a:prstGeom>
        </p:spPr>
      </p:pic>
      <p:sp>
        <p:nvSpPr>
          <p:cNvPr id="728" name="rect 728"/>
          <p:cNvSpPr/>
          <p:nvPr/>
        </p:nvSpPr>
        <p:spPr>
          <a:xfrm>
            <a:off x="623887" y="2380233"/>
            <a:ext cx="823912" cy="254000"/>
          </a:xfrm>
          <a:prstGeom prst="rect">
            <a:avLst/>
          </a:prstGeom>
          <a:solidFill>
            <a:srgbClr val="8EC5D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30" name="textbox 730"/>
          <p:cNvSpPr/>
          <p:nvPr/>
        </p:nvSpPr>
        <p:spPr>
          <a:xfrm>
            <a:off x="653464" y="890734"/>
            <a:ext cx="7309484" cy="26568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700" b="1" kern="0" spc="5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2.2空间结构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5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  <a:spcBef>
                <a:spcPts val="725"/>
              </a:spcBef>
            </a:pP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构建“一心、一轴、多功能片区”的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空间结构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8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215" algn="l" rtl="0" eaLnBrk="0">
              <a:lnSpc>
                <a:spcPct val="93000"/>
              </a:lnSpc>
              <a:spcBef>
                <a:spcPts val="605"/>
              </a:spcBef>
            </a:pPr>
            <a:r>
              <a:rPr sz="2000" b="1" kern="0" spc="-4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一心</a:t>
            </a:r>
            <a:r>
              <a:rPr sz="2000" b="1" kern="0" spc="-28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-4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：综合服务中心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21640" algn="l" rtl="0" eaLnBrk="0">
              <a:lnSpc>
                <a:spcPct val="91000"/>
              </a:lnSpc>
              <a:spcBef>
                <a:spcPts val="1620"/>
              </a:spcBef>
            </a:pPr>
            <a:r>
              <a:rPr sz="1800" kern="0" spc="-4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主要承担全镇的行政办公、商业商务、科教体卫、文化等服务</a:t>
            </a:r>
            <a:r>
              <a:rPr sz="1800" kern="0" spc="-5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9215" algn="l" rtl="0" eaLnBrk="0">
              <a:lnSpc>
                <a:spcPct val="89000"/>
              </a:lnSpc>
              <a:spcBef>
                <a:spcPts val="5"/>
              </a:spcBef>
            </a:pPr>
            <a:r>
              <a:rPr sz="2000" b="1" kern="0" spc="-5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一轴</a:t>
            </a:r>
            <a:r>
              <a:rPr sz="2000" b="1" kern="0" spc="-24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-5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：综合发展轴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32" name="rect 732"/>
          <p:cNvSpPr/>
          <p:nvPr/>
        </p:nvSpPr>
        <p:spPr>
          <a:xfrm>
            <a:off x="623887" y="4825616"/>
            <a:ext cx="1606753" cy="254000"/>
          </a:xfrm>
          <a:prstGeom prst="rect">
            <a:avLst/>
          </a:prstGeom>
          <a:solidFill>
            <a:srgbClr val="8EC5DE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34" name="textbox 734"/>
          <p:cNvSpPr/>
          <p:nvPr/>
        </p:nvSpPr>
        <p:spPr>
          <a:xfrm>
            <a:off x="653415" y="3739515"/>
            <a:ext cx="8203565" cy="2208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72110" algn="l" rtl="0" eaLnBrk="0">
              <a:lnSpc>
                <a:spcPct val="150000"/>
              </a:lnSpc>
            </a:pPr>
            <a:r>
              <a:rPr kern="0" spc="-4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为东西向沿省道311镇区段发展轴，以综合服务中心为核心，提供行政办公、休闲娱乐、教育、商业等服务，主要联系镇区与周边城镇和村庄。</a:t>
            </a:r>
            <a:endParaRPr sz="1800" kern="0" spc="-40" dirty="0"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644650" indent="-1630045" algn="l" rtl="0" eaLnBrk="0">
              <a:lnSpc>
                <a:spcPct val="105000"/>
              </a:lnSpc>
              <a:spcBef>
                <a:spcPts val="1045"/>
              </a:spcBef>
            </a:pPr>
            <a:r>
              <a:rPr sz="3000" b="1" kern="0" spc="20" baseline="-700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多功能片区：</a:t>
            </a:r>
            <a:r>
              <a:rPr sz="1900" b="1" kern="0" spc="2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2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综合服务区、商业商贸区、生活居住区</a:t>
            </a:r>
            <a:r>
              <a:rPr lang="zh-CN" sz="2000" b="1" kern="0" spc="2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sz="2000" b="1" kern="0" spc="-1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工业仓储区</a:t>
            </a:r>
            <a:r>
              <a:rPr sz="2000" b="1" kern="0" spc="-1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5125" indent="1905" algn="l" rtl="0" eaLnBrk="0">
              <a:lnSpc>
                <a:spcPct val="150000"/>
              </a:lnSpc>
            </a:pPr>
            <a:r>
              <a:rPr sz="1800" kern="0" spc="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充分挖潜镇区存量空间，积极盘活增量资源，提升乡镇功能品质，增补</a:t>
            </a:r>
            <a:r>
              <a:rPr sz="1800" kern="0" spc="-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公共服</a:t>
            </a:r>
            <a:r>
              <a:rPr sz="1800" kern="0" spc="-3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务与休闲空间，提升人居环。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 descr="D:/10 乌拉特中旗/02 乌拉特中旗石哈河镇国土空间详细规划(2021-2035年)/02 过程文件/04 图纸/10 空间结构规划图_镇区.jpg10 空间结构规划图_镇区"/>
          <p:cNvPicPr>
            <a:picLocks noChangeAspect="1"/>
          </p:cNvPicPr>
          <p:nvPr/>
        </p:nvPicPr>
        <p:blipFill>
          <a:blip r:embed="rId3"/>
          <a:srcRect l="2678" t="22531" r="31157" b="15447"/>
          <a:stretch>
            <a:fillRect/>
          </a:stretch>
        </p:blipFill>
        <p:spPr>
          <a:xfrm>
            <a:off x="623570" y="6855460"/>
            <a:ext cx="8233410" cy="5456555"/>
          </a:xfrm>
          <a:prstGeom prst="rect">
            <a:avLst/>
          </a:prstGeom>
        </p:spPr>
      </p:pic>
      <p:sp>
        <p:nvSpPr>
          <p:cNvPr id="736" name="textbox 736"/>
          <p:cNvSpPr/>
          <p:nvPr/>
        </p:nvSpPr>
        <p:spPr>
          <a:xfrm>
            <a:off x="0" y="25"/>
            <a:ext cx="6191250" cy="643255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algn="l" rtl="0" eaLnBrk="0">
              <a:lnSpc>
                <a:spcPct val="92000"/>
              </a:lnSpc>
              <a:spcBef>
                <a:spcPts val="5"/>
              </a:spcBef>
            </a:pPr>
            <a:r>
              <a:rPr sz="2700" b="1" kern="0" spc="50" dirty="0">
                <a:solidFill>
                  <a:srgbClr val="5863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 规划目标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720" name="table 720"/>
          <p:cNvGraphicFramePr>
            <a:graphicFrameLocks noGrp="1"/>
          </p:cNvGraphicFramePr>
          <p:nvPr/>
        </p:nvGraphicFramePr>
        <p:xfrm>
          <a:off x="4555490" y="11993245"/>
          <a:ext cx="4301490" cy="318770"/>
        </p:xfrm>
        <a:graphic>
          <a:graphicData uri="http://schemas.openxmlformats.org/drawingml/2006/table">
            <a:tbl>
              <a:tblPr/>
              <a:tblGrid>
                <a:gridCol w="4301490"/>
              </a:tblGrid>
              <a:tr h="3187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石哈河镇城镇开发边界内国土空间详细规划空间结构图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70" y="11112500"/>
            <a:ext cx="1080000" cy="11996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picture 742"/>
          <p:cNvPicPr>
            <a:picLocks noChangeAspect="1"/>
          </p:cNvPicPr>
          <p:nvPr/>
        </p:nvPicPr>
        <p:blipFill>
          <a:blip r:embed="rId1"/>
          <a:srcRect b="54535"/>
          <a:stretch>
            <a:fillRect/>
          </a:stretch>
        </p:blipFill>
        <p:spPr>
          <a:xfrm rot="21600000">
            <a:off x="0" y="0"/>
            <a:ext cx="9601200" cy="5815330"/>
          </a:xfrm>
          <a:prstGeom prst="rect">
            <a:avLst/>
          </a:prstGeom>
        </p:spPr>
      </p:pic>
      <p:pic>
        <p:nvPicPr>
          <p:cNvPr id="744" name="picture 7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20152" y="1295136"/>
            <a:ext cx="2040433" cy="1444216"/>
          </a:xfrm>
          <a:prstGeom prst="rect">
            <a:avLst/>
          </a:prstGeom>
        </p:spPr>
      </p:pic>
      <p:sp>
        <p:nvSpPr>
          <p:cNvPr id="746" name="textbox 746"/>
          <p:cNvSpPr/>
          <p:nvPr/>
        </p:nvSpPr>
        <p:spPr>
          <a:xfrm>
            <a:off x="6394389" y="1194972"/>
            <a:ext cx="2144395" cy="1946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</a:pPr>
            <a:r>
              <a:rPr sz="14100" b="1" kern="0" spc="-3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14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748" name="table 748"/>
          <p:cNvGraphicFramePr>
            <a:graphicFrameLocks noGrp="1"/>
          </p:cNvGraphicFramePr>
          <p:nvPr/>
        </p:nvGraphicFramePr>
        <p:xfrm>
          <a:off x="5956300" y="0"/>
          <a:ext cx="2946400" cy="3057525"/>
        </p:xfrm>
        <a:graphic>
          <a:graphicData uri="http://schemas.openxmlformats.org/drawingml/2006/table">
            <a:tbl>
              <a:tblPr/>
              <a:tblGrid>
                <a:gridCol w="2946400"/>
              </a:tblGrid>
              <a:tr h="3057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50" name="textbox 750"/>
          <p:cNvSpPr/>
          <p:nvPr/>
        </p:nvSpPr>
        <p:spPr>
          <a:xfrm>
            <a:off x="5954383" y="3398766"/>
            <a:ext cx="2907664" cy="1696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56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详规单元</a:t>
            </a:r>
            <a:endParaRPr sz="5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  <a:spcBef>
                <a:spcPts val="540"/>
              </a:spcBef>
            </a:pPr>
            <a:r>
              <a:rPr lang="en-US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</a:t>
            </a:r>
            <a:r>
              <a:rPr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划定原则</a:t>
            </a: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1000"/>
              </a:lnSpc>
            </a:pP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8000"/>
              </a:lnSpc>
              <a:spcBef>
                <a:spcPts val="5"/>
              </a:spcBef>
            </a:pPr>
            <a:r>
              <a:rPr lang="en-US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</a:t>
            </a:r>
            <a:r>
              <a:rPr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单元划分</a:t>
            </a: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 descr="20261016-100253"/>
          <p:cNvPicPr>
            <a:picLocks noChangeAspect="1"/>
          </p:cNvPicPr>
          <p:nvPr/>
        </p:nvPicPr>
        <p:blipFill>
          <a:blip r:embed="rId3"/>
          <a:srcRect r="8519"/>
          <a:stretch>
            <a:fillRect/>
          </a:stretch>
        </p:blipFill>
        <p:spPr>
          <a:xfrm>
            <a:off x="0" y="5815330"/>
            <a:ext cx="9601200" cy="6992620"/>
          </a:xfrm>
          <a:prstGeom prst="rect">
            <a:avLst/>
          </a:prstGeom>
        </p:spPr>
      </p:pic>
      <p:sp>
        <p:nvSpPr>
          <p:cNvPr id="692" name="rect 692"/>
          <p:cNvSpPr/>
          <p:nvPr/>
        </p:nvSpPr>
        <p:spPr>
          <a:xfrm>
            <a:off x="0" y="5814695"/>
            <a:ext cx="9601200" cy="6986905"/>
          </a:xfrm>
          <a:prstGeom prst="rect">
            <a:avLst/>
          </a:prstGeom>
          <a:solidFill>
            <a:srgbClr val="17375E">
              <a:alpha val="25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6119495"/>
            <a:ext cx="9601835" cy="6682105"/>
          </a:xfrm>
          <a:prstGeom prst="rect">
            <a:avLst/>
          </a:prstGeom>
          <a:gradFill>
            <a:gsLst>
              <a:gs pos="50000">
                <a:srgbClr val="6DA6DA"/>
              </a:gs>
              <a:gs pos="0">
                <a:schemeClr val="bg1"/>
              </a:gs>
              <a:gs pos="100000">
                <a:schemeClr val="accent5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54" name="textbox 754"/>
          <p:cNvSpPr/>
          <p:nvPr/>
        </p:nvSpPr>
        <p:spPr>
          <a:xfrm>
            <a:off x="658469" y="913283"/>
            <a:ext cx="8207375" cy="41624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2400" b="1" kern="0" spc="-3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 划定原则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8425" indent="502920" algn="l" rtl="0" fontAlgn="auto">
              <a:lnSpc>
                <a:spcPct val="148000"/>
              </a:lnSpc>
              <a:spcBef>
                <a:spcPts val="70"/>
              </a:spcBef>
            </a:pPr>
            <a:r>
              <a:rPr sz="18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按照“地域完整、边界稳定；</a:t>
            </a:r>
            <a:r>
              <a:rPr sz="1800" kern="0" spc="-4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功能明确、编码统一；</a:t>
            </a:r>
            <a:r>
              <a:rPr sz="1800" kern="0" spc="-4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规模适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宜、利于配套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”的原则</a:t>
            </a:r>
            <a:r>
              <a:rPr sz="18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，统筹考虑行政管理界线、主干路网与自然地理界限、权属边界、重要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要素的整体性与规划功能完整性，综合确定详细规划单元边界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97790" indent="502920" algn="l" rtl="0" fontAlgn="auto">
              <a:lnSpc>
                <a:spcPct val="148000"/>
              </a:lnSpc>
              <a:spcBef>
                <a:spcPts val="135"/>
              </a:spcBef>
            </a:pP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按照自治区文件要求</a:t>
            </a:r>
            <a:r>
              <a:rPr sz="18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，依据城乡发展建设和保护利用需求、</a:t>
            </a:r>
            <a:r>
              <a:rPr sz="1800" kern="0" spc="-3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国土空间总体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规划确定的主导国土空间二级分区，</a:t>
            </a:r>
            <a:r>
              <a:rPr sz="1800" kern="0" spc="-4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综合考虑主要土地用途、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要素特点及规划管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控需要</a:t>
            </a:r>
            <a:r>
              <a:rPr sz="18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，确定单元主导功能。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18110" algn="l" rtl="0" eaLnBrk="0">
              <a:lnSpc>
                <a:spcPct val="89000"/>
              </a:lnSpc>
              <a:spcBef>
                <a:spcPts val="1450"/>
              </a:spcBef>
            </a:pPr>
            <a:r>
              <a:rPr sz="2400" b="1" kern="0" spc="-3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3.2单元划分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92000"/>
              </a:lnSpc>
              <a:spcBef>
                <a:spcPts val="1385"/>
              </a:spcBef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石哈河镇城镇开发边界内共划定</a:t>
            </a:r>
            <a:r>
              <a:rPr lang="en-US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800" kern="0" spc="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详细规划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单元，总面积</a:t>
            </a:r>
            <a:r>
              <a:rPr lang="en-US" sz="1800" kern="0" spc="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66.74</a:t>
            </a:r>
            <a:r>
              <a:rPr lang="zh-CN" altLang="en-US" sz="1800" kern="0" spc="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公顷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23875" algn="l" rtl="0" eaLnBrk="0">
              <a:lnSpc>
                <a:spcPts val="3250"/>
              </a:lnSpc>
            </a:pP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石哈河镇城镇开发边界内单元主导功能分为1类，</a:t>
            </a:r>
            <a:r>
              <a:rPr sz="1800" kern="0" spc="-4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综合服务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2" name="textbox 762"/>
          <p:cNvSpPr/>
          <p:nvPr/>
        </p:nvSpPr>
        <p:spPr>
          <a:xfrm>
            <a:off x="0" y="25"/>
            <a:ext cx="6191250" cy="643255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algn="l" rtl="0" eaLnBrk="0">
              <a:lnSpc>
                <a:spcPct val="92000"/>
              </a:lnSpc>
              <a:spcBef>
                <a:spcPts val="5"/>
              </a:spcBef>
            </a:pPr>
            <a:r>
              <a:rPr sz="2700" b="1" kern="0" spc="50" dirty="0">
                <a:solidFill>
                  <a:srgbClr val="5863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  详规单元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2315" y="6230620"/>
            <a:ext cx="4896485" cy="24479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95" y="5916930"/>
            <a:ext cx="2813685" cy="33293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95" y="9345295"/>
            <a:ext cx="8578850" cy="333946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419100" y="5642610"/>
            <a:ext cx="3617595" cy="274320"/>
          </a:xfrm>
          <a:prstGeom prst="rect">
            <a:avLst/>
          </a:prstGeom>
          <a:solidFill>
            <a:schemeClr val="accent2">
              <a:lumMod val="40000"/>
              <a:lumOff val="60000"/>
              <a:alpha val="25000"/>
            </a:schemeClr>
          </a:solidFill>
        </p:spPr>
        <p:txBody>
          <a:bodyPr wrap="square" rtlCol="0" anchor="t">
            <a:noAutofit/>
          </a:bodyPr>
          <a:p>
            <a:pPr algn="just"/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城镇开发边界内详细规划编制单元划定图（</a:t>
            </a:r>
            <a:r>
              <a:rPr lang="zh-CN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双盛美）</a:t>
            </a:r>
            <a:endParaRPr lang="zh-CN" sz="1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3" name="文本框 52"/>
          <p:cNvSpPr txBox="1"/>
          <p:nvPr>
            <p:custDataLst>
              <p:tags r:id="rId5"/>
            </p:custDataLst>
          </p:nvPr>
        </p:nvSpPr>
        <p:spPr>
          <a:xfrm>
            <a:off x="5362575" y="5642610"/>
            <a:ext cx="3756025" cy="264160"/>
          </a:xfrm>
          <a:prstGeom prst="rect">
            <a:avLst/>
          </a:prstGeom>
          <a:solidFill>
            <a:schemeClr val="accent2">
              <a:lumMod val="40000"/>
              <a:lumOff val="60000"/>
              <a:alpha val="25000"/>
            </a:schemeClr>
          </a:solidFill>
        </p:spPr>
        <p:txBody>
          <a:bodyPr wrap="square" rtlCol="0" anchor="t">
            <a:noAutofit/>
          </a:bodyPr>
          <a:p>
            <a:pPr algn="just"/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城镇开发边界内详细规划编制单元划定图（</a:t>
            </a:r>
            <a:r>
              <a:rPr lang="zh-CN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白音厂汗）</a:t>
            </a:r>
            <a:endParaRPr lang="zh-CN" sz="1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419100" y="9460865"/>
            <a:ext cx="3411855" cy="235585"/>
          </a:xfrm>
          <a:prstGeom prst="rect">
            <a:avLst/>
          </a:prstGeom>
          <a:solidFill>
            <a:schemeClr val="accent2">
              <a:lumMod val="40000"/>
              <a:lumOff val="60000"/>
              <a:alpha val="25000"/>
            </a:schemeClr>
          </a:solidFill>
        </p:spPr>
        <p:txBody>
          <a:bodyPr wrap="square" rtlCol="0" anchor="t">
            <a:noAutofit/>
          </a:bodyPr>
          <a:p>
            <a:pPr algn="just"/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城镇开发边界内详细规划编制单元划定图（</a:t>
            </a:r>
            <a:r>
              <a:rPr lang="zh-CN" sz="1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镇区）</a:t>
            </a:r>
            <a:endParaRPr lang="zh-CN" sz="12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rect 692"/>
          <p:cNvSpPr/>
          <p:nvPr/>
        </p:nvSpPr>
        <p:spPr>
          <a:xfrm>
            <a:off x="0" y="5882640"/>
            <a:ext cx="9601200" cy="6918960"/>
          </a:xfrm>
          <a:prstGeom prst="rect">
            <a:avLst/>
          </a:prstGeom>
          <a:solidFill>
            <a:srgbClr val="17375E">
              <a:alpha val="25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66" name="rect 766"/>
          <p:cNvSpPr/>
          <p:nvPr/>
        </p:nvSpPr>
        <p:spPr>
          <a:xfrm>
            <a:off x="0" y="0"/>
            <a:ext cx="9601200" cy="5875908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68" name="textbox 768"/>
          <p:cNvSpPr/>
          <p:nvPr/>
        </p:nvSpPr>
        <p:spPr>
          <a:xfrm>
            <a:off x="1186998" y="3212861"/>
            <a:ext cx="7840344" cy="2103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r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89000"/>
              </a:lnSpc>
            </a:pPr>
            <a:r>
              <a:rPr sz="56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公共服务设施及支撑体系</a:t>
            </a:r>
            <a:endParaRPr sz="5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r" rtl="0" eaLnBrk="0" fontAlgn="auto">
              <a:lnSpc>
                <a:spcPct val="100000"/>
              </a:lnSpc>
            </a:pPr>
            <a:endParaRPr lang="en-US" b="1" kern="0" spc="-1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r" rtl="0" eaLnBrk="0" fontAlgn="auto">
              <a:lnSpc>
                <a:spcPct val="100000"/>
              </a:lnSpc>
            </a:pPr>
            <a:r>
              <a:rPr lang="en-US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4.1</a:t>
            </a:r>
            <a:r>
              <a:rPr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公共服务</a:t>
            </a:r>
            <a:r>
              <a:rPr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设施</a:t>
            </a:r>
            <a:endParaRPr b="1" kern="0" spc="-2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r" rtl="0" eaLnBrk="0" fontAlgn="auto">
              <a:lnSpc>
                <a:spcPct val="100000"/>
              </a:lnSpc>
            </a:pPr>
            <a:endParaRPr lang="en-US" b="1" kern="0" spc="-2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r" rtl="0" eaLnBrk="0" fontAlgn="auto">
              <a:lnSpc>
                <a:spcPct val="100000"/>
              </a:lnSpc>
            </a:pPr>
            <a:r>
              <a:rPr lang="en-US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4.2 </a:t>
            </a:r>
            <a:r>
              <a:rPr b="1" kern="0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综合交通体系</a:t>
            </a: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r" rtl="0" eaLnBrk="0" fontAlgn="auto">
              <a:lnSpc>
                <a:spcPct val="100000"/>
              </a:lnSpc>
            </a:pPr>
            <a:endParaRPr lang="en-US" b="1" kern="0" spc="-2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r" rtl="0" eaLnBrk="0" fontAlgn="auto">
              <a:lnSpc>
                <a:spcPct val="100000"/>
              </a:lnSpc>
            </a:pPr>
            <a:r>
              <a:rPr lang="en-US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4.3</a:t>
            </a:r>
            <a:r>
              <a:rPr b="1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市政基础与安全防灾设施</a:t>
            </a: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70" name="picture 7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420152" y="1295136"/>
            <a:ext cx="2129147" cy="1444216"/>
          </a:xfrm>
          <a:prstGeom prst="rect">
            <a:avLst/>
          </a:prstGeom>
        </p:spPr>
      </p:pic>
      <p:sp>
        <p:nvSpPr>
          <p:cNvPr id="772" name="textbox 772"/>
          <p:cNvSpPr/>
          <p:nvPr/>
        </p:nvSpPr>
        <p:spPr>
          <a:xfrm>
            <a:off x="6394389" y="1194972"/>
            <a:ext cx="2144395" cy="1946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</a:pPr>
            <a:r>
              <a:rPr sz="14100" b="1" kern="0" spc="-5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4100" b="1" kern="0" spc="-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4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774" name="table 774"/>
          <p:cNvGraphicFramePr>
            <a:graphicFrameLocks noGrp="1"/>
          </p:cNvGraphicFramePr>
          <p:nvPr/>
        </p:nvGraphicFramePr>
        <p:xfrm>
          <a:off x="5956300" y="0"/>
          <a:ext cx="2946400" cy="3057525"/>
        </p:xfrm>
        <a:graphic>
          <a:graphicData uri="http://schemas.openxmlformats.org/drawingml/2006/table">
            <a:tbl>
              <a:tblPr/>
              <a:tblGrid>
                <a:gridCol w="2946400"/>
              </a:tblGrid>
              <a:tr h="3057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图片 1" descr="DJI_20260326124441_0541_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5882640"/>
            <a:ext cx="9601835" cy="6918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4"/>
          <p:cNvGrpSpPr/>
          <p:nvPr/>
        </p:nvGrpSpPr>
        <p:grpSpPr>
          <a:xfrm rot="21600000">
            <a:off x="483870" y="7063105"/>
            <a:ext cx="4584700" cy="5326380"/>
            <a:chOff x="0" y="0"/>
            <a:chExt cx="4617440" cy="3736378"/>
          </a:xfrm>
        </p:grpSpPr>
        <p:sp>
          <p:nvSpPr>
            <p:cNvPr id="776" name="path 776"/>
            <p:cNvSpPr/>
            <p:nvPr/>
          </p:nvSpPr>
          <p:spPr>
            <a:xfrm>
              <a:off x="25400" y="25400"/>
              <a:ext cx="3554831" cy="3554857"/>
            </a:xfrm>
            <a:custGeom>
              <a:avLst/>
              <a:gdLst/>
              <a:ahLst/>
              <a:cxnLst/>
              <a:rect l="0" t="0" r="0" b="0"/>
              <a:pathLst>
                <a:path w="5598" h="5598">
                  <a:moveTo>
                    <a:pt x="0" y="2799"/>
                  </a:moveTo>
                  <a:cubicBezTo>
                    <a:pt x="0" y="1253"/>
                    <a:pt x="1253" y="0"/>
                    <a:pt x="2799" y="0"/>
                  </a:cubicBezTo>
                  <a:cubicBezTo>
                    <a:pt x="4344" y="0"/>
                    <a:pt x="5598" y="1253"/>
                    <a:pt x="5598" y="2799"/>
                  </a:cubicBezTo>
                  <a:cubicBezTo>
                    <a:pt x="5598" y="4345"/>
                    <a:pt x="4344" y="5598"/>
                    <a:pt x="2799" y="5598"/>
                  </a:cubicBezTo>
                  <a:cubicBezTo>
                    <a:pt x="1253" y="5598"/>
                    <a:pt x="0" y="4345"/>
                    <a:pt x="0" y="2799"/>
                  </a:cubicBezTo>
                </a:path>
              </a:pathLst>
            </a:custGeom>
            <a:solidFill>
              <a:srgbClr val="25627D">
                <a:alpha val="7215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78" name="path 778"/>
            <p:cNvSpPr/>
            <p:nvPr/>
          </p:nvSpPr>
          <p:spPr>
            <a:xfrm>
              <a:off x="0" y="0"/>
              <a:ext cx="3605631" cy="3605657"/>
            </a:xfrm>
            <a:custGeom>
              <a:avLst/>
              <a:gdLst/>
              <a:ahLst/>
              <a:cxnLst/>
              <a:rect l="0" t="0" r="0" b="0"/>
              <a:pathLst>
                <a:path w="5678" h="5678">
                  <a:moveTo>
                    <a:pt x="40" y="2839"/>
                  </a:moveTo>
                  <a:cubicBezTo>
                    <a:pt x="40" y="1293"/>
                    <a:pt x="1293" y="40"/>
                    <a:pt x="2839" y="40"/>
                  </a:cubicBezTo>
                  <a:cubicBezTo>
                    <a:pt x="4384" y="40"/>
                    <a:pt x="5638" y="1293"/>
                    <a:pt x="5638" y="2839"/>
                  </a:cubicBezTo>
                  <a:cubicBezTo>
                    <a:pt x="5638" y="4385"/>
                    <a:pt x="4384" y="5638"/>
                    <a:pt x="2839" y="5638"/>
                  </a:cubicBezTo>
                  <a:cubicBezTo>
                    <a:pt x="1293" y="5638"/>
                    <a:pt x="40" y="4385"/>
                    <a:pt x="40" y="2839"/>
                  </a:cubicBezTo>
                </a:path>
              </a:pathLst>
            </a:custGeom>
            <a:noFill/>
            <a:ln w="50800" cap="flat">
              <a:solidFill>
                <a:srgbClr val="FFFFFF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80" name="path 780"/>
            <p:cNvSpPr/>
            <p:nvPr/>
          </p:nvSpPr>
          <p:spPr>
            <a:xfrm>
              <a:off x="546544" y="1067688"/>
              <a:ext cx="2512605" cy="2512568"/>
            </a:xfrm>
            <a:custGeom>
              <a:avLst/>
              <a:gdLst/>
              <a:ahLst/>
              <a:cxnLst/>
              <a:rect l="0" t="0" r="0" b="0"/>
              <a:pathLst>
                <a:path w="3956" h="3956">
                  <a:moveTo>
                    <a:pt x="0" y="1978"/>
                  </a:moveTo>
                  <a:cubicBezTo>
                    <a:pt x="0" y="885"/>
                    <a:pt x="885" y="0"/>
                    <a:pt x="1978" y="0"/>
                  </a:cubicBezTo>
                  <a:cubicBezTo>
                    <a:pt x="3071" y="0"/>
                    <a:pt x="3956" y="885"/>
                    <a:pt x="3956" y="1978"/>
                  </a:cubicBezTo>
                  <a:cubicBezTo>
                    <a:pt x="3956" y="3071"/>
                    <a:pt x="3071" y="3956"/>
                    <a:pt x="1978" y="3956"/>
                  </a:cubicBezTo>
                  <a:cubicBezTo>
                    <a:pt x="885" y="3956"/>
                    <a:pt x="0" y="3071"/>
                    <a:pt x="0" y="1978"/>
                  </a:cubicBezTo>
                </a:path>
              </a:pathLst>
            </a:custGeom>
            <a:solidFill>
              <a:srgbClr val="ACD9E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82" name="path 782"/>
            <p:cNvSpPr/>
            <p:nvPr/>
          </p:nvSpPr>
          <p:spPr>
            <a:xfrm>
              <a:off x="1089761" y="2154173"/>
              <a:ext cx="1426209" cy="1426083"/>
            </a:xfrm>
            <a:custGeom>
              <a:avLst/>
              <a:gdLst/>
              <a:ahLst/>
              <a:cxnLst/>
              <a:rect l="0" t="0" r="0" b="0"/>
              <a:pathLst>
                <a:path w="2245" h="2245">
                  <a:moveTo>
                    <a:pt x="0" y="1122"/>
                  </a:moveTo>
                  <a:cubicBezTo>
                    <a:pt x="0" y="502"/>
                    <a:pt x="502" y="0"/>
                    <a:pt x="1123" y="0"/>
                  </a:cubicBezTo>
                  <a:cubicBezTo>
                    <a:pt x="1743" y="0"/>
                    <a:pt x="2245" y="502"/>
                    <a:pt x="2245" y="1122"/>
                  </a:cubicBezTo>
                  <a:cubicBezTo>
                    <a:pt x="2245" y="1743"/>
                    <a:pt x="1743" y="2245"/>
                    <a:pt x="1123" y="2245"/>
                  </a:cubicBezTo>
                  <a:cubicBezTo>
                    <a:pt x="502" y="2245"/>
                    <a:pt x="0" y="1743"/>
                    <a:pt x="0" y="1122"/>
                  </a:cubicBezTo>
                </a:path>
              </a:pathLst>
            </a:custGeom>
            <a:solidFill>
              <a:srgbClr val="DFEEE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84" name="path 784"/>
            <p:cNvSpPr/>
            <p:nvPr/>
          </p:nvSpPr>
          <p:spPr>
            <a:xfrm>
              <a:off x="521144" y="1042288"/>
              <a:ext cx="2563405" cy="2563368"/>
            </a:xfrm>
            <a:custGeom>
              <a:avLst/>
              <a:gdLst/>
              <a:ahLst/>
              <a:cxnLst/>
              <a:rect l="0" t="0" r="0" b="0"/>
              <a:pathLst>
                <a:path w="4036" h="4036">
                  <a:moveTo>
                    <a:pt x="40" y="2018"/>
                  </a:moveTo>
                  <a:cubicBezTo>
                    <a:pt x="40" y="925"/>
                    <a:pt x="925" y="40"/>
                    <a:pt x="2018" y="40"/>
                  </a:cubicBezTo>
                  <a:cubicBezTo>
                    <a:pt x="3111" y="40"/>
                    <a:pt x="3996" y="925"/>
                    <a:pt x="3996" y="2018"/>
                  </a:cubicBezTo>
                  <a:cubicBezTo>
                    <a:pt x="3996" y="3111"/>
                    <a:pt x="3111" y="3996"/>
                    <a:pt x="2018" y="3996"/>
                  </a:cubicBezTo>
                  <a:cubicBezTo>
                    <a:pt x="925" y="3996"/>
                    <a:pt x="40" y="3111"/>
                    <a:pt x="40" y="2018"/>
                  </a:cubicBezTo>
                  <a:moveTo>
                    <a:pt x="895" y="2874"/>
                  </a:moveTo>
                  <a:cubicBezTo>
                    <a:pt x="895" y="2253"/>
                    <a:pt x="1398" y="1751"/>
                    <a:pt x="2018" y="1751"/>
                  </a:cubicBezTo>
                  <a:cubicBezTo>
                    <a:pt x="2638" y="1751"/>
                    <a:pt x="3141" y="2253"/>
                    <a:pt x="3141" y="2874"/>
                  </a:cubicBezTo>
                  <a:cubicBezTo>
                    <a:pt x="3141" y="3494"/>
                    <a:pt x="2638" y="3996"/>
                    <a:pt x="2018" y="3996"/>
                  </a:cubicBezTo>
                  <a:cubicBezTo>
                    <a:pt x="1398" y="3996"/>
                    <a:pt x="895" y="3494"/>
                    <a:pt x="895" y="2874"/>
                  </a:cubicBezTo>
                </a:path>
              </a:pathLst>
            </a:custGeom>
            <a:noFill/>
            <a:ln w="50800" cap="flat">
              <a:solidFill>
                <a:srgbClr val="FFFFFF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86" name="path 786"/>
            <p:cNvSpPr/>
            <p:nvPr/>
          </p:nvSpPr>
          <p:spPr>
            <a:xfrm>
              <a:off x="1883384" y="181521"/>
              <a:ext cx="2734055" cy="3554857"/>
            </a:xfrm>
            <a:custGeom>
              <a:avLst/>
              <a:gdLst/>
              <a:ahLst/>
              <a:cxnLst/>
              <a:rect l="0" t="0" r="0" b="0"/>
              <a:pathLst>
                <a:path w="4305" h="5598">
                  <a:moveTo>
                    <a:pt x="0" y="5598"/>
                  </a:moveTo>
                  <a:lnTo>
                    <a:pt x="4305" y="5598"/>
                  </a:lnTo>
                  <a:lnTo>
                    <a:pt x="4305" y="0"/>
                  </a:lnTo>
                  <a:lnTo>
                    <a:pt x="0" y="0"/>
                  </a:lnTo>
                  <a:lnTo>
                    <a:pt x="0" y="5598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group 48"/>
          <p:cNvGrpSpPr/>
          <p:nvPr/>
        </p:nvGrpSpPr>
        <p:grpSpPr>
          <a:xfrm rot="0">
            <a:off x="2298700" y="9512935"/>
            <a:ext cx="6247765" cy="3075305"/>
            <a:chOff x="0" y="0"/>
            <a:chExt cx="6248019" cy="3589073"/>
          </a:xfrm>
        </p:grpSpPr>
        <p:sp>
          <p:nvSpPr>
            <p:cNvPr id="788" name="path 788"/>
            <p:cNvSpPr/>
            <p:nvPr/>
          </p:nvSpPr>
          <p:spPr>
            <a:xfrm>
              <a:off x="75310" y="114047"/>
              <a:ext cx="6172708" cy="3475025"/>
            </a:xfrm>
            <a:custGeom>
              <a:avLst/>
              <a:gdLst/>
              <a:ahLst/>
              <a:cxnLst/>
              <a:rect l="0" t="0" r="0" b="0"/>
              <a:pathLst>
                <a:path w="9720" h="5472">
                  <a:moveTo>
                    <a:pt x="20" y="772"/>
                  </a:moveTo>
                  <a:cubicBezTo>
                    <a:pt x="20" y="372"/>
                    <a:pt x="155" y="47"/>
                    <a:pt x="322" y="47"/>
                  </a:cubicBezTo>
                  <a:lnTo>
                    <a:pt x="9398" y="47"/>
                  </a:lnTo>
                  <a:cubicBezTo>
                    <a:pt x="9565" y="47"/>
                    <a:pt x="9700" y="372"/>
                    <a:pt x="9700" y="772"/>
                  </a:cubicBezTo>
                  <a:lnTo>
                    <a:pt x="9700" y="4700"/>
                  </a:lnTo>
                  <a:cubicBezTo>
                    <a:pt x="9700" y="5100"/>
                    <a:pt x="9565" y="5424"/>
                    <a:pt x="9398" y="5424"/>
                  </a:cubicBezTo>
                  <a:lnTo>
                    <a:pt x="322" y="5424"/>
                  </a:lnTo>
                  <a:cubicBezTo>
                    <a:pt x="155" y="5424"/>
                    <a:pt x="20" y="5100"/>
                    <a:pt x="20" y="4700"/>
                  </a:cubicBezTo>
                  <a:lnTo>
                    <a:pt x="20" y="772"/>
                  </a:lnTo>
                  <a:close/>
                </a:path>
              </a:pathLst>
            </a:custGeom>
            <a:noFill/>
            <a:ln w="43137" cap="flat">
              <a:solidFill>
                <a:srgbClr val="61B6CD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90" name="path 790"/>
            <p:cNvSpPr/>
            <p:nvPr/>
          </p:nvSpPr>
          <p:spPr>
            <a:xfrm>
              <a:off x="0" y="0"/>
              <a:ext cx="5031399" cy="328295"/>
            </a:xfrm>
            <a:custGeom>
              <a:avLst/>
              <a:gdLst/>
              <a:ahLst/>
              <a:cxnLst/>
              <a:rect l="0" t="0" r="0" b="0"/>
              <a:pathLst>
                <a:path w="7923" h="517">
                  <a:moveTo>
                    <a:pt x="0" y="69"/>
                  </a:moveTo>
                  <a:moveTo>
                    <a:pt x="0" y="69"/>
                  </a:moveTo>
                  <a:cubicBezTo>
                    <a:pt x="0" y="31"/>
                    <a:pt x="78" y="0"/>
                    <a:pt x="174" y="0"/>
                  </a:cubicBezTo>
                  <a:lnTo>
                    <a:pt x="7748" y="0"/>
                  </a:lnTo>
                  <a:cubicBezTo>
                    <a:pt x="7845" y="0"/>
                    <a:pt x="7923" y="31"/>
                    <a:pt x="7923" y="69"/>
                  </a:cubicBezTo>
                  <a:lnTo>
                    <a:pt x="7923" y="447"/>
                  </a:lnTo>
                  <a:cubicBezTo>
                    <a:pt x="7923" y="485"/>
                    <a:pt x="7845" y="517"/>
                    <a:pt x="7748" y="517"/>
                  </a:cubicBezTo>
                  <a:lnTo>
                    <a:pt x="174" y="517"/>
                  </a:lnTo>
                  <a:cubicBezTo>
                    <a:pt x="78" y="517"/>
                    <a:pt x="0" y="485"/>
                    <a:pt x="0" y="447"/>
                  </a:cubicBezTo>
                  <a:lnTo>
                    <a:pt x="0" y="69"/>
                  </a:lnTo>
                  <a:close/>
                </a:path>
              </a:pathLst>
            </a:custGeom>
            <a:solidFill>
              <a:srgbClr val="61B6C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792" name="textbox 792"/>
          <p:cNvSpPr/>
          <p:nvPr/>
        </p:nvSpPr>
        <p:spPr>
          <a:xfrm>
            <a:off x="2286000" y="9436735"/>
            <a:ext cx="6273800" cy="2632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03885" algn="l" rtl="0" eaLnBrk="0">
              <a:lnSpc>
                <a:spcPts val="2105"/>
              </a:lnSpc>
              <a:spcBef>
                <a:spcPts val="0"/>
              </a:spcBef>
            </a:pPr>
            <a:r>
              <a:rPr sz="1500" b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白音厂汗、双盛美、旧庙湾—10分钟生活圈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30200" algn="l" rtl="0" eaLnBrk="0">
              <a:lnSpc>
                <a:spcPct val="150000"/>
              </a:lnSpc>
              <a:spcBef>
                <a:spcPts val="950"/>
              </a:spcBef>
            </a:pPr>
            <a:r>
              <a:rPr sz="1400" b="1" kern="0" spc="0" dirty="0">
                <a:solidFill>
                  <a:srgbClr val="61B6C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服务半径：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步行距离500~800米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06070" algn="l" rtl="0" eaLnBrk="0">
              <a:lnSpc>
                <a:spcPct val="150000"/>
              </a:lnSpc>
              <a:spcBef>
                <a:spcPts val="310"/>
              </a:spcBef>
            </a:pPr>
            <a:r>
              <a:rPr sz="1400" b="1" kern="0" spc="50" dirty="0">
                <a:solidFill>
                  <a:srgbClr val="61B6C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基础保障：</a:t>
            </a:r>
            <a:r>
              <a:rPr lang="zh-CN"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白音厂汗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sz="14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保留现状卫生室、规划社区级活动室、社区养老设施（日间照料中心），设置室外体育设施、配建健身器材，教育设施采用就近共建原则，与镇区现状小学合用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6070" algn="l" rtl="0" eaLnBrk="0">
              <a:lnSpc>
                <a:spcPct val="150000"/>
              </a:lnSpc>
              <a:spcBef>
                <a:spcPts val="310"/>
              </a:spcBef>
            </a:pPr>
            <a:r>
              <a:rPr lang="en-US" altLang="zh-CN"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</a:t>
            </a:r>
            <a:r>
              <a:rPr lang="zh-CN"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双盛美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sz="14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保留现状卫生室、规划社区级活动室、社区养老设施（日间照料中心），设置室外体育设施、配建健身器材，教育设施采用就近共建原则，与镇区现状小学合用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6705" indent="908685" algn="l" rtl="0" eaLnBrk="0">
              <a:lnSpc>
                <a:spcPct val="128000"/>
              </a:lnSpc>
              <a:spcBef>
                <a:spcPts val="0"/>
              </a:spcBef>
            </a:pP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94" name="picture 7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07389" y="1413128"/>
            <a:ext cx="7964246" cy="1678813"/>
          </a:xfrm>
          <a:prstGeom prst="rect">
            <a:avLst/>
          </a:prstGeom>
        </p:spPr>
      </p:pic>
      <p:pic>
        <p:nvPicPr>
          <p:cNvPr id="796" name="picture 7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07389" y="3262376"/>
            <a:ext cx="8011109" cy="1629282"/>
          </a:xfrm>
          <a:prstGeom prst="rect">
            <a:avLst/>
          </a:prstGeom>
        </p:spPr>
      </p:pic>
      <p:sp>
        <p:nvSpPr>
          <p:cNvPr id="798" name="textbox 798"/>
          <p:cNvSpPr/>
          <p:nvPr/>
        </p:nvSpPr>
        <p:spPr>
          <a:xfrm>
            <a:off x="2465705" y="5077460"/>
            <a:ext cx="6306185" cy="1630045"/>
          </a:xfrm>
          <a:prstGeom prst="rect">
            <a:avLst/>
          </a:prstGeom>
          <a:solidFill>
            <a:srgbClr val="ACD9E5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8955" algn="l" rtl="0" eaLnBrk="0">
              <a:lnSpc>
                <a:spcPct val="89000"/>
              </a:lnSpc>
            </a:pPr>
            <a:r>
              <a:rPr sz="2000" b="1" kern="0" spc="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以新促老、挖潜闲置，整体提升公服保障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21335" algn="l" rtl="0" eaLnBrk="0">
              <a:lnSpc>
                <a:spcPct val="115000"/>
              </a:lnSpc>
              <a:spcBef>
                <a:spcPts val="39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新增用地、闲置利用、设施共享、指标预留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等措施，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优先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保障公服设施和公共空间，推进教育、文化、医疗、养老等公共服务设施逐步完善，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增强居民幸福感。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00" name="rect 800"/>
          <p:cNvSpPr/>
          <p:nvPr/>
        </p:nvSpPr>
        <p:spPr>
          <a:xfrm>
            <a:off x="2612389" y="7901770"/>
            <a:ext cx="1621536" cy="25302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02" name="textbox 802"/>
          <p:cNvSpPr/>
          <p:nvPr/>
        </p:nvSpPr>
        <p:spPr>
          <a:xfrm>
            <a:off x="2602122" y="7296663"/>
            <a:ext cx="5633720" cy="1208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50000"/>
              </a:lnSpc>
            </a:pPr>
            <a:r>
              <a:rPr sz="1500" b="1" kern="0" spc="2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服务半径：</a:t>
            </a:r>
            <a:r>
              <a:rPr sz="1500" b="1" kern="0" spc="-31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步行距离1000~15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00米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just" rtl="0" eaLnBrk="0">
              <a:lnSpc>
                <a:spcPct val="150000"/>
              </a:lnSpc>
              <a:spcBef>
                <a:spcPts val="735"/>
              </a:spcBef>
            </a:pPr>
            <a:r>
              <a:rPr sz="1500" b="1" kern="0" spc="5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基础保障：</a:t>
            </a:r>
            <a:r>
              <a:rPr sz="1500" b="1" kern="0" spc="-28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留乌拉特中旗脱贫记忆展厅（1处）；规划1处镇级文化活动中心和1处社区级活动室。保留现状石哈河学校（小学）1处。保留现状石哈河镇综合活动中心1处。保留现状石哈河镇中心卫生院1处。保留现状幸福互助院1处；规划1处社区级养老设施（日间照料中心）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400" kern="0" spc="1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04" name="textbox 804"/>
          <p:cNvSpPr/>
          <p:nvPr/>
        </p:nvSpPr>
        <p:spPr>
          <a:xfrm>
            <a:off x="2975813" y="3772203"/>
            <a:ext cx="5661659" cy="10877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2000"/>
              </a:lnSpc>
            </a:pP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8255" algn="l" rtl="0" eaLnBrk="0">
              <a:lnSpc>
                <a:spcPct val="117000"/>
              </a:lnSpc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围绕《巴彦淖尔市关于推进儿童友好城市建设的实施方案》（2022年11月）以及“内蒙古自治区发展改革委 民政厅 工业和信息化厅 商务厅关于印发《内蒙古自治区关于贯彻落实＜国务院办公厅关于发展银发经济增进老年人福祉的意见＞重点任务分工方案》的通知（内发改社字〔2024〕566号）“配套、改善公共服务设施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06" name="rect 806"/>
          <p:cNvSpPr/>
          <p:nvPr/>
        </p:nvSpPr>
        <p:spPr>
          <a:xfrm>
            <a:off x="3861561" y="2320518"/>
            <a:ext cx="4380863" cy="286994"/>
          </a:xfrm>
          <a:prstGeom prst="rect">
            <a:avLst/>
          </a:prstGeom>
          <a:solidFill>
            <a:srgbClr val="EEF7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08" name="textbox 808"/>
          <p:cNvSpPr/>
          <p:nvPr/>
        </p:nvSpPr>
        <p:spPr>
          <a:xfrm>
            <a:off x="2936240" y="1779905"/>
            <a:ext cx="5701030" cy="10820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2000" b="1" kern="0" spc="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分级配置，建立均衡分布的社区生活圈体系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5080" algn="l" rtl="0" eaLnBrk="0">
              <a:lnSpc>
                <a:spcPct val="119000"/>
              </a:lnSpc>
              <a:spcBef>
                <a:spcPts val="18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以镇区规模和居民合理步行距离为基础，统筹考虑街道（社区）行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政边界、规划单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元划分，按照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“十五分钟—十分钟—五分钟”三级生</a:t>
            </a: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活圈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置公共服务体系。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0" name="textbox 810"/>
          <p:cNvSpPr/>
          <p:nvPr/>
        </p:nvSpPr>
        <p:spPr>
          <a:xfrm>
            <a:off x="0" y="25"/>
            <a:ext cx="6191250" cy="643255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algn="l" rtl="0" eaLnBrk="0">
              <a:lnSpc>
                <a:spcPct val="92000"/>
              </a:lnSpc>
              <a:spcBef>
                <a:spcPts val="5"/>
              </a:spcBef>
            </a:pPr>
            <a:r>
              <a:rPr sz="2700" b="1" kern="0" spc="50" dirty="0">
                <a:solidFill>
                  <a:srgbClr val="5863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 支撑体系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12" name="picture 8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25606" y="5188046"/>
            <a:ext cx="1864253" cy="1423061"/>
          </a:xfrm>
          <a:prstGeom prst="rect">
            <a:avLst/>
          </a:prstGeom>
        </p:spPr>
      </p:pic>
      <p:graphicFrame>
        <p:nvGraphicFramePr>
          <p:cNvPr id="814" name="table 814"/>
          <p:cNvGraphicFramePr>
            <a:graphicFrameLocks noGrp="1"/>
          </p:cNvGraphicFramePr>
          <p:nvPr/>
        </p:nvGraphicFramePr>
        <p:xfrm>
          <a:off x="788685" y="5147818"/>
          <a:ext cx="1938019" cy="1500505"/>
        </p:xfrm>
        <a:graphic>
          <a:graphicData uri="http://schemas.openxmlformats.org/drawingml/2006/table">
            <a:tbl>
              <a:tblPr/>
              <a:tblGrid>
                <a:gridCol w="955039"/>
                <a:gridCol w="982980"/>
              </a:tblGrid>
              <a:tr h="15005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81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6" name="path 816"/>
          <p:cNvSpPr/>
          <p:nvPr/>
        </p:nvSpPr>
        <p:spPr>
          <a:xfrm>
            <a:off x="2379980" y="8614410"/>
            <a:ext cx="6172835" cy="694055"/>
          </a:xfrm>
          <a:custGeom>
            <a:avLst/>
            <a:gdLst/>
            <a:ahLst/>
            <a:cxnLst/>
            <a:rect l="0" t="0" r="0" b="0"/>
            <a:pathLst>
              <a:path w="9720" h="419">
                <a:moveTo>
                  <a:pt x="9700" y="20"/>
                </a:moveTo>
                <a:cubicBezTo>
                  <a:pt x="9700" y="229"/>
                  <a:pt x="9530" y="399"/>
                  <a:pt x="9320" y="399"/>
                </a:cubicBezTo>
                <a:lnTo>
                  <a:pt x="400" y="399"/>
                </a:lnTo>
                <a:cubicBezTo>
                  <a:pt x="190" y="399"/>
                  <a:pt x="20" y="229"/>
                  <a:pt x="20" y="20"/>
                </a:cubicBezTo>
              </a:path>
            </a:pathLst>
          </a:custGeom>
          <a:noFill/>
          <a:ln w="25400" cap="flat">
            <a:solidFill>
              <a:srgbClr val="25627D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18" name="textbox 818"/>
          <p:cNvSpPr/>
          <p:nvPr/>
        </p:nvSpPr>
        <p:spPr>
          <a:xfrm>
            <a:off x="2296794" y="6900544"/>
            <a:ext cx="2641600" cy="328929"/>
          </a:xfrm>
          <a:prstGeom prst="rect">
            <a:avLst/>
          </a:prstGeom>
          <a:solidFill>
            <a:srgbClr val="25627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14120" algn="l" rtl="0" eaLnBrk="0">
              <a:lnSpc>
                <a:spcPct val="94000"/>
              </a:lnSpc>
              <a:spcBef>
                <a:spcPts val="5"/>
              </a:spcBef>
            </a:pP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0" name="textbox 820"/>
          <p:cNvSpPr/>
          <p:nvPr/>
        </p:nvSpPr>
        <p:spPr>
          <a:xfrm>
            <a:off x="2367026" y="6937629"/>
            <a:ext cx="6198234" cy="281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tabLst>
                <a:tab pos="30480" algn="l"/>
              </a:tabLst>
            </a:pPr>
            <a:r>
              <a:rPr sz="1500" b="1" kern="0" spc="0" dirty="0">
                <a:solidFill>
                  <a:srgbClr val="D9D9D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500" b="1" kern="0" spc="30" dirty="0">
                <a:solidFill>
                  <a:srgbClr val="D9D9D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镇区—</a:t>
            </a:r>
            <a:r>
              <a:rPr sz="1500" b="1" kern="0" spc="20" dirty="0">
                <a:solidFill>
                  <a:srgbClr val="D9D9D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en-US" sz="1500" b="1" kern="0" spc="20" dirty="0">
                <a:solidFill>
                  <a:srgbClr val="D9D9D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30" dirty="0">
                <a:solidFill>
                  <a:srgbClr val="D9D9D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分钟生活圈                                                                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2" name="path 822"/>
          <p:cNvSpPr/>
          <p:nvPr/>
        </p:nvSpPr>
        <p:spPr>
          <a:xfrm>
            <a:off x="2397886" y="6950329"/>
            <a:ext cx="266573" cy="255270"/>
          </a:xfrm>
          <a:custGeom>
            <a:avLst/>
            <a:gdLst/>
            <a:ahLst/>
            <a:cxnLst/>
            <a:rect l="0" t="0" r="0" b="0"/>
            <a:pathLst>
              <a:path w="419" h="402">
                <a:moveTo>
                  <a:pt x="385" y="50"/>
                </a:moveTo>
                <a:cubicBezTo>
                  <a:pt x="368" y="50"/>
                  <a:pt x="354" y="61"/>
                  <a:pt x="350" y="76"/>
                </a:cubicBezTo>
                <a:lnTo>
                  <a:pt x="330" y="83"/>
                </a:lnTo>
                <a:lnTo>
                  <a:pt x="315" y="83"/>
                </a:lnTo>
                <a:lnTo>
                  <a:pt x="315" y="56"/>
                </a:lnTo>
                <a:cubicBezTo>
                  <a:pt x="315" y="43"/>
                  <a:pt x="304" y="33"/>
                  <a:pt x="291" y="33"/>
                </a:cubicBezTo>
                <a:lnTo>
                  <a:pt x="190" y="33"/>
                </a:lnTo>
                <a:lnTo>
                  <a:pt x="185" y="17"/>
                </a:lnTo>
                <a:cubicBezTo>
                  <a:pt x="183" y="11"/>
                  <a:pt x="180" y="6"/>
                  <a:pt x="174" y="3"/>
                </a:cubicBezTo>
                <a:cubicBezTo>
                  <a:pt x="168" y="0"/>
                  <a:pt x="162" y="0"/>
                  <a:pt x="156" y="1"/>
                </a:cubicBezTo>
                <a:lnTo>
                  <a:pt x="53" y="31"/>
                </a:lnTo>
                <a:cubicBezTo>
                  <a:pt x="41" y="35"/>
                  <a:pt x="34" y="48"/>
                  <a:pt x="37" y="60"/>
                </a:cubicBezTo>
                <a:lnTo>
                  <a:pt x="45" y="83"/>
                </a:lnTo>
                <a:cubicBezTo>
                  <a:pt x="31" y="83"/>
                  <a:pt x="19" y="89"/>
                  <a:pt x="11" y="100"/>
                </a:cubicBezTo>
                <a:cubicBezTo>
                  <a:pt x="2" y="110"/>
                  <a:pt x="0" y="123"/>
                  <a:pt x="3" y="136"/>
                </a:cubicBezTo>
                <a:lnTo>
                  <a:pt x="37" y="253"/>
                </a:lnTo>
                <a:cubicBezTo>
                  <a:pt x="42" y="271"/>
                  <a:pt x="60" y="284"/>
                  <a:pt x="79" y="284"/>
                </a:cubicBezTo>
                <a:lnTo>
                  <a:pt x="297" y="284"/>
                </a:lnTo>
                <a:lnTo>
                  <a:pt x="297" y="284"/>
                </a:lnTo>
                <a:cubicBezTo>
                  <a:pt x="312" y="284"/>
                  <a:pt x="323" y="295"/>
                  <a:pt x="323" y="309"/>
                </a:cubicBezTo>
                <a:cubicBezTo>
                  <a:pt x="323" y="323"/>
                  <a:pt x="312" y="334"/>
                  <a:pt x="297" y="334"/>
                </a:cubicBezTo>
                <a:lnTo>
                  <a:pt x="294" y="334"/>
                </a:lnTo>
                <a:cubicBezTo>
                  <a:pt x="287" y="315"/>
                  <a:pt x="268" y="301"/>
                  <a:pt x="245" y="301"/>
                </a:cubicBezTo>
                <a:cubicBezTo>
                  <a:pt x="223" y="301"/>
                  <a:pt x="203" y="315"/>
                  <a:pt x="196" y="334"/>
                </a:cubicBezTo>
                <a:lnTo>
                  <a:pt x="138" y="334"/>
                </a:lnTo>
                <a:cubicBezTo>
                  <a:pt x="130" y="315"/>
                  <a:pt x="111" y="301"/>
                  <a:pt x="88" y="301"/>
                </a:cubicBezTo>
                <a:cubicBezTo>
                  <a:pt x="66" y="301"/>
                  <a:pt x="47" y="315"/>
                  <a:pt x="40" y="334"/>
                </a:cubicBezTo>
                <a:lnTo>
                  <a:pt x="19" y="334"/>
                </a:lnTo>
                <a:cubicBezTo>
                  <a:pt x="9" y="334"/>
                  <a:pt x="1" y="342"/>
                  <a:pt x="1" y="351"/>
                </a:cubicBezTo>
                <a:cubicBezTo>
                  <a:pt x="1" y="361"/>
                  <a:pt x="9" y="368"/>
                  <a:pt x="19" y="368"/>
                </a:cubicBezTo>
                <a:lnTo>
                  <a:pt x="40" y="368"/>
                </a:lnTo>
                <a:cubicBezTo>
                  <a:pt x="47" y="387"/>
                  <a:pt x="66" y="402"/>
                  <a:pt x="88" y="402"/>
                </a:cubicBezTo>
                <a:cubicBezTo>
                  <a:pt x="111" y="402"/>
                  <a:pt x="130" y="387"/>
                  <a:pt x="138" y="368"/>
                </a:cubicBezTo>
                <a:lnTo>
                  <a:pt x="196" y="368"/>
                </a:lnTo>
                <a:cubicBezTo>
                  <a:pt x="203" y="387"/>
                  <a:pt x="223" y="402"/>
                  <a:pt x="245" y="402"/>
                </a:cubicBezTo>
                <a:cubicBezTo>
                  <a:pt x="268" y="402"/>
                  <a:pt x="287" y="387"/>
                  <a:pt x="294" y="368"/>
                </a:cubicBezTo>
                <a:lnTo>
                  <a:pt x="297" y="368"/>
                </a:lnTo>
                <a:cubicBezTo>
                  <a:pt x="331" y="368"/>
                  <a:pt x="358" y="342"/>
                  <a:pt x="358" y="309"/>
                </a:cubicBezTo>
                <a:cubicBezTo>
                  <a:pt x="358" y="284"/>
                  <a:pt x="341" y="262"/>
                  <a:pt x="318" y="254"/>
                </a:cubicBezTo>
                <a:lnTo>
                  <a:pt x="347" y="113"/>
                </a:lnTo>
                <a:lnTo>
                  <a:pt x="361" y="108"/>
                </a:lnTo>
                <a:cubicBezTo>
                  <a:pt x="368" y="113"/>
                  <a:pt x="376" y="117"/>
                  <a:pt x="385" y="117"/>
                </a:cubicBezTo>
                <a:cubicBezTo>
                  <a:pt x="404" y="117"/>
                  <a:pt x="419" y="102"/>
                  <a:pt x="419" y="83"/>
                </a:cubicBezTo>
                <a:cubicBezTo>
                  <a:pt x="419" y="65"/>
                  <a:pt x="404" y="50"/>
                  <a:pt x="385" y="50"/>
                </a:cubicBezTo>
                <a:moveTo>
                  <a:pt x="81" y="83"/>
                </a:moveTo>
                <a:lnTo>
                  <a:pt x="74" y="60"/>
                </a:lnTo>
                <a:lnTo>
                  <a:pt x="155" y="37"/>
                </a:lnTo>
                <a:lnTo>
                  <a:pt x="161" y="54"/>
                </a:lnTo>
                <a:cubicBezTo>
                  <a:pt x="161" y="54"/>
                  <a:pt x="161" y="54"/>
                  <a:pt x="161" y="54"/>
                </a:cubicBezTo>
                <a:lnTo>
                  <a:pt x="169" y="81"/>
                </a:lnTo>
                <a:lnTo>
                  <a:pt x="170" y="83"/>
                </a:lnTo>
                <a:lnTo>
                  <a:pt x="81" y="83"/>
                </a:lnTo>
                <a:close/>
                <a:moveTo>
                  <a:pt x="280" y="83"/>
                </a:moveTo>
                <a:lnTo>
                  <a:pt x="206" y="83"/>
                </a:lnTo>
                <a:lnTo>
                  <a:pt x="201" y="66"/>
                </a:lnTo>
                <a:lnTo>
                  <a:pt x="280" y="66"/>
                </a:lnTo>
                <a:lnTo>
                  <a:pt x="280" y="8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24" name="textbox 824"/>
          <p:cNvSpPr/>
          <p:nvPr/>
        </p:nvSpPr>
        <p:spPr>
          <a:xfrm>
            <a:off x="2936875" y="3404870"/>
            <a:ext cx="5298440" cy="379095"/>
          </a:xfrm>
          <a:prstGeom prst="rect">
            <a:avLst/>
          </a:prstGeom>
          <a:solidFill>
            <a:srgbClr val="EEF7F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2000"/>
              </a:lnSpc>
              <a:spcBef>
                <a:spcPts val="0"/>
              </a:spcBef>
            </a:pPr>
            <a:r>
              <a:rPr sz="2000" b="1" kern="0" spc="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全龄友好，构建面向“一老一小”的温暖乡镇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6" name="textbox 826"/>
          <p:cNvSpPr/>
          <p:nvPr/>
        </p:nvSpPr>
        <p:spPr>
          <a:xfrm>
            <a:off x="640681" y="890734"/>
            <a:ext cx="2691764" cy="403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700" b="1" kern="0" spc="7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4.1公共服务设施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28" name="picture 8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95842" y="5150252"/>
            <a:ext cx="99507" cy="1472797"/>
          </a:xfrm>
          <a:prstGeom prst="rect">
            <a:avLst/>
          </a:prstGeom>
        </p:spPr>
      </p:pic>
      <p:sp>
        <p:nvSpPr>
          <p:cNvPr id="830" name="path 830"/>
          <p:cNvSpPr/>
          <p:nvPr/>
        </p:nvSpPr>
        <p:spPr>
          <a:xfrm>
            <a:off x="2433192" y="9230867"/>
            <a:ext cx="224663" cy="215264"/>
          </a:xfrm>
          <a:custGeom>
            <a:avLst/>
            <a:gdLst/>
            <a:ahLst/>
            <a:cxnLst/>
            <a:rect l="0" t="0" r="0" b="0"/>
            <a:pathLst>
              <a:path w="353" h="338">
                <a:moveTo>
                  <a:pt x="277" y="13"/>
                </a:moveTo>
                <a:cubicBezTo>
                  <a:pt x="271" y="3"/>
                  <a:pt x="257" y="0"/>
                  <a:pt x="247" y="5"/>
                </a:cubicBezTo>
                <a:lnTo>
                  <a:pt x="117" y="78"/>
                </a:lnTo>
                <a:lnTo>
                  <a:pt x="316" y="78"/>
                </a:lnTo>
                <a:lnTo>
                  <a:pt x="277" y="13"/>
                </a:lnTo>
                <a:close/>
                <a:moveTo>
                  <a:pt x="353" y="115"/>
                </a:moveTo>
                <a:cubicBezTo>
                  <a:pt x="353" y="103"/>
                  <a:pt x="343" y="93"/>
                  <a:pt x="331" y="93"/>
                </a:cubicBezTo>
                <a:lnTo>
                  <a:pt x="22" y="93"/>
                </a:lnTo>
                <a:cubicBezTo>
                  <a:pt x="10" y="93"/>
                  <a:pt x="0" y="103"/>
                  <a:pt x="0" y="115"/>
                </a:cubicBezTo>
                <a:lnTo>
                  <a:pt x="0" y="317"/>
                </a:lnTo>
                <a:cubicBezTo>
                  <a:pt x="0" y="329"/>
                  <a:pt x="10" y="338"/>
                  <a:pt x="22" y="338"/>
                </a:cubicBezTo>
                <a:lnTo>
                  <a:pt x="331" y="338"/>
                </a:lnTo>
                <a:cubicBezTo>
                  <a:pt x="343" y="338"/>
                  <a:pt x="353" y="329"/>
                  <a:pt x="353" y="317"/>
                </a:cubicBezTo>
                <a:lnTo>
                  <a:pt x="353" y="248"/>
                </a:lnTo>
                <a:lnTo>
                  <a:pt x="228" y="248"/>
                </a:lnTo>
                <a:cubicBezTo>
                  <a:pt x="210" y="248"/>
                  <a:pt x="195" y="234"/>
                  <a:pt x="195" y="216"/>
                </a:cubicBezTo>
                <a:cubicBezTo>
                  <a:pt x="195" y="198"/>
                  <a:pt x="210" y="184"/>
                  <a:pt x="228" y="184"/>
                </a:cubicBezTo>
                <a:lnTo>
                  <a:pt x="353" y="184"/>
                </a:lnTo>
                <a:lnTo>
                  <a:pt x="353" y="115"/>
                </a:lnTo>
                <a:close/>
                <a:moveTo>
                  <a:pt x="212" y="216"/>
                </a:moveTo>
                <a:cubicBezTo>
                  <a:pt x="212" y="225"/>
                  <a:pt x="220" y="232"/>
                  <a:pt x="229" y="232"/>
                </a:cubicBezTo>
                <a:cubicBezTo>
                  <a:pt x="238" y="232"/>
                  <a:pt x="246" y="225"/>
                  <a:pt x="246" y="216"/>
                </a:cubicBezTo>
                <a:cubicBezTo>
                  <a:pt x="246" y="207"/>
                  <a:pt x="238" y="200"/>
                  <a:pt x="229" y="200"/>
                </a:cubicBezTo>
                <a:cubicBezTo>
                  <a:pt x="220" y="200"/>
                  <a:pt x="212" y="207"/>
                  <a:pt x="212" y="216"/>
                </a:cubicBezTo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32" name="path 832"/>
          <p:cNvSpPr/>
          <p:nvPr/>
        </p:nvSpPr>
        <p:spPr>
          <a:xfrm>
            <a:off x="2379726" y="7319264"/>
            <a:ext cx="25400" cy="1307972"/>
          </a:xfrm>
          <a:custGeom>
            <a:avLst/>
            <a:gdLst/>
            <a:ahLst/>
            <a:cxnLst/>
            <a:rect l="0" t="0" r="0" b="0"/>
            <a:pathLst>
              <a:path w="40" h="2059">
                <a:moveTo>
                  <a:pt x="20" y="2059"/>
                </a:moveTo>
                <a:lnTo>
                  <a:pt x="20" y="0"/>
                </a:lnTo>
              </a:path>
            </a:pathLst>
          </a:custGeom>
          <a:noFill/>
          <a:ln w="25400" cap="flat">
            <a:solidFill>
              <a:srgbClr val="25627D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34" name="path 834"/>
          <p:cNvSpPr/>
          <p:nvPr/>
        </p:nvSpPr>
        <p:spPr>
          <a:xfrm>
            <a:off x="8527034" y="7319264"/>
            <a:ext cx="25400" cy="1307972"/>
          </a:xfrm>
          <a:custGeom>
            <a:avLst/>
            <a:gdLst/>
            <a:ahLst/>
            <a:cxnLst/>
            <a:rect l="0" t="0" r="0" b="0"/>
            <a:pathLst>
              <a:path w="40" h="2059">
                <a:moveTo>
                  <a:pt x="20" y="0"/>
                </a:moveTo>
                <a:lnTo>
                  <a:pt x="20" y="2059"/>
                </a:lnTo>
              </a:path>
            </a:pathLst>
          </a:custGeom>
          <a:noFill/>
          <a:ln w="25400" cap="flat">
            <a:solidFill>
              <a:srgbClr val="25627D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36" name="picture 8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592446" y="6508750"/>
            <a:ext cx="107252" cy="110539"/>
          </a:xfrm>
          <a:prstGeom prst="rect">
            <a:avLst/>
          </a:prstGeom>
        </p:spPr>
      </p:pic>
      <p:pic>
        <p:nvPicPr>
          <p:cNvPr id="838" name="picture 8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39174" y="5211879"/>
            <a:ext cx="21469" cy="39570"/>
          </a:xfrm>
          <a:prstGeom prst="rect">
            <a:avLst/>
          </a:prstGeom>
        </p:spPr>
      </p:pic>
      <p:pic>
        <p:nvPicPr>
          <p:cNvPr id="2" name="图片 1" descr="C:/Users/Administrator/Desktop/222.png222"/>
          <p:cNvPicPr>
            <a:picLocks noChangeAspect="1"/>
          </p:cNvPicPr>
          <p:nvPr/>
        </p:nvPicPr>
        <p:blipFill>
          <a:blip r:embed="rId7"/>
          <a:srcRect t="13254" b="13254"/>
          <a:stretch>
            <a:fillRect/>
          </a:stretch>
        </p:blipFill>
        <p:spPr>
          <a:xfrm>
            <a:off x="749300" y="1534795"/>
            <a:ext cx="2013585" cy="1482090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807085" y="3364230"/>
            <a:ext cx="1919605" cy="1464945"/>
          </a:xfrm>
          <a:prstGeom prst="round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clrChange>
              <a:clrFrom>
                <a:srgbClr val="FEFFFF">
                  <a:alpha val="100000"/>
                </a:srgbClr>
              </a:clrFrom>
              <a:clrTo>
                <a:srgbClr val="FE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3555" y="8328660"/>
            <a:ext cx="3455670" cy="34620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EFFFF">
                  <a:alpha val="100000"/>
                </a:srgbClr>
              </a:clrFrom>
              <a:clrTo>
                <a:srgbClr val="FE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165" y="8326120"/>
            <a:ext cx="3945890" cy="3463925"/>
          </a:xfrm>
          <a:prstGeom prst="rect">
            <a:avLst/>
          </a:prstGeom>
        </p:spPr>
      </p:pic>
      <p:pic>
        <p:nvPicPr>
          <p:cNvPr id="14" name="图片 13" descr="J:/各国土空间规划、控规、调规/26.01.29乌拉特中旗控规/02过程文件/过程数据/过程图/镇区公服缓冲.png镇区公服缓冲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8742" t="7645" r="7237" b="13351"/>
          <a:stretch>
            <a:fillRect/>
          </a:stretch>
        </p:blipFill>
        <p:spPr>
          <a:xfrm>
            <a:off x="2467610" y="3299460"/>
            <a:ext cx="6793865" cy="4516755"/>
          </a:xfrm>
          <a:prstGeom prst="rect">
            <a:avLst/>
          </a:prstGeom>
        </p:spPr>
      </p:pic>
      <p:sp>
        <p:nvSpPr>
          <p:cNvPr id="840" name="textbox 840"/>
          <p:cNvSpPr/>
          <p:nvPr/>
        </p:nvSpPr>
        <p:spPr>
          <a:xfrm>
            <a:off x="640681" y="890734"/>
            <a:ext cx="8111490" cy="2043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700" b="1" kern="0" spc="7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4.1公共服务设施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7665" indent="-260985" algn="l" rtl="0" eaLnBrk="0">
              <a:lnSpc>
                <a:spcPct val="105000"/>
              </a:lnSpc>
              <a:spcBef>
                <a:spcPts val="545"/>
              </a:spcBef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规划1个15分钟生活圈，结合石哈河镇镇政府整合周边设施，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形成配套设施完善的中心镇区级生活中心。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5250" indent="11430" algn="l" rtl="0" eaLnBrk="0">
              <a:lnSpc>
                <a:spcPct val="99000"/>
              </a:lnSpc>
              <a:spcBef>
                <a:spcPts val="5"/>
              </a:spcBef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</a:t>
            </a:r>
            <a:r>
              <a:rPr lang="en-US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个10分钟生活圈，加强</a:t>
            </a:r>
            <a:r>
              <a:rPr lang="zh-CN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文化、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体育、教育</a:t>
            </a:r>
            <a:r>
              <a:rPr lang="zh-CN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、养老、医疗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服务设施配套，满足居民基本</a:t>
            </a:r>
            <a:r>
              <a:rPr sz="18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物质与生活文化需求。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60" name="textbox 860"/>
          <p:cNvSpPr/>
          <p:nvPr/>
        </p:nvSpPr>
        <p:spPr>
          <a:xfrm>
            <a:off x="0" y="25"/>
            <a:ext cx="6191250" cy="643255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algn="l" rtl="0" eaLnBrk="0">
              <a:lnSpc>
                <a:spcPct val="92000"/>
              </a:lnSpc>
              <a:spcBef>
                <a:spcPts val="5"/>
              </a:spcBef>
            </a:pPr>
            <a:r>
              <a:rPr sz="2700" b="1" kern="0" spc="50" dirty="0">
                <a:solidFill>
                  <a:srgbClr val="5863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 支撑体系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62" name="textbox 862"/>
          <p:cNvSpPr/>
          <p:nvPr/>
        </p:nvSpPr>
        <p:spPr>
          <a:xfrm>
            <a:off x="6544308" y="12578682"/>
            <a:ext cx="3230879" cy="222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石哈河镇城镇开发边界内生活圈划定图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57895" y="3299460"/>
            <a:ext cx="703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镇区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22675" y="8440420"/>
            <a:ext cx="1148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rtl="0">
              <a:lnSpc>
                <a:spcPct val="100000"/>
              </a:lnSpc>
              <a:buClrTx/>
              <a:buSzTx/>
              <a:buFontTx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白音厂汗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428990" y="8498840"/>
            <a:ext cx="1148715" cy="309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rtl="0" eaLnBrk="0">
              <a:lnSpc>
                <a:spcPct val="79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双盛美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rcRect l="7797" r="3448"/>
          <a:stretch>
            <a:fillRect/>
          </a:stretch>
        </p:blipFill>
        <p:spPr>
          <a:xfrm>
            <a:off x="8406130" y="11163300"/>
            <a:ext cx="848995" cy="626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7797" r="3448"/>
          <a:stretch>
            <a:fillRect/>
          </a:stretch>
        </p:blipFill>
        <p:spPr>
          <a:xfrm>
            <a:off x="3539490" y="11169650"/>
            <a:ext cx="840105" cy="62039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rcRect l="7797" r="3448"/>
          <a:stretch>
            <a:fillRect/>
          </a:stretch>
        </p:blipFill>
        <p:spPr>
          <a:xfrm>
            <a:off x="7730490" y="6612890"/>
            <a:ext cx="1647190" cy="1216025"/>
          </a:xfrm>
          <a:prstGeom prst="rect">
            <a:avLst/>
          </a:prstGeom>
        </p:spPr>
      </p:pic>
      <p:pic>
        <p:nvPicPr>
          <p:cNvPr id="24" name="图片 23" descr="DJI_20260326112707_0477_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6157"/>
          <a:stretch>
            <a:fillRect/>
          </a:stretch>
        </p:blipFill>
        <p:spPr>
          <a:xfrm>
            <a:off x="431165" y="3299460"/>
            <a:ext cx="1877695" cy="1501140"/>
          </a:xfrm>
          <a:prstGeom prst="rect">
            <a:avLst/>
          </a:prstGeom>
        </p:spPr>
      </p:pic>
      <p:pic>
        <p:nvPicPr>
          <p:cNvPr id="25" name="图片 24" descr="DJI_20260326105855_0433_D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31165" y="4800600"/>
            <a:ext cx="1877695" cy="1444625"/>
          </a:xfrm>
          <a:prstGeom prst="rect">
            <a:avLst/>
          </a:prstGeom>
        </p:spPr>
      </p:pic>
      <p:pic>
        <p:nvPicPr>
          <p:cNvPr id="26" name="图片 25" descr="DJI_20260326172333_0604_D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8661"/>
          <a:stretch>
            <a:fillRect/>
          </a:stretch>
        </p:blipFill>
        <p:spPr>
          <a:xfrm>
            <a:off x="431165" y="6251575"/>
            <a:ext cx="1877695" cy="157226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31165" y="3283585"/>
            <a:ext cx="848995" cy="3270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sz="9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石哈河政府</a:t>
            </a:r>
            <a:endParaRPr lang="en-US" altLang="en-US" sz="9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12"/>
            </p:custDataLst>
          </p:nvPr>
        </p:nvSpPr>
        <p:spPr>
          <a:xfrm>
            <a:off x="431165" y="4816475"/>
            <a:ext cx="782320" cy="22987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中心卫生院</a:t>
            </a: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3"/>
            </p:custDataLst>
          </p:nvPr>
        </p:nvSpPr>
        <p:spPr>
          <a:xfrm>
            <a:off x="431165" y="7605395"/>
            <a:ext cx="1395730" cy="210820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幸福互助院</a:t>
            </a: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2交通设施规划图_镇区"/>
          <p:cNvPicPr>
            <a:picLocks noChangeAspect="1"/>
          </p:cNvPicPr>
          <p:nvPr/>
        </p:nvPicPr>
        <p:blipFill>
          <a:blip r:embed="rId1"/>
          <a:srcRect l="2848" t="19610" r="31029" b="20188"/>
          <a:stretch>
            <a:fillRect/>
          </a:stretch>
        </p:blipFill>
        <p:spPr>
          <a:xfrm>
            <a:off x="841375" y="5644515"/>
            <a:ext cx="8006080" cy="5154295"/>
          </a:xfrm>
          <a:prstGeom prst="rect">
            <a:avLst/>
          </a:prstGeom>
        </p:spPr>
      </p:pic>
      <p:sp>
        <p:nvSpPr>
          <p:cNvPr id="864" name="textbox 864"/>
          <p:cNvSpPr/>
          <p:nvPr/>
        </p:nvSpPr>
        <p:spPr>
          <a:xfrm>
            <a:off x="640681" y="890734"/>
            <a:ext cx="8206740" cy="32619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700" b="1" kern="0" spc="7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4.2综合交通体系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5250" algn="l" rtl="0" fontAlgn="auto">
              <a:lnSpc>
                <a:spcPct val="150000"/>
              </a:lnSpc>
              <a:spcBef>
                <a:spcPts val="500"/>
              </a:spcBef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镇区：</a:t>
            </a:r>
            <a:r>
              <a:rPr lang="zh-CN" altLang="en-US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石哈河镇区组团形成一横的主干路路网、一横七纵的次干路路网、十五横六纵的支路路网。</a:t>
            </a:r>
            <a:endParaRPr lang="zh-CN" altLang="en-US" sz="1800" kern="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0" indent="-285750" algn="l" rtl="0" fontAlgn="auto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zh-CN" altLang="en-US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优化道路——优化严重破损路面。</a:t>
            </a:r>
            <a:endParaRPr lang="zh-CN" altLang="en-US" sz="1800" kern="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0" indent="-285750" algn="l" rtl="0" fontAlgn="auto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zh-CN" altLang="en-US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对外交通</a:t>
            </a:r>
            <a:r>
              <a:rPr lang="en-US" altLang="zh-CN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——S311（</a:t>
            </a:r>
            <a:r>
              <a:rPr lang="zh-CN" altLang="en-US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石哈河镇区段）</a:t>
            </a:r>
            <a:endParaRPr lang="zh-CN" altLang="en-US" sz="1800" kern="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0" indent="-285750" algn="l" rtl="0" fontAlgn="auto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zh-CN" altLang="en-US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公共交通</a:t>
            </a:r>
            <a:r>
              <a:rPr lang="en-US" altLang="zh-CN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共有两趟班车，分别为石哈河到乌拉特中旗和石哈河镇到包头市。</a:t>
            </a:r>
            <a:endParaRPr lang="zh-CN" altLang="en-US" sz="1800" kern="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81000" indent="-285750" algn="l" rtl="0" fontAlgn="auto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zh-CN" altLang="en-US"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路竖向设计——遵循因地制宜，随坡就势原则，充分发挥土地潜力，节约用地；合理利用地形、地质条件，满足城市各项建设用地的使用要求；减少土石方及防护工程量；保护城市生态环境，增强城市景观效果。</a:t>
            </a:r>
            <a:endParaRPr lang="zh-CN" altLang="en-US" sz="1800" kern="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74" name="textbox 874"/>
          <p:cNvSpPr/>
          <p:nvPr/>
        </p:nvSpPr>
        <p:spPr>
          <a:xfrm>
            <a:off x="0" y="25"/>
            <a:ext cx="6191250" cy="643255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algn="l" rtl="0" eaLnBrk="0">
              <a:lnSpc>
                <a:spcPct val="92000"/>
              </a:lnSpc>
              <a:spcBef>
                <a:spcPts val="5"/>
              </a:spcBef>
            </a:pPr>
            <a:r>
              <a:rPr sz="2700" b="1" kern="0" spc="50" dirty="0">
                <a:solidFill>
                  <a:srgbClr val="5863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 支撑体系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76" name="textbox 876"/>
          <p:cNvSpPr/>
          <p:nvPr/>
        </p:nvSpPr>
        <p:spPr>
          <a:xfrm>
            <a:off x="5418411" y="12119844"/>
            <a:ext cx="3411220" cy="222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石哈河镇城镇开发边界内综合交通规划图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92" name="rect 892"/>
          <p:cNvSpPr/>
          <p:nvPr/>
        </p:nvSpPr>
        <p:spPr>
          <a:xfrm>
            <a:off x="850900" y="5008940"/>
            <a:ext cx="456742" cy="288823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94" name="textbox 894"/>
          <p:cNvSpPr/>
          <p:nvPr/>
        </p:nvSpPr>
        <p:spPr>
          <a:xfrm>
            <a:off x="841171" y="5666775"/>
            <a:ext cx="479425" cy="2641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镇区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10798810"/>
            <a:ext cx="1782445" cy="10598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855" y="10798810"/>
            <a:ext cx="1700842" cy="10584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405" y="10798810"/>
            <a:ext cx="1489820" cy="10584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2645" y="10798810"/>
            <a:ext cx="1344305" cy="10584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960" y="10798810"/>
            <a:ext cx="1529546" cy="1058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6" name="table 896"/>
          <p:cNvGraphicFramePr>
            <a:graphicFrameLocks noGrp="1"/>
          </p:cNvGraphicFramePr>
          <p:nvPr/>
        </p:nvGraphicFramePr>
        <p:xfrm>
          <a:off x="796239" y="9907725"/>
          <a:ext cx="8155305" cy="2221230"/>
        </p:xfrm>
        <a:graphic>
          <a:graphicData uri="http://schemas.openxmlformats.org/drawingml/2006/table">
            <a:tbl>
              <a:tblPr/>
              <a:tblGrid>
                <a:gridCol w="8155305"/>
              </a:tblGrid>
              <a:tr h="7404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688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235A7E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防灾工程</a:t>
                      </a:r>
                      <a:endParaRPr sz="16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3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7995" algn="l" rtl="0" eaLnBrk="0">
                        <a:lnSpc>
                          <a:spcPct val="97000"/>
                        </a:lnSpc>
                      </a:pP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对接上位规划，规划在石哈河镇</a:t>
                      </a:r>
                      <a:r>
                        <a:rPr lang="zh-CN" altLang="en-US" sz="1000" b="1" dirty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规划</a:t>
                      </a:r>
                      <a:r>
                        <a:rPr lang="zh-CN" altLang="en-US" sz="10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政府专职消防队，建设规模0.0058公顷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341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6685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105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98" name="table 898"/>
          <p:cNvGraphicFramePr>
            <a:graphicFrameLocks noGrp="1"/>
          </p:cNvGraphicFramePr>
          <p:nvPr/>
        </p:nvGraphicFramePr>
        <p:xfrm>
          <a:off x="796239" y="8118207"/>
          <a:ext cx="8155305" cy="1704975"/>
        </p:xfrm>
        <a:graphic>
          <a:graphicData uri="http://schemas.openxmlformats.org/drawingml/2006/table">
            <a:tbl>
              <a:tblPr/>
              <a:tblGrid>
                <a:gridCol w="8155305"/>
              </a:tblGrid>
              <a:tr h="1673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180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10" dirty="0">
                          <a:solidFill>
                            <a:srgbClr val="235A7E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环卫工程</a:t>
                      </a:r>
                      <a:endParaRPr sz="16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71170" algn="l" rtl="0" eaLnBrk="0">
                        <a:lnSpc>
                          <a:spcPct val="150000"/>
                        </a:lnSpc>
                        <a:spcBef>
                          <a:spcPts val="170"/>
                        </a:spcBef>
                      </a:pPr>
                      <a:r>
                        <a:rPr sz="1000" b="1" kern="0" spc="50" dirty="0">
                          <a:solidFill>
                            <a:srgbClr val="235A7E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镇区</a:t>
                      </a:r>
                      <a:r>
                        <a:rPr sz="1000" b="1" kern="0" spc="10" dirty="0">
                          <a:solidFill>
                            <a:srgbClr val="235A7E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保留现状公共卫生间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</a:t>
                      </a: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处，垃圾临时堆放场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</a:t>
                      </a: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处（规划范围外）；规划新增公共卫生间5处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，并在各地块沿路布置垃圾收集点，统一回收后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进行处理。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70535" indent="1905" algn="l" rtl="0" eaLnBrk="0">
                        <a:lnSpc>
                          <a:spcPct val="150000"/>
                        </a:lnSpc>
                        <a:spcBef>
                          <a:spcPts val="200"/>
                        </a:spcBef>
                      </a:pPr>
                      <a:r>
                        <a:rPr sz="1000" b="1" kern="0" spc="50" dirty="0">
                          <a:solidFill>
                            <a:srgbClr val="235A7E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白音厂汗: 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保留现状公共卫生间</a:t>
                      </a:r>
                      <a:r>
                        <a:rPr lang="en-US"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处</a:t>
                      </a: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（规划范围外）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，并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在各地块沿路布置垃圾收集点，统一回收后运输到垃圾</a:t>
                      </a:r>
                      <a:r>
                        <a:rPr lang="zh-CN"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填埋场</a:t>
                      </a: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（规划范围外）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进行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处理。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78790" indent="-1905" algn="l" rtl="0" eaLnBrk="0">
                        <a:lnSpc>
                          <a:spcPct val="150000"/>
                        </a:lnSpc>
                        <a:spcBef>
                          <a:spcPts val="200"/>
                        </a:spcBef>
                      </a:pPr>
                      <a:r>
                        <a:rPr sz="1000" b="1" kern="0" spc="50" dirty="0">
                          <a:solidFill>
                            <a:srgbClr val="235A7E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双盛美: 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保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留现状公共卫生间</a:t>
                      </a:r>
                      <a:r>
                        <a:rPr lang="en-US"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处</a:t>
                      </a: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（规划范围外）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并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在各地块沿路布置垃圾收集点，统一回收后运输到垃圾</a:t>
                      </a:r>
                      <a:r>
                        <a:rPr lang="zh-CN"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填埋场</a:t>
                      </a: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（规划范围外）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进行</a:t>
                      </a: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处理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     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0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0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00" name="textbox 900"/>
          <p:cNvSpPr/>
          <p:nvPr/>
        </p:nvSpPr>
        <p:spPr>
          <a:xfrm>
            <a:off x="794385" y="3919220"/>
            <a:ext cx="8159115" cy="1249045"/>
          </a:xfrm>
          <a:prstGeom prst="roundRect">
            <a:avLst>
              <a:gd name="adj" fmla="val 17052"/>
            </a:avLst>
          </a:prstGeom>
          <a:noFill/>
          <a:ln w="22225" cap="flat">
            <a:solidFill>
              <a:srgbClr val="8EC5DE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6400" algn="l" rtl="0" eaLnBrk="0">
              <a:lnSpc>
                <a:spcPct val="89000"/>
              </a:lnSpc>
            </a:pPr>
            <a:r>
              <a:rPr sz="1600" b="1" kern="0" spc="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供电工程</a:t>
            </a:r>
            <a:r>
              <a:rPr sz="1500" b="1" kern="0" spc="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强化电网建设，优化</a:t>
            </a:r>
            <a:r>
              <a:rPr sz="1500" b="1" kern="0" spc="-1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电网线路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04495" algn="l" rtl="0" eaLnBrk="0">
              <a:lnSpc>
                <a:spcPct val="129000"/>
              </a:lnSpc>
              <a:spcBef>
                <a:spcPts val="190"/>
              </a:spcBef>
            </a:pPr>
            <a:r>
              <a:rPr sz="1000" b="1" kern="0" spc="5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镇区: 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优化现状老化线路，逐步进行改线整合，沿主次干道规划10kV电缆。保留现状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石哈河供电所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配电总容量为20000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KVA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，用地面积为7698.85平方米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06400" algn="l" rtl="0" eaLnBrk="0">
              <a:lnSpc>
                <a:spcPct val="89000"/>
              </a:lnSpc>
              <a:spcBef>
                <a:spcPts val="500"/>
              </a:spcBef>
            </a:pPr>
            <a:r>
              <a:rPr sz="1000" b="1" kern="0" spc="3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白音厂汗: 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电源来自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110KV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楚鲁图变电站（规划范围外），线路为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10KV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架空线路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10210" algn="l" rtl="0" eaLnBrk="0">
              <a:lnSpc>
                <a:spcPct val="88000"/>
              </a:lnSpc>
              <a:spcBef>
                <a:spcPts val="585"/>
              </a:spcBef>
            </a:pPr>
            <a:r>
              <a:rPr sz="1000" b="1" kern="0" spc="2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双盛美: 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电源来自石哈河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35KV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变电所，线路为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10KV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架空线路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3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750" algn="l" rtl="0" eaLnBrk="0">
              <a:lnSpc>
                <a:spcPct val="84000"/>
              </a:lnSpc>
              <a:spcBef>
                <a:spcPts val="0"/>
              </a:spcBef>
            </a:pP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2" name="textbox 902"/>
          <p:cNvSpPr/>
          <p:nvPr/>
        </p:nvSpPr>
        <p:spPr>
          <a:xfrm>
            <a:off x="794651" y="1307331"/>
            <a:ext cx="8159115" cy="1240155"/>
          </a:xfrm>
          <a:prstGeom prst="roundRect">
            <a:avLst>
              <a:gd name="adj" fmla="val 20430"/>
            </a:avLst>
          </a:prstGeom>
          <a:noFill/>
          <a:ln w="22225" cap="flat">
            <a:solidFill>
              <a:srgbClr val="8EC5DE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4970" algn="l" rtl="0" eaLnBrk="0">
              <a:lnSpc>
                <a:spcPct val="79000"/>
              </a:lnSpc>
              <a:spcBef>
                <a:spcPts val="5"/>
              </a:spcBef>
            </a:pPr>
            <a:r>
              <a:rPr sz="1600" b="1" kern="0" spc="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供水工程</a:t>
            </a:r>
            <a:r>
              <a:rPr sz="1800" b="1" kern="0" spc="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sz="1500" b="1" kern="0" spc="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保留现状供水设施，优化管网布局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93700" algn="l" rtl="0" eaLnBrk="0">
              <a:lnSpc>
                <a:spcPct val="150000"/>
              </a:lnSpc>
              <a:spcBef>
                <a:spcPts val="205"/>
              </a:spcBef>
            </a:pPr>
            <a:r>
              <a:rPr sz="1000" b="1" kern="0" spc="3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镇区: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规划保留现有</a:t>
            </a:r>
            <a:r>
              <a:rPr lang="zh-CN"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自来水房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供水量3.6万</a:t>
            </a:r>
            <a:r>
              <a:rPr lang="en-US" altLang="zh-CN"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m³/a，</a:t>
            </a:r>
            <a:r>
              <a:rPr lang="zh-CN" altLang="en-US"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用地面积为1264.33平方米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94970" algn="l" rtl="0" eaLnBrk="0">
              <a:lnSpc>
                <a:spcPct val="150000"/>
              </a:lnSpc>
              <a:spcBef>
                <a:spcPts val="460"/>
              </a:spcBef>
            </a:pPr>
            <a:r>
              <a:rPr sz="1000" b="1" kern="0" spc="4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白音厂汗: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规划保留现状</a:t>
            </a:r>
            <a:r>
              <a:rPr lang="zh-CN"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水井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供水量为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4.38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万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m³/a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98780" algn="l" rtl="0" eaLnBrk="0">
              <a:lnSpc>
                <a:spcPct val="150000"/>
              </a:lnSpc>
              <a:spcBef>
                <a:spcPts val="580"/>
              </a:spcBef>
            </a:pPr>
            <a:r>
              <a:rPr sz="1000" b="1" kern="0" spc="4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双盛美: 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规划保留现状</a:t>
            </a:r>
            <a:r>
              <a:rPr lang="zh-CN"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水井，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供水量为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1.75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万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m³/a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6" name="textbox 906"/>
          <p:cNvSpPr/>
          <p:nvPr/>
        </p:nvSpPr>
        <p:spPr>
          <a:xfrm>
            <a:off x="794651" y="6815242"/>
            <a:ext cx="8143240" cy="1232535"/>
          </a:xfrm>
          <a:prstGeom prst="roundRect">
            <a:avLst>
              <a:gd name="adj" fmla="val 17904"/>
            </a:avLst>
          </a:prstGeom>
          <a:noFill/>
          <a:ln w="22225" cap="flat">
            <a:solidFill>
              <a:srgbClr val="8EC5DE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6400" algn="l" rtl="0" eaLnBrk="0">
              <a:lnSpc>
                <a:spcPct val="89000"/>
              </a:lnSpc>
            </a:pPr>
            <a:r>
              <a:rPr sz="1600" b="1" kern="0" spc="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通信工程</a:t>
            </a:r>
            <a:r>
              <a:rPr sz="1500" b="1" kern="0" spc="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-保留现状电信基站，建设通信管网，提高</a:t>
            </a:r>
            <a:r>
              <a:rPr sz="1500" b="1" kern="0" spc="-1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服务能力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05130" algn="l" rtl="0" eaLnBrk="0">
              <a:lnSpc>
                <a:spcPct val="150000"/>
              </a:lnSpc>
            </a:pPr>
            <a:r>
              <a:rPr sz="1000" b="1" kern="0" spc="3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镇区: </a:t>
            </a:r>
            <a:r>
              <a:rPr 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保留电线通信基站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处</a:t>
            </a:r>
            <a:r>
              <a:rPr 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、联通通信基站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处</a:t>
            </a:r>
            <a:r>
              <a:rPr 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、移动通信基站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处</a:t>
            </a:r>
            <a:r>
              <a:rPr 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（规划范围外）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07035" algn="l" rtl="0" eaLnBrk="0">
              <a:lnSpc>
                <a:spcPct val="150000"/>
              </a:lnSpc>
              <a:spcBef>
                <a:spcPts val="485"/>
              </a:spcBef>
            </a:pPr>
            <a:r>
              <a:rPr sz="1000" b="1" kern="0" spc="3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白音厂汗: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保留现状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联通、电信、移动通信基站（规划范围外）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12750" indent="-1905" algn="l" rtl="0" eaLnBrk="0">
              <a:lnSpc>
                <a:spcPct val="150000"/>
              </a:lnSpc>
              <a:spcBef>
                <a:spcPts val="105"/>
              </a:spcBef>
            </a:pPr>
            <a:r>
              <a:rPr sz="1000" b="1" kern="0" spc="5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双盛美: 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保留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联通、移动通信基站（规划范围外）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8" name="textbox 908"/>
          <p:cNvSpPr/>
          <p:nvPr/>
        </p:nvSpPr>
        <p:spPr>
          <a:xfrm>
            <a:off x="794385" y="2593975"/>
            <a:ext cx="8159115" cy="1242060"/>
          </a:xfrm>
          <a:prstGeom prst="roundRect">
            <a:avLst>
              <a:gd name="adj" fmla="val 18598"/>
            </a:avLst>
          </a:prstGeom>
          <a:noFill/>
          <a:ln w="22225" cap="flat">
            <a:solidFill>
              <a:srgbClr val="8EC5DE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8940" algn="l" rtl="0" eaLnBrk="0">
              <a:lnSpc>
                <a:spcPct val="89000"/>
              </a:lnSpc>
              <a:spcBef>
                <a:spcPts val="0"/>
              </a:spcBef>
            </a:pPr>
            <a:r>
              <a:rPr sz="1600" b="1" kern="0" spc="-1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排水工程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08940" indent="-1270" algn="l" rtl="0" eaLnBrk="0">
              <a:lnSpc>
                <a:spcPct val="150000"/>
              </a:lnSpc>
              <a:spcBef>
                <a:spcPts val="210"/>
              </a:spcBef>
            </a:pPr>
            <a:r>
              <a:rPr sz="1000" b="1" kern="0" spc="3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镇区: 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雨水管道利用地形，在污水管网同侧布置</a:t>
            </a:r>
            <a:r>
              <a:rPr lang="zh-CN"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0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采用雨污分流制，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统一排入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污水处理</a:t>
            </a:r>
            <a:r>
              <a:rPr lang="zh-CN"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站，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处理规模为1.825万</a:t>
            </a:r>
            <a:r>
              <a:rPr lang="en-US" altLang="zh-CN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m³/a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</a:t>
            </a:r>
            <a:endParaRPr sz="1000" kern="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08940" indent="-1270" algn="l" rtl="0" eaLnBrk="0">
              <a:lnSpc>
                <a:spcPct val="150000"/>
              </a:lnSpc>
              <a:spcBef>
                <a:spcPts val="210"/>
              </a:spcBef>
            </a:pPr>
            <a:r>
              <a:rPr sz="1000" b="1" kern="0" spc="3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白音厂汗: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保留现状排水方</a:t>
            </a:r>
            <a:r>
              <a:rPr sz="1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式（</a:t>
            </a:r>
            <a:r>
              <a:rPr lang="zh-CN" sz="1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自然</a:t>
            </a:r>
            <a:r>
              <a:rPr sz="1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排放）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13385" algn="l" rtl="0" eaLnBrk="0">
              <a:lnSpc>
                <a:spcPct val="150000"/>
              </a:lnSpc>
              <a:spcBef>
                <a:spcPts val="395"/>
              </a:spcBef>
            </a:pPr>
            <a:r>
              <a:rPr sz="1000" b="1" kern="0" spc="1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双盛美: 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保留现状排水方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式（</a:t>
            </a:r>
            <a:r>
              <a:rPr lang="zh-CN" sz="1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自然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排放）。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5925" algn="l" rtl="0" eaLnBrk="0">
              <a:lnSpc>
                <a:spcPct val="84000"/>
              </a:lnSpc>
            </a:pP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10" name="textbox 910"/>
          <p:cNvSpPr/>
          <p:nvPr/>
        </p:nvSpPr>
        <p:spPr>
          <a:xfrm>
            <a:off x="794651" y="6004976"/>
            <a:ext cx="8143240" cy="711200"/>
          </a:xfrm>
          <a:prstGeom prst="roundRect">
            <a:avLst>
              <a:gd name="adj" fmla="val 23394"/>
            </a:avLst>
          </a:prstGeom>
          <a:noFill/>
          <a:ln w="22225" cap="flat">
            <a:solidFill>
              <a:srgbClr val="8EC5DE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1640" algn="l" rtl="0" eaLnBrk="0">
              <a:lnSpc>
                <a:spcPct val="89000"/>
              </a:lnSpc>
            </a:pPr>
            <a:r>
              <a:rPr sz="1600" b="1" kern="0" spc="-10" dirty="0">
                <a:solidFill>
                  <a:srgbClr val="235A7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燃气工程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9420" algn="l" rtl="0" eaLnBrk="0">
              <a:lnSpc>
                <a:spcPct val="87000"/>
              </a:lnSpc>
              <a:spcBef>
                <a:spcPts val="5"/>
              </a:spcBef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日常生活使用</a:t>
            </a:r>
            <a:r>
              <a:rPr lang="zh-CN" altLang="en-US" sz="1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采用瓶装液化石油气</a:t>
            </a: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，可以满足居民生活需求。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912" name="table 912"/>
          <p:cNvGraphicFramePr>
            <a:graphicFrameLocks noGrp="1"/>
          </p:cNvGraphicFramePr>
          <p:nvPr/>
        </p:nvGraphicFramePr>
        <p:xfrm>
          <a:off x="796239" y="5252074"/>
          <a:ext cx="8155305" cy="679450"/>
        </p:xfrm>
        <a:graphic>
          <a:graphicData uri="http://schemas.openxmlformats.org/drawingml/2006/table">
            <a:tbl>
              <a:tblPr/>
              <a:tblGrid>
                <a:gridCol w="8155305"/>
              </a:tblGrid>
              <a:tr h="669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90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10" dirty="0">
                          <a:solidFill>
                            <a:srgbClr val="235A7E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供热工程</a:t>
                      </a:r>
                      <a:endParaRPr sz="16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67995" algn="l" rtl="0" eaLnBrk="0">
                        <a:lnSpc>
                          <a:spcPct val="88000"/>
                        </a:lnSpc>
                        <a:spcBef>
                          <a:spcPts val="14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保留现状供热方式，采用</a:t>
                      </a: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采用煤改电清洁供热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。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2225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C5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14" name="textbox 914"/>
          <p:cNvSpPr/>
          <p:nvPr/>
        </p:nvSpPr>
        <p:spPr>
          <a:xfrm>
            <a:off x="0" y="25"/>
            <a:ext cx="6191250" cy="643255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algn="l" rtl="0" eaLnBrk="0">
              <a:lnSpc>
                <a:spcPct val="92000"/>
              </a:lnSpc>
              <a:spcBef>
                <a:spcPts val="5"/>
              </a:spcBef>
            </a:pPr>
            <a:r>
              <a:rPr sz="2700" b="1" kern="0" spc="50" dirty="0">
                <a:solidFill>
                  <a:srgbClr val="5863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 支撑体系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16" name="textbox 916"/>
          <p:cNvSpPr/>
          <p:nvPr/>
        </p:nvSpPr>
        <p:spPr>
          <a:xfrm>
            <a:off x="640681" y="890735"/>
            <a:ext cx="4467225" cy="403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700" b="1" kern="0" spc="8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4.3市政基础与安全防灾设施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4" name="group 54"/>
          <p:cNvGrpSpPr/>
          <p:nvPr/>
        </p:nvGrpSpPr>
        <p:grpSpPr>
          <a:xfrm rot="21600000">
            <a:off x="523963" y="5297805"/>
            <a:ext cx="591362" cy="591438"/>
            <a:chOff x="0" y="0"/>
            <a:chExt cx="591362" cy="591438"/>
          </a:xfrm>
        </p:grpSpPr>
        <p:sp>
          <p:nvSpPr>
            <p:cNvPr id="918" name="path 918"/>
            <p:cNvSpPr/>
            <p:nvPr/>
          </p:nvSpPr>
          <p:spPr>
            <a:xfrm>
              <a:off x="22225" y="22225"/>
              <a:ext cx="546912" cy="546988"/>
            </a:xfrm>
            <a:custGeom>
              <a:avLst/>
              <a:gdLst/>
              <a:ahLst/>
              <a:cxnLst/>
              <a:rect l="0" t="0" r="0" b="0"/>
              <a:pathLst>
                <a:path w="861" h="861">
                  <a:moveTo>
                    <a:pt x="0" y="430"/>
                  </a:moveTo>
                  <a:cubicBezTo>
                    <a:pt x="0" y="192"/>
                    <a:pt x="192" y="0"/>
                    <a:pt x="430" y="0"/>
                  </a:cubicBezTo>
                  <a:cubicBezTo>
                    <a:pt x="668" y="0"/>
                    <a:pt x="861" y="192"/>
                    <a:pt x="861" y="430"/>
                  </a:cubicBezTo>
                  <a:cubicBezTo>
                    <a:pt x="861" y="668"/>
                    <a:pt x="668" y="861"/>
                    <a:pt x="430" y="861"/>
                  </a:cubicBezTo>
                  <a:cubicBezTo>
                    <a:pt x="192" y="861"/>
                    <a:pt x="0" y="668"/>
                    <a:pt x="0" y="430"/>
                  </a:cubicBezTo>
                </a:path>
              </a:pathLst>
            </a:custGeom>
            <a:solidFill>
              <a:srgbClr val="BFBFB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20" name="path 920"/>
            <p:cNvSpPr/>
            <p:nvPr/>
          </p:nvSpPr>
          <p:spPr>
            <a:xfrm>
              <a:off x="0" y="0"/>
              <a:ext cx="591362" cy="591438"/>
            </a:xfrm>
            <a:custGeom>
              <a:avLst/>
              <a:gdLst/>
              <a:ahLst/>
              <a:cxnLst/>
              <a:rect l="0" t="0" r="0" b="0"/>
              <a:pathLst>
                <a:path w="931" h="931">
                  <a:moveTo>
                    <a:pt x="35" y="465"/>
                  </a:moveTo>
                  <a:cubicBezTo>
                    <a:pt x="35" y="227"/>
                    <a:pt x="227" y="35"/>
                    <a:pt x="465" y="35"/>
                  </a:cubicBezTo>
                  <a:cubicBezTo>
                    <a:pt x="703" y="35"/>
                    <a:pt x="896" y="227"/>
                    <a:pt x="896" y="465"/>
                  </a:cubicBezTo>
                  <a:cubicBezTo>
                    <a:pt x="896" y="703"/>
                    <a:pt x="703" y="896"/>
                    <a:pt x="465" y="896"/>
                  </a:cubicBezTo>
                  <a:cubicBezTo>
                    <a:pt x="227" y="896"/>
                    <a:pt x="35" y="703"/>
                    <a:pt x="35" y="465"/>
                  </a:cubicBezTo>
                </a:path>
              </a:pathLst>
            </a:custGeom>
            <a:noFill/>
            <a:ln w="44450" cap="flat">
              <a:solidFill>
                <a:srgbClr val="F2F2F2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22" name="path 922"/>
            <p:cNvSpPr/>
            <p:nvPr/>
          </p:nvSpPr>
          <p:spPr>
            <a:xfrm>
              <a:off x="166446" y="140588"/>
              <a:ext cx="283235" cy="330072"/>
            </a:xfrm>
            <a:custGeom>
              <a:avLst/>
              <a:gdLst/>
              <a:ahLst/>
              <a:cxnLst/>
              <a:rect l="0" t="0" r="0" b="0"/>
              <a:pathLst>
                <a:path w="446" h="519">
                  <a:moveTo>
                    <a:pt x="435" y="0"/>
                  </a:moveTo>
                  <a:lnTo>
                    <a:pt x="397" y="0"/>
                  </a:lnTo>
                  <a:lnTo>
                    <a:pt x="48" y="0"/>
                  </a:lnTo>
                  <a:lnTo>
                    <a:pt x="10" y="0"/>
                  </a:ln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lnTo>
                    <a:pt x="38" y="21"/>
                  </a:lnTo>
                  <a:lnTo>
                    <a:pt x="38" y="90"/>
                  </a:lnTo>
                  <a:lnTo>
                    <a:pt x="38" y="102"/>
                  </a:lnTo>
                  <a:lnTo>
                    <a:pt x="38" y="509"/>
                  </a:lnTo>
                  <a:cubicBezTo>
                    <a:pt x="38" y="515"/>
                    <a:pt x="42" y="519"/>
                    <a:pt x="48" y="519"/>
                  </a:cubicBezTo>
                  <a:cubicBezTo>
                    <a:pt x="54" y="519"/>
                    <a:pt x="59" y="515"/>
                    <a:pt x="59" y="509"/>
                  </a:cubicBezTo>
                  <a:lnTo>
                    <a:pt x="59" y="446"/>
                  </a:lnTo>
                  <a:cubicBezTo>
                    <a:pt x="71" y="448"/>
                    <a:pt x="78" y="452"/>
                    <a:pt x="86" y="458"/>
                  </a:cubicBezTo>
                  <a:cubicBezTo>
                    <a:pt x="98" y="465"/>
                    <a:pt x="111" y="473"/>
                    <a:pt x="135" y="473"/>
                  </a:cubicBezTo>
                  <a:cubicBezTo>
                    <a:pt x="160" y="473"/>
                    <a:pt x="173" y="465"/>
                    <a:pt x="185" y="458"/>
                  </a:cubicBezTo>
                  <a:cubicBezTo>
                    <a:pt x="195" y="451"/>
                    <a:pt x="204" y="445"/>
                    <a:pt x="223" y="445"/>
                  </a:cubicBezTo>
                  <a:cubicBezTo>
                    <a:pt x="241" y="445"/>
                    <a:pt x="250" y="451"/>
                    <a:pt x="260" y="458"/>
                  </a:cubicBezTo>
                  <a:cubicBezTo>
                    <a:pt x="272" y="465"/>
                    <a:pt x="285" y="473"/>
                    <a:pt x="310" y="473"/>
                  </a:cubicBezTo>
                  <a:cubicBezTo>
                    <a:pt x="335" y="473"/>
                    <a:pt x="348" y="465"/>
                    <a:pt x="359" y="458"/>
                  </a:cubicBezTo>
                  <a:cubicBezTo>
                    <a:pt x="367" y="452"/>
                    <a:pt x="374" y="448"/>
                    <a:pt x="386" y="446"/>
                  </a:cubicBezTo>
                  <a:lnTo>
                    <a:pt x="386" y="509"/>
                  </a:lnTo>
                  <a:cubicBezTo>
                    <a:pt x="386" y="515"/>
                    <a:pt x="391" y="519"/>
                    <a:pt x="397" y="519"/>
                  </a:cubicBezTo>
                  <a:cubicBezTo>
                    <a:pt x="403" y="519"/>
                    <a:pt x="407" y="515"/>
                    <a:pt x="407" y="509"/>
                  </a:cubicBezTo>
                  <a:lnTo>
                    <a:pt x="407" y="102"/>
                  </a:lnTo>
                  <a:lnTo>
                    <a:pt x="407" y="90"/>
                  </a:lnTo>
                  <a:lnTo>
                    <a:pt x="407" y="21"/>
                  </a:lnTo>
                  <a:lnTo>
                    <a:pt x="435" y="21"/>
                  </a:lnTo>
                  <a:cubicBezTo>
                    <a:pt x="441" y="21"/>
                    <a:pt x="446" y="16"/>
                    <a:pt x="446" y="10"/>
                  </a:cubicBezTo>
                  <a:cubicBezTo>
                    <a:pt x="446" y="4"/>
                    <a:pt x="441" y="0"/>
                    <a:pt x="435" y="0"/>
                  </a:cubicBezTo>
                  <a:moveTo>
                    <a:pt x="347" y="230"/>
                  </a:moveTo>
                  <a:cubicBezTo>
                    <a:pt x="337" y="237"/>
                    <a:pt x="328" y="242"/>
                    <a:pt x="310" y="242"/>
                  </a:cubicBezTo>
                  <a:cubicBezTo>
                    <a:pt x="291" y="242"/>
                    <a:pt x="282" y="237"/>
                    <a:pt x="272" y="230"/>
                  </a:cubicBezTo>
                  <a:cubicBezTo>
                    <a:pt x="260" y="223"/>
                    <a:pt x="247" y="214"/>
                    <a:pt x="223" y="214"/>
                  </a:cubicBezTo>
                  <a:cubicBezTo>
                    <a:pt x="198" y="214"/>
                    <a:pt x="185" y="223"/>
                    <a:pt x="173" y="230"/>
                  </a:cubicBezTo>
                  <a:cubicBezTo>
                    <a:pt x="163" y="237"/>
                    <a:pt x="154" y="242"/>
                    <a:pt x="135" y="242"/>
                  </a:cubicBezTo>
                  <a:cubicBezTo>
                    <a:pt x="117" y="242"/>
                    <a:pt x="108" y="237"/>
                    <a:pt x="98" y="230"/>
                  </a:cubicBezTo>
                  <a:cubicBezTo>
                    <a:pt x="88" y="224"/>
                    <a:pt x="77" y="217"/>
                    <a:pt x="59" y="215"/>
                  </a:cubicBezTo>
                  <a:lnTo>
                    <a:pt x="59" y="166"/>
                  </a:lnTo>
                  <a:cubicBezTo>
                    <a:pt x="71" y="168"/>
                    <a:pt x="78" y="173"/>
                    <a:pt x="86" y="178"/>
                  </a:cubicBezTo>
                  <a:cubicBezTo>
                    <a:pt x="98" y="185"/>
                    <a:pt x="111" y="194"/>
                    <a:pt x="135" y="194"/>
                  </a:cubicBezTo>
                  <a:cubicBezTo>
                    <a:pt x="160" y="194"/>
                    <a:pt x="173" y="185"/>
                    <a:pt x="185" y="178"/>
                  </a:cubicBezTo>
                  <a:cubicBezTo>
                    <a:pt x="195" y="171"/>
                    <a:pt x="204" y="165"/>
                    <a:pt x="223" y="165"/>
                  </a:cubicBezTo>
                  <a:cubicBezTo>
                    <a:pt x="241" y="165"/>
                    <a:pt x="250" y="171"/>
                    <a:pt x="260" y="178"/>
                  </a:cubicBezTo>
                  <a:cubicBezTo>
                    <a:pt x="272" y="185"/>
                    <a:pt x="285" y="194"/>
                    <a:pt x="310" y="194"/>
                  </a:cubicBezTo>
                  <a:cubicBezTo>
                    <a:pt x="335" y="194"/>
                    <a:pt x="348" y="185"/>
                    <a:pt x="359" y="178"/>
                  </a:cubicBezTo>
                  <a:cubicBezTo>
                    <a:pt x="367" y="173"/>
                    <a:pt x="374" y="168"/>
                    <a:pt x="386" y="166"/>
                  </a:cubicBezTo>
                  <a:lnTo>
                    <a:pt x="386" y="215"/>
                  </a:lnTo>
                  <a:cubicBezTo>
                    <a:pt x="368" y="217"/>
                    <a:pt x="357" y="224"/>
                    <a:pt x="347" y="230"/>
                  </a:cubicBezTo>
                  <a:moveTo>
                    <a:pt x="386" y="236"/>
                  </a:moveTo>
                  <a:lnTo>
                    <a:pt x="386" y="285"/>
                  </a:lnTo>
                  <a:cubicBezTo>
                    <a:pt x="368" y="287"/>
                    <a:pt x="357" y="294"/>
                    <a:pt x="347" y="300"/>
                  </a:cubicBezTo>
                  <a:cubicBezTo>
                    <a:pt x="337" y="306"/>
                    <a:pt x="328" y="312"/>
                    <a:pt x="310" y="312"/>
                  </a:cubicBezTo>
                  <a:cubicBezTo>
                    <a:pt x="291" y="312"/>
                    <a:pt x="282" y="306"/>
                    <a:pt x="272" y="300"/>
                  </a:cubicBezTo>
                  <a:cubicBezTo>
                    <a:pt x="260" y="293"/>
                    <a:pt x="247" y="284"/>
                    <a:pt x="223" y="284"/>
                  </a:cubicBezTo>
                  <a:cubicBezTo>
                    <a:pt x="198" y="284"/>
                    <a:pt x="185" y="293"/>
                    <a:pt x="173" y="300"/>
                  </a:cubicBezTo>
                  <a:cubicBezTo>
                    <a:pt x="163" y="306"/>
                    <a:pt x="154" y="312"/>
                    <a:pt x="135" y="312"/>
                  </a:cubicBezTo>
                  <a:cubicBezTo>
                    <a:pt x="117" y="312"/>
                    <a:pt x="108" y="306"/>
                    <a:pt x="98" y="300"/>
                  </a:cubicBezTo>
                  <a:cubicBezTo>
                    <a:pt x="88" y="294"/>
                    <a:pt x="77" y="287"/>
                    <a:pt x="59" y="285"/>
                  </a:cubicBezTo>
                  <a:lnTo>
                    <a:pt x="59" y="236"/>
                  </a:lnTo>
                  <a:cubicBezTo>
                    <a:pt x="71" y="238"/>
                    <a:pt x="78" y="243"/>
                    <a:pt x="86" y="248"/>
                  </a:cubicBezTo>
                  <a:cubicBezTo>
                    <a:pt x="98" y="255"/>
                    <a:pt x="111" y="264"/>
                    <a:pt x="135" y="264"/>
                  </a:cubicBezTo>
                  <a:cubicBezTo>
                    <a:pt x="160" y="264"/>
                    <a:pt x="173" y="255"/>
                    <a:pt x="185" y="248"/>
                  </a:cubicBezTo>
                  <a:cubicBezTo>
                    <a:pt x="195" y="241"/>
                    <a:pt x="204" y="235"/>
                    <a:pt x="223" y="235"/>
                  </a:cubicBezTo>
                  <a:cubicBezTo>
                    <a:pt x="241" y="235"/>
                    <a:pt x="250" y="241"/>
                    <a:pt x="260" y="248"/>
                  </a:cubicBezTo>
                  <a:cubicBezTo>
                    <a:pt x="272" y="255"/>
                    <a:pt x="285" y="264"/>
                    <a:pt x="310" y="264"/>
                  </a:cubicBezTo>
                  <a:cubicBezTo>
                    <a:pt x="335" y="264"/>
                    <a:pt x="348" y="255"/>
                    <a:pt x="359" y="248"/>
                  </a:cubicBezTo>
                  <a:cubicBezTo>
                    <a:pt x="367" y="243"/>
                    <a:pt x="374" y="238"/>
                    <a:pt x="386" y="236"/>
                  </a:cubicBezTo>
                  <a:moveTo>
                    <a:pt x="59" y="306"/>
                  </a:moveTo>
                  <a:cubicBezTo>
                    <a:pt x="71" y="308"/>
                    <a:pt x="78" y="312"/>
                    <a:pt x="86" y="318"/>
                  </a:cubicBezTo>
                  <a:cubicBezTo>
                    <a:pt x="98" y="325"/>
                    <a:pt x="111" y="334"/>
                    <a:pt x="135" y="334"/>
                  </a:cubicBezTo>
                  <a:cubicBezTo>
                    <a:pt x="160" y="334"/>
                    <a:pt x="173" y="325"/>
                    <a:pt x="185" y="318"/>
                  </a:cubicBezTo>
                  <a:cubicBezTo>
                    <a:pt x="195" y="311"/>
                    <a:pt x="204" y="305"/>
                    <a:pt x="223" y="305"/>
                  </a:cubicBezTo>
                  <a:cubicBezTo>
                    <a:pt x="241" y="305"/>
                    <a:pt x="250" y="311"/>
                    <a:pt x="260" y="318"/>
                  </a:cubicBezTo>
                  <a:cubicBezTo>
                    <a:pt x="272" y="325"/>
                    <a:pt x="285" y="334"/>
                    <a:pt x="310" y="334"/>
                  </a:cubicBezTo>
                  <a:cubicBezTo>
                    <a:pt x="335" y="334"/>
                    <a:pt x="348" y="325"/>
                    <a:pt x="359" y="318"/>
                  </a:cubicBezTo>
                  <a:cubicBezTo>
                    <a:pt x="367" y="312"/>
                    <a:pt x="374" y="308"/>
                    <a:pt x="386" y="306"/>
                  </a:cubicBezTo>
                  <a:lnTo>
                    <a:pt x="386" y="355"/>
                  </a:lnTo>
                  <a:cubicBezTo>
                    <a:pt x="368" y="357"/>
                    <a:pt x="357" y="364"/>
                    <a:pt x="347" y="370"/>
                  </a:cubicBezTo>
                  <a:cubicBezTo>
                    <a:pt x="337" y="376"/>
                    <a:pt x="328" y="382"/>
                    <a:pt x="310" y="382"/>
                  </a:cubicBezTo>
                  <a:cubicBezTo>
                    <a:pt x="291" y="382"/>
                    <a:pt x="282" y="376"/>
                    <a:pt x="272" y="370"/>
                  </a:cubicBezTo>
                  <a:cubicBezTo>
                    <a:pt x="260" y="363"/>
                    <a:pt x="247" y="354"/>
                    <a:pt x="223" y="354"/>
                  </a:cubicBezTo>
                  <a:cubicBezTo>
                    <a:pt x="198" y="354"/>
                    <a:pt x="185" y="363"/>
                    <a:pt x="173" y="370"/>
                  </a:cubicBezTo>
                  <a:cubicBezTo>
                    <a:pt x="163" y="376"/>
                    <a:pt x="154" y="382"/>
                    <a:pt x="135" y="382"/>
                  </a:cubicBezTo>
                  <a:cubicBezTo>
                    <a:pt x="117" y="382"/>
                    <a:pt x="108" y="376"/>
                    <a:pt x="98" y="370"/>
                  </a:cubicBezTo>
                  <a:cubicBezTo>
                    <a:pt x="88" y="364"/>
                    <a:pt x="77" y="357"/>
                    <a:pt x="59" y="355"/>
                  </a:cubicBezTo>
                  <a:lnTo>
                    <a:pt x="59" y="306"/>
                  </a:lnTo>
                  <a:close/>
                  <a:moveTo>
                    <a:pt x="386" y="145"/>
                  </a:moveTo>
                  <a:cubicBezTo>
                    <a:pt x="368" y="147"/>
                    <a:pt x="357" y="154"/>
                    <a:pt x="347" y="160"/>
                  </a:cubicBezTo>
                  <a:cubicBezTo>
                    <a:pt x="337" y="167"/>
                    <a:pt x="328" y="173"/>
                    <a:pt x="310" y="173"/>
                  </a:cubicBezTo>
                  <a:cubicBezTo>
                    <a:pt x="291" y="173"/>
                    <a:pt x="282" y="167"/>
                    <a:pt x="272" y="160"/>
                  </a:cubicBezTo>
                  <a:cubicBezTo>
                    <a:pt x="260" y="153"/>
                    <a:pt x="247" y="144"/>
                    <a:pt x="223" y="144"/>
                  </a:cubicBezTo>
                  <a:cubicBezTo>
                    <a:pt x="198" y="144"/>
                    <a:pt x="185" y="153"/>
                    <a:pt x="173" y="160"/>
                  </a:cubicBezTo>
                  <a:cubicBezTo>
                    <a:pt x="163" y="167"/>
                    <a:pt x="154" y="173"/>
                    <a:pt x="135" y="173"/>
                  </a:cubicBezTo>
                  <a:cubicBezTo>
                    <a:pt x="117" y="173"/>
                    <a:pt x="108" y="167"/>
                    <a:pt x="98" y="160"/>
                  </a:cubicBezTo>
                  <a:cubicBezTo>
                    <a:pt x="88" y="154"/>
                    <a:pt x="77" y="147"/>
                    <a:pt x="59" y="145"/>
                  </a:cubicBezTo>
                  <a:lnTo>
                    <a:pt x="59" y="112"/>
                  </a:lnTo>
                  <a:lnTo>
                    <a:pt x="386" y="112"/>
                  </a:lnTo>
                  <a:lnTo>
                    <a:pt x="386" y="145"/>
                  </a:lnTo>
                  <a:close/>
                  <a:moveTo>
                    <a:pt x="347" y="440"/>
                  </a:moveTo>
                  <a:cubicBezTo>
                    <a:pt x="337" y="446"/>
                    <a:pt x="328" y="452"/>
                    <a:pt x="310" y="452"/>
                  </a:cubicBezTo>
                  <a:cubicBezTo>
                    <a:pt x="291" y="452"/>
                    <a:pt x="282" y="446"/>
                    <a:pt x="272" y="440"/>
                  </a:cubicBezTo>
                  <a:cubicBezTo>
                    <a:pt x="260" y="432"/>
                    <a:pt x="247" y="424"/>
                    <a:pt x="223" y="424"/>
                  </a:cubicBezTo>
                  <a:cubicBezTo>
                    <a:pt x="198" y="424"/>
                    <a:pt x="185" y="432"/>
                    <a:pt x="173" y="440"/>
                  </a:cubicBezTo>
                  <a:cubicBezTo>
                    <a:pt x="163" y="446"/>
                    <a:pt x="154" y="452"/>
                    <a:pt x="135" y="452"/>
                  </a:cubicBezTo>
                  <a:cubicBezTo>
                    <a:pt x="117" y="452"/>
                    <a:pt x="108" y="446"/>
                    <a:pt x="98" y="440"/>
                  </a:cubicBezTo>
                  <a:cubicBezTo>
                    <a:pt x="88" y="434"/>
                    <a:pt x="77" y="426"/>
                    <a:pt x="59" y="425"/>
                  </a:cubicBezTo>
                  <a:lnTo>
                    <a:pt x="59" y="376"/>
                  </a:lnTo>
                  <a:cubicBezTo>
                    <a:pt x="71" y="378"/>
                    <a:pt x="78" y="382"/>
                    <a:pt x="86" y="388"/>
                  </a:cubicBezTo>
                  <a:cubicBezTo>
                    <a:pt x="98" y="395"/>
                    <a:pt x="111" y="403"/>
                    <a:pt x="135" y="403"/>
                  </a:cubicBezTo>
                  <a:cubicBezTo>
                    <a:pt x="160" y="403"/>
                    <a:pt x="173" y="395"/>
                    <a:pt x="185" y="388"/>
                  </a:cubicBezTo>
                  <a:cubicBezTo>
                    <a:pt x="195" y="381"/>
                    <a:pt x="204" y="375"/>
                    <a:pt x="223" y="375"/>
                  </a:cubicBezTo>
                  <a:cubicBezTo>
                    <a:pt x="241" y="375"/>
                    <a:pt x="250" y="381"/>
                    <a:pt x="260" y="388"/>
                  </a:cubicBezTo>
                  <a:cubicBezTo>
                    <a:pt x="272" y="395"/>
                    <a:pt x="285" y="403"/>
                    <a:pt x="310" y="403"/>
                  </a:cubicBezTo>
                  <a:cubicBezTo>
                    <a:pt x="335" y="403"/>
                    <a:pt x="348" y="395"/>
                    <a:pt x="359" y="388"/>
                  </a:cubicBezTo>
                  <a:cubicBezTo>
                    <a:pt x="367" y="382"/>
                    <a:pt x="374" y="378"/>
                    <a:pt x="386" y="376"/>
                  </a:cubicBezTo>
                  <a:lnTo>
                    <a:pt x="386" y="425"/>
                  </a:lnTo>
                  <a:cubicBezTo>
                    <a:pt x="368" y="426"/>
                    <a:pt x="357" y="434"/>
                    <a:pt x="347" y="440"/>
                  </a:cubicBezTo>
                  <a:moveTo>
                    <a:pt x="386" y="90"/>
                  </a:moveTo>
                  <a:lnTo>
                    <a:pt x="386" y="91"/>
                  </a:lnTo>
                  <a:lnTo>
                    <a:pt x="59" y="91"/>
                  </a:lnTo>
                  <a:lnTo>
                    <a:pt x="59" y="90"/>
                  </a:lnTo>
                  <a:lnTo>
                    <a:pt x="59" y="21"/>
                  </a:lnTo>
                  <a:lnTo>
                    <a:pt x="386" y="21"/>
                  </a:lnTo>
                  <a:lnTo>
                    <a:pt x="386" y="9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group 56"/>
          <p:cNvGrpSpPr/>
          <p:nvPr/>
        </p:nvGrpSpPr>
        <p:grpSpPr>
          <a:xfrm rot="21600000">
            <a:off x="498424" y="6994525"/>
            <a:ext cx="591350" cy="591439"/>
            <a:chOff x="0" y="0"/>
            <a:chExt cx="591350" cy="591439"/>
          </a:xfrm>
        </p:grpSpPr>
        <p:sp>
          <p:nvSpPr>
            <p:cNvPr id="924" name="path 924"/>
            <p:cNvSpPr/>
            <p:nvPr/>
          </p:nvSpPr>
          <p:spPr>
            <a:xfrm>
              <a:off x="22225" y="22225"/>
              <a:ext cx="546900" cy="546989"/>
            </a:xfrm>
            <a:custGeom>
              <a:avLst/>
              <a:gdLst/>
              <a:ahLst/>
              <a:cxnLst/>
              <a:rect l="0" t="0" r="0" b="0"/>
              <a:pathLst>
                <a:path w="861" h="861">
                  <a:moveTo>
                    <a:pt x="0" y="430"/>
                  </a:moveTo>
                  <a:cubicBezTo>
                    <a:pt x="0" y="192"/>
                    <a:pt x="192" y="0"/>
                    <a:pt x="430" y="0"/>
                  </a:cubicBezTo>
                  <a:cubicBezTo>
                    <a:pt x="668" y="0"/>
                    <a:pt x="861" y="192"/>
                    <a:pt x="861" y="430"/>
                  </a:cubicBezTo>
                  <a:cubicBezTo>
                    <a:pt x="861" y="668"/>
                    <a:pt x="668" y="861"/>
                    <a:pt x="430" y="861"/>
                  </a:cubicBezTo>
                  <a:cubicBezTo>
                    <a:pt x="192" y="861"/>
                    <a:pt x="0" y="668"/>
                    <a:pt x="0" y="430"/>
                  </a:cubicBezTo>
                </a:path>
              </a:pathLst>
            </a:custGeom>
            <a:solidFill>
              <a:srgbClr val="BFBFB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26" name="path 926"/>
            <p:cNvSpPr/>
            <p:nvPr/>
          </p:nvSpPr>
          <p:spPr>
            <a:xfrm>
              <a:off x="0" y="0"/>
              <a:ext cx="591350" cy="591439"/>
            </a:xfrm>
            <a:custGeom>
              <a:avLst/>
              <a:gdLst/>
              <a:ahLst/>
              <a:cxnLst/>
              <a:rect l="0" t="0" r="0" b="0"/>
              <a:pathLst>
                <a:path w="931" h="931">
                  <a:moveTo>
                    <a:pt x="35" y="465"/>
                  </a:moveTo>
                  <a:cubicBezTo>
                    <a:pt x="35" y="227"/>
                    <a:pt x="227" y="35"/>
                    <a:pt x="465" y="35"/>
                  </a:cubicBezTo>
                  <a:cubicBezTo>
                    <a:pt x="703" y="35"/>
                    <a:pt x="896" y="227"/>
                    <a:pt x="896" y="465"/>
                  </a:cubicBezTo>
                  <a:cubicBezTo>
                    <a:pt x="896" y="703"/>
                    <a:pt x="703" y="896"/>
                    <a:pt x="465" y="896"/>
                  </a:cubicBezTo>
                  <a:cubicBezTo>
                    <a:pt x="227" y="896"/>
                    <a:pt x="35" y="703"/>
                    <a:pt x="35" y="465"/>
                  </a:cubicBezTo>
                </a:path>
              </a:pathLst>
            </a:custGeom>
            <a:noFill/>
            <a:ln w="44450" cap="flat">
              <a:solidFill>
                <a:srgbClr val="F2F2F2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28" name="path 928"/>
            <p:cNvSpPr/>
            <p:nvPr/>
          </p:nvSpPr>
          <p:spPr>
            <a:xfrm>
              <a:off x="147751" y="146557"/>
              <a:ext cx="343522" cy="342773"/>
            </a:xfrm>
            <a:custGeom>
              <a:avLst/>
              <a:gdLst/>
              <a:ahLst/>
              <a:cxnLst/>
              <a:rect l="0" t="0" r="0" b="0"/>
              <a:pathLst>
                <a:path w="540" h="539">
                  <a:moveTo>
                    <a:pt x="195" y="105"/>
                  </a:moveTo>
                  <a:cubicBezTo>
                    <a:pt x="207" y="105"/>
                    <a:pt x="218" y="116"/>
                    <a:pt x="218" y="128"/>
                  </a:cubicBezTo>
                  <a:cubicBezTo>
                    <a:pt x="218" y="141"/>
                    <a:pt x="207" y="151"/>
                    <a:pt x="195" y="151"/>
                  </a:cubicBezTo>
                  <a:cubicBezTo>
                    <a:pt x="170" y="151"/>
                    <a:pt x="148" y="172"/>
                    <a:pt x="148" y="198"/>
                  </a:cubicBezTo>
                  <a:cubicBezTo>
                    <a:pt x="148" y="210"/>
                    <a:pt x="137" y="220"/>
                    <a:pt x="126" y="220"/>
                  </a:cubicBezTo>
                  <a:cubicBezTo>
                    <a:pt x="113" y="220"/>
                    <a:pt x="103" y="210"/>
                    <a:pt x="103" y="197"/>
                  </a:cubicBezTo>
                  <a:cubicBezTo>
                    <a:pt x="103" y="147"/>
                    <a:pt x="144" y="105"/>
                    <a:pt x="195" y="105"/>
                  </a:cubicBezTo>
                  <a:moveTo>
                    <a:pt x="419" y="45"/>
                  </a:moveTo>
                  <a:cubicBezTo>
                    <a:pt x="378" y="45"/>
                    <a:pt x="344" y="79"/>
                    <a:pt x="344" y="120"/>
                  </a:cubicBezTo>
                  <a:cubicBezTo>
                    <a:pt x="344" y="144"/>
                    <a:pt x="355" y="166"/>
                    <a:pt x="374" y="181"/>
                  </a:cubicBezTo>
                  <a:cubicBezTo>
                    <a:pt x="387" y="191"/>
                    <a:pt x="382" y="208"/>
                    <a:pt x="378" y="213"/>
                  </a:cubicBezTo>
                  <a:cubicBezTo>
                    <a:pt x="332" y="270"/>
                    <a:pt x="278" y="324"/>
                    <a:pt x="212" y="376"/>
                  </a:cubicBezTo>
                  <a:cubicBezTo>
                    <a:pt x="207" y="379"/>
                    <a:pt x="192" y="386"/>
                    <a:pt x="180" y="372"/>
                  </a:cubicBezTo>
                  <a:cubicBezTo>
                    <a:pt x="165" y="354"/>
                    <a:pt x="144" y="343"/>
                    <a:pt x="121" y="343"/>
                  </a:cubicBezTo>
                  <a:cubicBezTo>
                    <a:pt x="79" y="343"/>
                    <a:pt x="45" y="377"/>
                    <a:pt x="45" y="419"/>
                  </a:cubicBezTo>
                  <a:cubicBezTo>
                    <a:pt x="45" y="460"/>
                    <a:pt x="79" y="494"/>
                    <a:pt x="121" y="494"/>
                  </a:cubicBezTo>
                  <a:cubicBezTo>
                    <a:pt x="127" y="494"/>
                    <a:pt x="143" y="491"/>
                    <a:pt x="166" y="480"/>
                  </a:cubicBezTo>
                  <a:cubicBezTo>
                    <a:pt x="319" y="391"/>
                    <a:pt x="402" y="290"/>
                    <a:pt x="480" y="166"/>
                  </a:cubicBezTo>
                  <a:cubicBezTo>
                    <a:pt x="480" y="165"/>
                    <a:pt x="481" y="165"/>
                    <a:pt x="481" y="164"/>
                  </a:cubicBezTo>
                  <a:cubicBezTo>
                    <a:pt x="490" y="152"/>
                    <a:pt x="495" y="136"/>
                    <a:pt x="495" y="120"/>
                  </a:cubicBezTo>
                  <a:cubicBezTo>
                    <a:pt x="495" y="79"/>
                    <a:pt x="461" y="45"/>
                    <a:pt x="419" y="45"/>
                  </a:cubicBezTo>
                  <a:moveTo>
                    <a:pt x="195" y="2"/>
                  </a:moveTo>
                  <a:cubicBezTo>
                    <a:pt x="207" y="2"/>
                    <a:pt x="218" y="12"/>
                    <a:pt x="218" y="25"/>
                  </a:cubicBezTo>
                  <a:cubicBezTo>
                    <a:pt x="218" y="37"/>
                    <a:pt x="207" y="48"/>
                    <a:pt x="195" y="48"/>
                  </a:cubicBezTo>
                  <a:cubicBezTo>
                    <a:pt x="112" y="48"/>
                    <a:pt x="44" y="115"/>
                    <a:pt x="44" y="198"/>
                  </a:cubicBezTo>
                  <a:cubicBezTo>
                    <a:pt x="44" y="210"/>
                    <a:pt x="34" y="220"/>
                    <a:pt x="22" y="220"/>
                  </a:cubicBezTo>
                  <a:cubicBezTo>
                    <a:pt x="10" y="220"/>
                    <a:pt x="0" y="210"/>
                    <a:pt x="0" y="197"/>
                  </a:cubicBezTo>
                  <a:cubicBezTo>
                    <a:pt x="0" y="89"/>
                    <a:pt x="87" y="2"/>
                    <a:pt x="195" y="2"/>
                  </a:cubicBezTo>
                  <a:moveTo>
                    <a:pt x="419" y="0"/>
                  </a:moveTo>
                  <a:cubicBezTo>
                    <a:pt x="486" y="0"/>
                    <a:pt x="540" y="54"/>
                    <a:pt x="540" y="120"/>
                  </a:cubicBezTo>
                  <a:cubicBezTo>
                    <a:pt x="540" y="146"/>
                    <a:pt x="533" y="170"/>
                    <a:pt x="518" y="190"/>
                  </a:cubicBezTo>
                  <a:cubicBezTo>
                    <a:pt x="471" y="265"/>
                    <a:pt x="425" y="320"/>
                    <a:pt x="380" y="372"/>
                  </a:cubicBezTo>
                  <a:cubicBezTo>
                    <a:pt x="316" y="444"/>
                    <a:pt x="186" y="521"/>
                    <a:pt x="185" y="521"/>
                  </a:cubicBezTo>
                  <a:cubicBezTo>
                    <a:pt x="185" y="521"/>
                    <a:pt x="160" y="539"/>
                    <a:pt x="121" y="539"/>
                  </a:cubicBezTo>
                  <a:cubicBezTo>
                    <a:pt x="54" y="539"/>
                    <a:pt x="0" y="485"/>
                    <a:pt x="0" y="419"/>
                  </a:cubicBezTo>
                  <a:cubicBezTo>
                    <a:pt x="0" y="352"/>
                    <a:pt x="54" y="298"/>
                    <a:pt x="121" y="298"/>
                  </a:cubicBezTo>
                  <a:cubicBezTo>
                    <a:pt x="150" y="298"/>
                    <a:pt x="178" y="308"/>
                    <a:pt x="200" y="327"/>
                  </a:cubicBezTo>
                  <a:cubicBezTo>
                    <a:pt x="250" y="286"/>
                    <a:pt x="292" y="245"/>
                    <a:pt x="329" y="201"/>
                  </a:cubicBezTo>
                  <a:cubicBezTo>
                    <a:pt x="309" y="179"/>
                    <a:pt x="298" y="151"/>
                    <a:pt x="298" y="120"/>
                  </a:cubicBezTo>
                  <a:cubicBezTo>
                    <a:pt x="298" y="54"/>
                    <a:pt x="353" y="0"/>
                    <a:pt x="41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group 58"/>
          <p:cNvGrpSpPr/>
          <p:nvPr/>
        </p:nvGrpSpPr>
        <p:grpSpPr>
          <a:xfrm rot="21600000">
            <a:off x="511670" y="1515490"/>
            <a:ext cx="591362" cy="591312"/>
            <a:chOff x="0" y="0"/>
            <a:chExt cx="591362" cy="591312"/>
          </a:xfrm>
        </p:grpSpPr>
        <p:sp>
          <p:nvSpPr>
            <p:cNvPr id="930" name="path 930"/>
            <p:cNvSpPr/>
            <p:nvPr/>
          </p:nvSpPr>
          <p:spPr>
            <a:xfrm>
              <a:off x="22225" y="22225"/>
              <a:ext cx="546912" cy="546862"/>
            </a:xfrm>
            <a:custGeom>
              <a:avLst/>
              <a:gdLst/>
              <a:ahLst/>
              <a:cxnLst/>
              <a:rect l="0" t="0" r="0" b="0"/>
              <a:pathLst>
                <a:path w="861" h="861">
                  <a:moveTo>
                    <a:pt x="0" y="430"/>
                  </a:moveTo>
                  <a:cubicBezTo>
                    <a:pt x="0" y="192"/>
                    <a:pt x="192" y="0"/>
                    <a:pt x="430" y="0"/>
                  </a:cubicBezTo>
                  <a:cubicBezTo>
                    <a:pt x="668" y="0"/>
                    <a:pt x="861" y="192"/>
                    <a:pt x="861" y="430"/>
                  </a:cubicBezTo>
                  <a:cubicBezTo>
                    <a:pt x="861" y="668"/>
                    <a:pt x="668" y="861"/>
                    <a:pt x="430" y="861"/>
                  </a:cubicBezTo>
                  <a:cubicBezTo>
                    <a:pt x="192" y="861"/>
                    <a:pt x="0" y="668"/>
                    <a:pt x="0" y="430"/>
                  </a:cubicBezTo>
                </a:path>
              </a:pathLst>
            </a:custGeom>
            <a:solidFill>
              <a:srgbClr val="BFBFB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32" name="path 932"/>
            <p:cNvSpPr/>
            <p:nvPr/>
          </p:nvSpPr>
          <p:spPr>
            <a:xfrm>
              <a:off x="0" y="0"/>
              <a:ext cx="591362" cy="591312"/>
            </a:xfrm>
            <a:custGeom>
              <a:avLst/>
              <a:gdLst/>
              <a:ahLst/>
              <a:cxnLst/>
              <a:rect l="0" t="0" r="0" b="0"/>
              <a:pathLst>
                <a:path w="931" h="931">
                  <a:moveTo>
                    <a:pt x="35" y="465"/>
                  </a:moveTo>
                  <a:cubicBezTo>
                    <a:pt x="35" y="227"/>
                    <a:pt x="227" y="35"/>
                    <a:pt x="465" y="35"/>
                  </a:cubicBezTo>
                  <a:cubicBezTo>
                    <a:pt x="703" y="35"/>
                    <a:pt x="896" y="227"/>
                    <a:pt x="896" y="465"/>
                  </a:cubicBezTo>
                  <a:cubicBezTo>
                    <a:pt x="896" y="703"/>
                    <a:pt x="703" y="896"/>
                    <a:pt x="465" y="896"/>
                  </a:cubicBezTo>
                  <a:cubicBezTo>
                    <a:pt x="227" y="896"/>
                    <a:pt x="35" y="703"/>
                    <a:pt x="35" y="465"/>
                  </a:cubicBezTo>
                </a:path>
              </a:pathLst>
            </a:custGeom>
            <a:noFill/>
            <a:ln w="44450" cap="flat">
              <a:solidFill>
                <a:srgbClr val="F2F2F2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34" name="path 934"/>
            <p:cNvSpPr/>
            <p:nvPr/>
          </p:nvSpPr>
          <p:spPr>
            <a:xfrm>
              <a:off x="112217" y="96139"/>
              <a:ext cx="379323" cy="393572"/>
            </a:xfrm>
            <a:custGeom>
              <a:avLst/>
              <a:gdLst/>
              <a:ahLst/>
              <a:cxnLst/>
              <a:rect l="0" t="0" r="0" b="0"/>
              <a:pathLst>
                <a:path w="597" h="619">
                  <a:moveTo>
                    <a:pt x="86" y="497"/>
                  </a:moveTo>
                  <a:cubicBezTo>
                    <a:pt x="72" y="519"/>
                    <a:pt x="60" y="541"/>
                    <a:pt x="60" y="552"/>
                  </a:cubicBezTo>
                  <a:cubicBezTo>
                    <a:pt x="60" y="566"/>
                    <a:pt x="72" y="577"/>
                    <a:pt x="86" y="577"/>
                  </a:cubicBezTo>
                  <a:cubicBezTo>
                    <a:pt x="100" y="577"/>
                    <a:pt x="111" y="566"/>
                    <a:pt x="111" y="552"/>
                  </a:cubicBezTo>
                  <a:cubicBezTo>
                    <a:pt x="111" y="541"/>
                    <a:pt x="99" y="517"/>
                    <a:pt x="86" y="497"/>
                  </a:cubicBezTo>
                  <a:moveTo>
                    <a:pt x="86" y="439"/>
                  </a:moveTo>
                  <a:cubicBezTo>
                    <a:pt x="92" y="439"/>
                    <a:pt x="99" y="442"/>
                    <a:pt x="103" y="447"/>
                  </a:cubicBezTo>
                  <a:cubicBezTo>
                    <a:pt x="111" y="458"/>
                    <a:pt x="153" y="516"/>
                    <a:pt x="153" y="552"/>
                  </a:cubicBezTo>
                  <a:cubicBezTo>
                    <a:pt x="153" y="589"/>
                    <a:pt x="123" y="619"/>
                    <a:pt x="86" y="619"/>
                  </a:cubicBezTo>
                  <a:cubicBezTo>
                    <a:pt x="49" y="619"/>
                    <a:pt x="19" y="589"/>
                    <a:pt x="19" y="552"/>
                  </a:cubicBezTo>
                  <a:cubicBezTo>
                    <a:pt x="19" y="516"/>
                    <a:pt x="60" y="458"/>
                    <a:pt x="69" y="447"/>
                  </a:cubicBezTo>
                  <a:cubicBezTo>
                    <a:pt x="73" y="442"/>
                    <a:pt x="79" y="439"/>
                    <a:pt x="86" y="439"/>
                  </a:cubicBezTo>
                  <a:moveTo>
                    <a:pt x="533" y="225"/>
                  </a:moveTo>
                  <a:cubicBezTo>
                    <a:pt x="534" y="233"/>
                    <a:pt x="535" y="242"/>
                    <a:pt x="535" y="250"/>
                  </a:cubicBezTo>
                  <a:cubicBezTo>
                    <a:pt x="535" y="263"/>
                    <a:pt x="533" y="275"/>
                    <a:pt x="530" y="287"/>
                  </a:cubicBezTo>
                  <a:lnTo>
                    <a:pt x="555" y="287"/>
                  </a:lnTo>
                  <a:lnTo>
                    <a:pt x="555" y="225"/>
                  </a:lnTo>
                  <a:lnTo>
                    <a:pt x="533" y="225"/>
                  </a:lnTo>
                  <a:close/>
                  <a:moveTo>
                    <a:pt x="98" y="225"/>
                  </a:moveTo>
                  <a:cubicBezTo>
                    <a:pt x="67" y="225"/>
                    <a:pt x="42" y="251"/>
                    <a:pt x="42" y="282"/>
                  </a:cubicBezTo>
                  <a:lnTo>
                    <a:pt x="42" y="391"/>
                  </a:lnTo>
                  <a:lnTo>
                    <a:pt x="138" y="391"/>
                  </a:lnTo>
                  <a:lnTo>
                    <a:pt x="138" y="336"/>
                  </a:lnTo>
                  <a:cubicBezTo>
                    <a:pt x="138" y="309"/>
                    <a:pt x="160" y="287"/>
                    <a:pt x="187" y="287"/>
                  </a:cubicBezTo>
                  <a:lnTo>
                    <a:pt x="269" y="287"/>
                  </a:lnTo>
                  <a:cubicBezTo>
                    <a:pt x="265" y="275"/>
                    <a:pt x="264" y="263"/>
                    <a:pt x="264" y="250"/>
                  </a:cubicBezTo>
                  <a:cubicBezTo>
                    <a:pt x="264" y="242"/>
                    <a:pt x="264" y="233"/>
                    <a:pt x="266" y="225"/>
                  </a:cubicBezTo>
                  <a:lnTo>
                    <a:pt x="98" y="225"/>
                  </a:lnTo>
                  <a:close/>
                  <a:moveTo>
                    <a:pt x="368" y="182"/>
                  </a:moveTo>
                  <a:cubicBezTo>
                    <a:pt x="372" y="183"/>
                    <a:pt x="375" y="185"/>
                    <a:pt x="377" y="189"/>
                  </a:cubicBezTo>
                  <a:cubicBezTo>
                    <a:pt x="382" y="195"/>
                    <a:pt x="380" y="205"/>
                    <a:pt x="373" y="209"/>
                  </a:cubicBezTo>
                  <a:cubicBezTo>
                    <a:pt x="359" y="218"/>
                    <a:pt x="351" y="233"/>
                    <a:pt x="351" y="250"/>
                  </a:cubicBezTo>
                  <a:cubicBezTo>
                    <a:pt x="351" y="277"/>
                    <a:pt x="373" y="299"/>
                    <a:pt x="399" y="299"/>
                  </a:cubicBezTo>
                  <a:cubicBezTo>
                    <a:pt x="426" y="299"/>
                    <a:pt x="448" y="277"/>
                    <a:pt x="448" y="250"/>
                  </a:cubicBezTo>
                  <a:cubicBezTo>
                    <a:pt x="448" y="233"/>
                    <a:pt x="440" y="218"/>
                    <a:pt x="426" y="209"/>
                  </a:cubicBezTo>
                  <a:cubicBezTo>
                    <a:pt x="419" y="205"/>
                    <a:pt x="417" y="195"/>
                    <a:pt x="422" y="189"/>
                  </a:cubicBezTo>
                  <a:cubicBezTo>
                    <a:pt x="426" y="182"/>
                    <a:pt x="435" y="180"/>
                    <a:pt x="442" y="184"/>
                  </a:cubicBezTo>
                  <a:cubicBezTo>
                    <a:pt x="464" y="199"/>
                    <a:pt x="477" y="223"/>
                    <a:pt x="477" y="250"/>
                  </a:cubicBezTo>
                  <a:cubicBezTo>
                    <a:pt x="477" y="293"/>
                    <a:pt x="442" y="328"/>
                    <a:pt x="399" y="328"/>
                  </a:cubicBezTo>
                  <a:cubicBezTo>
                    <a:pt x="356" y="328"/>
                    <a:pt x="322" y="293"/>
                    <a:pt x="322" y="250"/>
                  </a:cubicBezTo>
                  <a:cubicBezTo>
                    <a:pt x="322" y="223"/>
                    <a:pt x="335" y="199"/>
                    <a:pt x="357" y="184"/>
                  </a:cubicBezTo>
                  <a:cubicBezTo>
                    <a:pt x="360" y="182"/>
                    <a:pt x="364" y="181"/>
                    <a:pt x="368" y="182"/>
                  </a:cubicBezTo>
                  <a:moveTo>
                    <a:pt x="399" y="172"/>
                  </a:moveTo>
                  <a:cubicBezTo>
                    <a:pt x="407" y="172"/>
                    <a:pt x="414" y="178"/>
                    <a:pt x="414" y="186"/>
                  </a:cubicBezTo>
                  <a:lnTo>
                    <a:pt x="414" y="250"/>
                  </a:lnTo>
                  <a:cubicBezTo>
                    <a:pt x="414" y="258"/>
                    <a:pt x="407" y="265"/>
                    <a:pt x="399" y="265"/>
                  </a:cubicBezTo>
                  <a:cubicBezTo>
                    <a:pt x="391" y="265"/>
                    <a:pt x="385" y="258"/>
                    <a:pt x="385" y="250"/>
                  </a:cubicBezTo>
                  <a:lnTo>
                    <a:pt x="385" y="186"/>
                  </a:lnTo>
                  <a:cubicBezTo>
                    <a:pt x="385" y="178"/>
                    <a:pt x="391" y="172"/>
                    <a:pt x="399" y="172"/>
                  </a:cubicBezTo>
                  <a:moveTo>
                    <a:pt x="399" y="156"/>
                  </a:moveTo>
                  <a:cubicBezTo>
                    <a:pt x="348" y="156"/>
                    <a:pt x="306" y="198"/>
                    <a:pt x="306" y="250"/>
                  </a:cubicBezTo>
                  <a:cubicBezTo>
                    <a:pt x="306" y="302"/>
                    <a:pt x="348" y="344"/>
                    <a:pt x="399" y="344"/>
                  </a:cubicBezTo>
                  <a:cubicBezTo>
                    <a:pt x="451" y="344"/>
                    <a:pt x="493" y="302"/>
                    <a:pt x="493" y="250"/>
                  </a:cubicBezTo>
                  <a:cubicBezTo>
                    <a:pt x="493" y="198"/>
                    <a:pt x="451" y="156"/>
                    <a:pt x="399" y="156"/>
                  </a:cubicBezTo>
                  <a:moveTo>
                    <a:pt x="399" y="114"/>
                  </a:moveTo>
                  <a:cubicBezTo>
                    <a:pt x="450" y="114"/>
                    <a:pt x="494" y="142"/>
                    <a:pt x="518" y="183"/>
                  </a:cubicBezTo>
                  <a:lnTo>
                    <a:pt x="576" y="183"/>
                  </a:lnTo>
                  <a:cubicBezTo>
                    <a:pt x="587" y="183"/>
                    <a:pt x="597" y="193"/>
                    <a:pt x="597" y="204"/>
                  </a:cubicBezTo>
                  <a:lnTo>
                    <a:pt x="597" y="308"/>
                  </a:lnTo>
                  <a:cubicBezTo>
                    <a:pt x="597" y="320"/>
                    <a:pt x="587" y="330"/>
                    <a:pt x="576" y="330"/>
                  </a:cubicBezTo>
                  <a:lnTo>
                    <a:pt x="509" y="330"/>
                  </a:lnTo>
                  <a:cubicBezTo>
                    <a:pt x="485" y="363"/>
                    <a:pt x="445" y="386"/>
                    <a:pt x="399" y="386"/>
                  </a:cubicBezTo>
                  <a:cubicBezTo>
                    <a:pt x="354" y="386"/>
                    <a:pt x="314" y="363"/>
                    <a:pt x="289" y="330"/>
                  </a:cubicBezTo>
                  <a:lnTo>
                    <a:pt x="187" y="330"/>
                  </a:lnTo>
                  <a:cubicBezTo>
                    <a:pt x="183" y="330"/>
                    <a:pt x="180" y="332"/>
                    <a:pt x="180" y="336"/>
                  </a:cubicBezTo>
                  <a:lnTo>
                    <a:pt x="180" y="412"/>
                  </a:lnTo>
                  <a:cubicBezTo>
                    <a:pt x="180" y="424"/>
                    <a:pt x="171" y="433"/>
                    <a:pt x="159" y="433"/>
                  </a:cubicBezTo>
                  <a:lnTo>
                    <a:pt x="20" y="433"/>
                  </a:lnTo>
                  <a:cubicBezTo>
                    <a:pt x="9" y="433"/>
                    <a:pt x="0" y="424"/>
                    <a:pt x="0" y="412"/>
                  </a:cubicBezTo>
                  <a:lnTo>
                    <a:pt x="0" y="282"/>
                  </a:lnTo>
                  <a:cubicBezTo>
                    <a:pt x="0" y="228"/>
                    <a:pt x="44" y="183"/>
                    <a:pt x="98" y="183"/>
                  </a:cubicBezTo>
                  <a:lnTo>
                    <a:pt x="281" y="183"/>
                  </a:lnTo>
                  <a:cubicBezTo>
                    <a:pt x="304" y="142"/>
                    <a:pt x="349" y="114"/>
                    <a:pt x="399" y="114"/>
                  </a:cubicBezTo>
                  <a:moveTo>
                    <a:pt x="399" y="55"/>
                  </a:moveTo>
                  <a:cubicBezTo>
                    <a:pt x="416" y="55"/>
                    <a:pt x="432" y="61"/>
                    <a:pt x="445" y="74"/>
                  </a:cubicBezTo>
                  <a:cubicBezTo>
                    <a:pt x="452" y="81"/>
                    <a:pt x="452" y="92"/>
                    <a:pt x="445" y="100"/>
                  </a:cubicBezTo>
                  <a:cubicBezTo>
                    <a:pt x="442" y="103"/>
                    <a:pt x="437" y="105"/>
                    <a:pt x="432" y="105"/>
                  </a:cubicBezTo>
                  <a:cubicBezTo>
                    <a:pt x="428" y="105"/>
                    <a:pt x="423" y="103"/>
                    <a:pt x="420" y="100"/>
                  </a:cubicBezTo>
                  <a:cubicBezTo>
                    <a:pt x="408" y="88"/>
                    <a:pt x="390" y="88"/>
                    <a:pt x="379" y="100"/>
                  </a:cubicBezTo>
                  <a:cubicBezTo>
                    <a:pt x="372" y="106"/>
                    <a:pt x="361" y="106"/>
                    <a:pt x="354" y="100"/>
                  </a:cubicBezTo>
                  <a:cubicBezTo>
                    <a:pt x="347" y="92"/>
                    <a:pt x="347" y="81"/>
                    <a:pt x="354" y="74"/>
                  </a:cubicBezTo>
                  <a:cubicBezTo>
                    <a:pt x="366" y="61"/>
                    <a:pt x="383" y="55"/>
                    <a:pt x="399" y="55"/>
                  </a:cubicBezTo>
                  <a:moveTo>
                    <a:pt x="399" y="0"/>
                  </a:moveTo>
                  <a:cubicBezTo>
                    <a:pt x="430" y="0"/>
                    <a:pt x="459" y="12"/>
                    <a:pt x="481" y="33"/>
                  </a:cubicBezTo>
                  <a:cubicBezTo>
                    <a:pt x="488" y="40"/>
                    <a:pt x="488" y="52"/>
                    <a:pt x="481" y="59"/>
                  </a:cubicBezTo>
                  <a:cubicBezTo>
                    <a:pt x="478" y="62"/>
                    <a:pt x="473" y="64"/>
                    <a:pt x="469" y="64"/>
                  </a:cubicBezTo>
                  <a:cubicBezTo>
                    <a:pt x="464" y="64"/>
                    <a:pt x="460" y="62"/>
                    <a:pt x="456" y="59"/>
                  </a:cubicBezTo>
                  <a:cubicBezTo>
                    <a:pt x="441" y="44"/>
                    <a:pt x="421" y="35"/>
                    <a:pt x="399" y="35"/>
                  </a:cubicBezTo>
                  <a:cubicBezTo>
                    <a:pt x="378" y="35"/>
                    <a:pt x="358" y="44"/>
                    <a:pt x="343" y="59"/>
                  </a:cubicBezTo>
                  <a:cubicBezTo>
                    <a:pt x="336" y="66"/>
                    <a:pt x="324" y="66"/>
                    <a:pt x="317" y="59"/>
                  </a:cubicBezTo>
                  <a:cubicBezTo>
                    <a:pt x="310" y="52"/>
                    <a:pt x="310" y="40"/>
                    <a:pt x="317" y="33"/>
                  </a:cubicBezTo>
                  <a:cubicBezTo>
                    <a:pt x="339" y="12"/>
                    <a:pt x="368" y="0"/>
                    <a:pt x="39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group 60"/>
          <p:cNvGrpSpPr/>
          <p:nvPr/>
        </p:nvGrpSpPr>
        <p:grpSpPr>
          <a:xfrm rot="21600000">
            <a:off x="511670" y="9962895"/>
            <a:ext cx="591362" cy="591312"/>
            <a:chOff x="0" y="0"/>
            <a:chExt cx="591362" cy="591312"/>
          </a:xfrm>
        </p:grpSpPr>
        <p:sp>
          <p:nvSpPr>
            <p:cNvPr id="936" name="path 936"/>
            <p:cNvSpPr/>
            <p:nvPr/>
          </p:nvSpPr>
          <p:spPr>
            <a:xfrm>
              <a:off x="22225" y="9525"/>
              <a:ext cx="546912" cy="546862"/>
            </a:xfrm>
            <a:custGeom>
              <a:avLst/>
              <a:gdLst/>
              <a:ahLst/>
              <a:cxnLst/>
              <a:rect l="0" t="0" r="0" b="0"/>
              <a:pathLst>
                <a:path w="861" h="861">
                  <a:moveTo>
                    <a:pt x="0" y="430"/>
                  </a:moveTo>
                  <a:cubicBezTo>
                    <a:pt x="0" y="192"/>
                    <a:pt x="192" y="0"/>
                    <a:pt x="430" y="0"/>
                  </a:cubicBezTo>
                  <a:cubicBezTo>
                    <a:pt x="668" y="0"/>
                    <a:pt x="861" y="192"/>
                    <a:pt x="861" y="430"/>
                  </a:cubicBezTo>
                  <a:cubicBezTo>
                    <a:pt x="861" y="668"/>
                    <a:pt x="668" y="861"/>
                    <a:pt x="430" y="861"/>
                  </a:cubicBezTo>
                  <a:cubicBezTo>
                    <a:pt x="192" y="861"/>
                    <a:pt x="0" y="668"/>
                    <a:pt x="0" y="430"/>
                  </a:cubicBezTo>
                </a:path>
              </a:pathLst>
            </a:custGeom>
            <a:solidFill>
              <a:srgbClr val="BFBFB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38" name="path 938"/>
            <p:cNvSpPr/>
            <p:nvPr/>
          </p:nvSpPr>
          <p:spPr>
            <a:xfrm>
              <a:off x="0" y="0"/>
              <a:ext cx="591362" cy="591312"/>
            </a:xfrm>
            <a:custGeom>
              <a:avLst/>
              <a:gdLst/>
              <a:ahLst/>
              <a:cxnLst/>
              <a:rect l="0" t="0" r="0" b="0"/>
              <a:pathLst>
                <a:path w="931" h="931">
                  <a:moveTo>
                    <a:pt x="35" y="465"/>
                  </a:moveTo>
                  <a:cubicBezTo>
                    <a:pt x="35" y="227"/>
                    <a:pt x="227" y="35"/>
                    <a:pt x="465" y="35"/>
                  </a:cubicBezTo>
                  <a:cubicBezTo>
                    <a:pt x="703" y="35"/>
                    <a:pt x="896" y="227"/>
                    <a:pt x="896" y="465"/>
                  </a:cubicBezTo>
                  <a:cubicBezTo>
                    <a:pt x="896" y="703"/>
                    <a:pt x="703" y="896"/>
                    <a:pt x="465" y="896"/>
                  </a:cubicBezTo>
                  <a:cubicBezTo>
                    <a:pt x="227" y="896"/>
                    <a:pt x="35" y="703"/>
                    <a:pt x="35" y="465"/>
                  </a:cubicBezTo>
                </a:path>
              </a:pathLst>
            </a:custGeom>
            <a:noFill/>
            <a:ln w="44450" cap="flat">
              <a:solidFill>
                <a:srgbClr val="F2F2F2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40" name="path 940"/>
            <p:cNvSpPr/>
            <p:nvPr/>
          </p:nvSpPr>
          <p:spPr>
            <a:xfrm>
              <a:off x="139877" y="140081"/>
              <a:ext cx="308902" cy="308228"/>
            </a:xfrm>
            <a:custGeom>
              <a:avLst/>
              <a:gdLst/>
              <a:ahLst/>
              <a:cxnLst/>
              <a:rect l="0" t="0" r="0" b="0"/>
              <a:pathLst>
                <a:path w="486" h="485">
                  <a:moveTo>
                    <a:pt x="245" y="119"/>
                  </a:moveTo>
                  <a:cubicBezTo>
                    <a:pt x="314" y="119"/>
                    <a:pt x="370" y="175"/>
                    <a:pt x="370" y="245"/>
                  </a:cubicBezTo>
                  <a:cubicBezTo>
                    <a:pt x="370" y="252"/>
                    <a:pt x="364" y="258"/>
                    <a:pt x="356" y="258"/>
                  </a:cubicBezTo>
                  <a:cubicBezTo>
                    <a:pt x="348" y="258"/>
                    <a:pt x="342" y="252"/>
                    <a:pt x="342" y="245"/>
                  </a:cubicBezTo>
                  <a:cubicBezTo>
                    <a:pt x="342" y="191"/>
                    <a:pt x="298" y="147"/>
                    <a:pt x="245" y="147"/>
                  </a:cubicBezTo>
                  <a:cubicBezTo>
                    <a:pt x="191" y="147"/>
                    <a:pt x="148" y="191"/>
                    <a:pt x="148" y="245"/>
                  </a:cubicBezTo>
                  <a:cubicBezTo>
                    <a:pt x="148" y="298"/>
                    <a:pt x="191" y="341"/>
                    <a:pt x="245" y="341"/>
                  </a:cubicBezTo>
                  <a:cubicBezTo>
                    <a:pt x="279" y="341"/>
                    <a:pt x="312" y="323"/>
                    <a:pt x="329" y="293"/>
                  </a:cubicBezTo>
                  <a:cubicBezTo>
                    <a:pt x="333" y="287"/>
                    <a:pt x="341" y="285"/>
                    <a:pt x="348" y="288"/>
                  </a:cubicBezTo>
                  <a:cubicBezTo>
                    <a:pt x="355" y="292"/>
                    <a:pt x="357" y="301"/>
                    <a:pt x="353" y="308"/>
                  </a:cubicBezTo>
                  <a:cubicBezTo>
                    <a:pt x="331" y="346"/>
                    <a:pt x="289" y="370"/>
                    <a:pt x="245" y="370"/>
                  </a:cubicBezTo>
                  <a:cubicBezTo>
                    <a:pt x="176" y="370"/>
                    <a:pt x="120" y="313"/>
                    <a:pt x="120" y="245"/>
                  </a:cubicBezTo>
                  <a:cubicBezTo>
                    <a:pt x="120" y="175"/>
                    <a:pt x="176" y="119"/>
                    <a:pt x="245" y="119"/>
                  </a:cubicBezTo>
                  <a:moveTo>
                    <a:pt x="264" y="5"/>
                  </a:moveTo>
                  <a:cubicBezTo>
                    <a:pt x="381" y="14"/>
                    <a:pt x="476" y="109"/>
                    <a:pt x="485" y="226"/>
                  </a:cubicBezTo>
                  <a:cubicBezTo>
                    <a:pt x="486" y="242"/>
                    <a:pt x="486" y="258"/>
                    <a:pt x="484" y="274"/>
                  </a:cubicBezTo>
                  <a:cubicBezTo>
                    <a:pt x="481" y="297"/>
                    <a:pt x="466" y="318"/>
                    <a:pt x="445" y="330"/>
                  </a:cubicBezTo>
                  <a:cubicBezTo>
                    <a:pt x="425" y="340"/>
                    <a:pt x="402" y="340"/>
                    <a:pt x="382" y="329"/>
                  </a:cubicBezTo>
                  <a:cubicBezTo>
                    <a:pt x="375" y="325"/>
                    <a:pt x="373" y="317"/>
                    <a:pt x="376" y="310"/>
                  </a:cubicBezTo>
                  <a:cubicBezTo>
                    <a:pt x="380" y="303"/>
                    <a:pt x="389" y="301"/>
                    <a:pt x="395" y="305"/>
                  </a:cubicBezTo>
                  <a:cubicBezTo>
                    <a:pt x="407" y="311"/>
                    <a:pt x="420" y="311"/>
                    <a:pt x="432" y="305"/>
                  </a:cubicBezTo>
                  <a:cubicBezTo>
                    <a:pt x="445" y="298"/>
                    <a:pt x="454" y="285"/>
                    <a:pt x="456" y="270"/>
                  </a:cubicBezTo>
                  <a:cubicBezTo>
                    <a:pt x="458" y="256"/>
                    <a:pt x="458" y="242"/>
                    <a:pt x="457" y="228"/>
                  </a:cubicBezTo>
                  <a:cubicBezTo>
                    <a:pt x="449" y="125"/>
                    <a:pt x="365" y="41"/>
                    <a:pt x="262" y="33"/>
                  </a:cubicBezTo>
                  <a:cubicBezTo>
                    <a:pt x="200" y="28"/>
                    <a:pt x="139" y="50"/>
                    <a:pt x="94" y="94"/>
                  </a:cubicBezTo>
                  <a:cubicBezTo>
                    <a:pt x="50" y="138"/>
                    <a:pt x="28" y="199"/>
                    <a:pt x="33" y="262"/>
                  </a:cubicBezTo>
                  <a:cubicBezTo>
                    <a:pt x="41" y="365"/>
                    <a:pt x="125" y="448"/>
                    <a:pt x="228" y="456"/>
                  </a:cubicBezTo>
                  <a:cubicBezTo>
                    <a:pt x="290" y="461"/>
                    <a:pt x="351" y="439"/>
                    <a:pt x="395" y="395"/>
                  </a:cubicBezTo>
                  <a:cubicBezTo>
                    <a:pt x="401" y="389"/>
                    <a:pt x="410" y="389"/>
                    <a:pt x="415" y="395"/>
                  </a:cubicBezTo>
                  <a:cubicBezTo>
                    <a:pt x="421" y="400"/>
                    <a:pt x="421" y="409"/>
                    <a:pt x="415" y="414"/>
                  </a:cubicBezTo>
                  <a:cubicBezTo>
                    <a:pt x="370" y="460"/>
                    <a:pt x="308" y="485"/>
                    <a:pt x="245" y="485"/>
                  </a:cubicBezTo>
                  <a:cubicBezTo>
                    <a:pt x="238" y="485"/>
                    <a:pt x="232" y="485"/>
                    <a:pt x="225" y="484"/>
                  </a:cubicBezTo>
                  <a:cubicBezTo>
                    <a:pt x="109" y="475"/>
                    <a:pt x="14" y="380"/>
                    <a:pt x="5" y="264"/>
                  </a:cubicBezTo>
                  <a:cubicBezTo>
                    <a:pt x="0" y="193"/>
                    <a:pt x="25" y="124"/>
                    <a:pt x="75" y="75"/>
                  </a:cubicBezTo>
                  <a:cubicBezTo>
                    <a:pt x="125" y="25"/>
                    <a:pt x="194" y="0"/>
                    <a:pt x="264" y="5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group 62"/>
          <p:cNvGrpSpPr/>
          <p:nvPr/>
        </p:nvGrpSpPr>
        <p:grpSpPr>
          <a:xfrm rot="21600000">
            <a:off x="511670" y="2762377"/>
            <a:ext cx="591362" cy="591311"/>
            <a:chOff x="0" y="0"/>
            <a:chExt cx="591362" cy="591311"/>
          </a:xfrm>
        </p:grpSpPr>
        <p:sp>
          <p:nvSpPr>
            <p:cNvPr id="942" name="path 942"/>
            <p:cNvSpPr/>
            <p:nvPr/>
          </p:nvSpPr>
          <p:spPr>
            <a:xfrm>
              <a:off x="22225" y="9525"/>
              <a:ext cx="546912" cy="546861"/>
            </a:xfrm>
            <a:custGeom>
              <a:avLst/>
              <a:gdLst/>
              <a:ahLst/>
              <a:cxnLst/>
              <a:rect l="0" t="0" r="0" b="0"/>
              <a:pathLst>
                <a:path w="861" h="861">
                  <a:moveTo>
                    <a:pt x="0" y="430"/>
                  </a:moveTo>
                  <a:cubicBezTo>
                    <a:pt x="0" y="192"/>
                    <a:pt x="192" y="0"/>
                    <a:pt x="430" y="0"/>
                  </a:cubicBezTo>
                  <a:cubicBezTo>
                    <a:pt x="668" y="0"/>
                    <a:pt x="861" y="192"/>
                    <a:pt x="861" y="430"/>
                  </a:cubicBezTo>
                  <a:cubicBezTo>
                    <a:pt x="861" y="668"/>
                    <a:pt x="668" y="861"/>
                    <a:pt x="430" y="861"/>
                  </a:cubicBezTo>
                  <a:cubicBezTo>
                    <a:pt x="192" y="861"/>
                    <a:pt x="0" y="668"/>
                    <a:pt x="0" y="430"/>
                  </a:cubicBezTo>
                </a:path>
              </a:pathLst>
            </a:custGeom>
            <a:solidFill>
              <a:srgbClr val="BFBFB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44" name="path 944"/>
            <p:cNvSpPr/>
            <p:nvPr/>
          </p:nvSpPr>
          <p:spPr>
            <a:xfrm>
              <a:off x="0" y="0"/>
              <a:ext cx="591362" cy="591311"/>
            </a:xfrm>
            <a:custGeom>
              <a:avLst/>
              <a:gdLst/>
              <a:ahLst/>
              <a:cxnLst/>
              <a:rect l="0" t="0" r="0" b="0"/>
              <a:pathLst>
                <a:path w="931" h="931">
                  <a:moveTo>
                    <a:pt x="35" y="465"/>
                  </a:moveTo>
                  <a:cubicBezTo>
                    <a:pt x="35" y="227"/>
                    <a:pt x="227" y="35"/>
                    <a:pt x="465" y="35"/>
                  </a:cubicBezTo>
                  <a:cubicBezTo>
                    <a:pt x="703" y="35"/>
                    <a:pt x="896" y="227"/>
                    <a:pt x="896" y="465"/>
                  </a:cubicBezTo>
                  <a:cubicBezTo>
                    <a:pt x="896" y="703"/>
                    <a:pt x="703" y="896"/>
                    <a:pt x="465" y="896"/>
                  </a:cubicBezTo>
                  <a:cubicBezTo>
                    <a:pt x="227" y="896"/>
                    <a:pt x="35" y="703"/>
                    <a:pt x="35" y="465"/>
                  </a:cubicBezTo>
                </a:path>
              </a:pathLst>
            </a:custGeom>
            <a:noFill/>
            <a:ln w="44450" cap="flat">
              <a:solidFill>
                <a:srgbClr val="F2F2F2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46" name="path 946"/>
            <p:cNvSpPr/>
            <p:nvPr/>
          </p:nvSpPr>
          <p:spPr>
            <a:xfrm>
              <a:off x="112217" y="127888"/>
              <a:ext cx="365810" cy="301752"/>
            </a:xfrm>
            <a:custGeom>
              <a:avLst/>
              <a:gdLst/>
              <a:ahLst/>
              <a:cxnLst/>
              <a:rect l="0" t="0" r="0" b="0"/>
              <a:pathLst>
                <a:path w="576" h="475">
                  <a:moveTo>
                    <a:pt x="328" y="245"/>
                  </a:moveTo>
                  <a:lnTo>
                    <a:pt x="411" y="245"/>
                  </a:lnTo>
                  <a:lnTo>
                    <a:pt x="411" y="351"/>
                  </a:lnTo>
                  <a:cubicBezTo>
                    <a:pt x="411" y="374"/>
                    <a:pt x="429" y="393"/>
                    <a:pt x="452" y="393"/>
                  </a:cubicBezTo>
                  <a:cubicBezTo>
                    <a:pt x="475" y="393"/>
                    <a:pt x="493" y="374"/>
                    <a:pt x="493" y="351"/>
                  </a:cubicBezTo>
                  <a:lnTo>
                    <a:pt x="493" y="246"/>
                  </a:lnTo>
                  <a:lnTo>
                    <a:pt x="576" y="246"/>
                  </a:lnTo>
                  <a:lnTo>
                    <a:pt x="576" y="351"/>
                  </a:lnTo>
                  <a:cubicBezTo>
                    <a:pt x="576" y="419"/>
                    <a:pt x="520" y="475"/>
                    <a:pt x="452" y="475"/>
                  </a:cubicBezTo>
                  <a:cubicBezTo>
                    <a:pt x="384" y="475"/>
                    <a:pt x="328" y="419"/>
                    <a:pt x="328" y="351"/>
                  </a:cubicBezTo>
                  <a:lnTo>
                    <a:pt x="328" y="245"/>
                  </a:lnTo>
                  <a:close/>
                  <a:moveTo>
                    <a:pt x="288" y="0"/>
                  </a:moveTo>
                  <a:cubicBezTo>
                    <a:pt x="356" y="0"/>
                    <a:pt x="412" y="55"/>
                    <a:pt x="412" y="123"/>
                  </a:cubicBezTo>
                  <a:lnTo>
                    <a:pt x="412" y="159"/>
                  </a:lnTo>
                  <a:lnTo>
                    <a:pt x="329" y="159"/>
                  </a:lnTo>
                  <a:lnTo>
                    <a:pt x="329" y="123"/>
                  </a:lnTo>
                  <a:cubicBezTo>
                    <a:pt x="329" y="100"/>
                    <a:pt x="311" y="82"/>
                    <a:pt x="288" y="82"/>
                  </a:cubicBezTo>
                  <a:cubicBezTo>
                    <a:pt x="265" y="82"/>
                    <a:pt x="247" y="100"/>
                    <a:pt x="247" y="123"/>
                  </a:cubicBezTo>
                  <a:lnTo>
                    <a:pt x="247" y="351"/>
                  </a:lnTo>
                  <a:cubicBezTo>
                    <a:pt x="247" y="419"/>
                    <a:pt x="191" y="475"/>
                    <a:pt x="123" y="475"/>
                  </a:cubicBezTo>
                  <a:cubicBezTo>
                    <a:pt x="55" y="475"/>
                    <a:pt x="0" y="419"/>
                    <a:pt x="0" y="351"/>
                  </a:cubicBezTo>
                  <a:lnTo>
                    <a:pt x="0" y="245"/>
                  </a:lnTo>
                  <a:lnTo>
                    <a:pt x="82" y="245"/>
                  </a:lnTo>
                  <a:lnTo>
                    <a:pt x="82" y="351"/>
                  </a:lnTo>
                  <a:cubicBezTo>
                    <a:pt x="82" y="374"/>
                    <a:pt x="100" y="393"/>
                    <a:pt x="123" y="393"/>
                  </a:cubicBezTo>
                  <a:cubicBezTo>
                    <a:pt x="146" y="393"/>
                    <a:pt x="165" y="374"/>
                    <a:pt x="165" y="351"/>
                  </a:cubicBezTo>
                  <a:lnTo>
                    <a:pt x="165" y="123"/>
                  </a:lnTo>
                  <a:cubicBezTo>
                    <a:pt x="165" y="55"/>
                    <a:pt x="220" y="0"/>
                    <a:pt x="288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group 64"/>
          <p:cNvGrpSpPr/>
          <p:nvPr/>
        </p:nvGrpSpPr>
        <p:grpSpPr>
          <a:xfrm rot="21600000">
            <a:off x="523963" y="4013200"/>
            <a:ext cx="591362" cy="591311"/>
            <a:chOff x="0" y="0"/>
            <a:chExt cx="591362" cy="591311"/>
          </a:xfrm>
        </p:grpSpPr>
        <p:sp>
          <p:nvSpPr>
            <p:cNvPr id="948" name="path 948"/>
            <p:cNvSpPr/>
            <p:nvPr/>
          </p:nvSpPr>
          <p:spPr>
            <a:xfrm>
              <a:off x="22225" y="22225"/>
              <a:ext cx="546912" cy="546861"/>
            </a:xfrm>
            <a:custGeom>
              <a:avLst/>
              <a:gdLst/>
              <a:ahLst/>
              <a:cxnLst/>
              <a:rect l="0" t="0" r="0" b="0"/>
              <a:pathLst>
                <a:path w="861" h="861">
                  <a:moveTo>
                    <a:pt x="0" y="430"/>
                  </a:moveTo>
                  <a:cubicBezTo>
                    <a:pt x="0" y="192"/>
                    <a:pt x="192" y="0"/>
                    <a:pt x="430" y="0"/>
                  </a:cubicBezTo>
                  <a:cubicBezTo>
                    <a:pt x="668" y="0"/>
                    <a:pt x="861" y="192"/>
                    <a:pt x="861" y="430"/>
                  </a:cubicBezTo>
                  <a:cubicBezTo>
                    <a:pt x="861" y="668"/>
                    <a:pt x="668" y="861"/>
                    <a:pt x="430" y="861"/>
                  </a:cubicBezTo>
                  <a:cubicBezTo>
                    <a:pt x="192" y="861"/>
                    <a:pt x="0" y="668"/>
                    <a:pt x="0" y="430"/>
                  </a:cubicBezTo>
                </a:path>
              </a:pathLst>
            </a:custGeom>
            <a:solidFill>
              <a:srgbClr val="BFBFB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50" name="path 950"/>
            <p:cNvSpPr/>
            <p:nvPr/>
          </p:nvSpPr>
          <p:spPr>
            <a:xfrm>
              <a:off x="0" y="0"/>
              <a:ext cx="591362" cy="591311"/>
            </a:xfrm>
            <a:custGeom>
              <a:avLst/>
              <a:gdLst/>
              <a:ahLst/>
              <a:cxnLst/>
              <a:rect l="0" t="0" r="0" b="0"/>
              <a:pathLst>
                <a:path w="931" h="931">
                  <a:moveTo>
                    <a:pt x="35" y="465"/>
                  </a:moveTo>
                  <a:cubicBezTo>
                    <a:pt x="35" y="227"/>
                    <a:pt x="227" y="35"/>
                    <a:pt x="465" y="35"/>
                  </a:cubicBezTo>
                  <a:cubicBezTo>
                    <a:pt x="703" y="35"/>
                    <a:pt x="896" y="227"/>
                    <a:pt x="896" y="465"/>
                  </a:cubicBezTo>
                  <a:cubicBezTo>
                    <a:pt x="896" y="703"/>
                    <a:pt x="703" y="896"/>
                    <a:pt x="465" y="896"/>
                  </a:cubicBezTo>
                  <a:cubicBezTo>
                    <a:pt x="227" y="896"/>
                    <a:pt x="35" y="703"/>
                    <a:pt x="35" y="465"/>
                  </a:cubicBezTo>
                </a:path>
              </a:pathLst>
            </a:custGeom>
            <a:noFill/>
            <a:ln w="44450" cap="flat">
              <a:solidFill>
                <a:srgbClr val="F2F2F2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52" name="path 952"/>
            <p:cNvSpPr/>
            <p:nvPr/>
          </p:nvSpPr>
          <p:spPr>
            <a:xfrm>
              <a:off x="107911" y="158495"/>
              <a:ext cx="395173" cy="283464"/>
            </a:xfrm>
            <a:custGeom>
              <a:avLst/>
              <a:gdLst/>
              <a:ahLst/>
              <a:cxnLst/>
              <a:rect l="0" t="0" r="0" b="0"/>
              <a:pathLst>
                <a:path w="622" h="446">
                  <a:moveTo>
                    <a:pt x="612" y="180"/>
                  </a:moveTo>
                  <a:lnTo>
                    <a:pt x="612" y="180"/>
                  </a:lnTo>
                  <a:lnTo>
                    <a:pt x="510" y="181"/>
                  </a:lnTo>
                  <a:cubicBezTo>
                    <a:pt x="506" y="181"/>
                    <a:pt x="502" y="183"/>
                    <a:pt x="501" y="187"/>
                  </a:cubicBezTo>
                  <a:lnTo>
                    <a:pt x="467" y="286"/>
                  </a:lnTo>
                  <a:lnTo>
                    <a:pt x="426" y="23"/>
                  </a:lnTo>
                  <a:cubicBezTo>
                    <a:pt x="426" y="18"/>
                    <a:pt x="422" y="15"/>
                    <a:pt x="418" y="15"/>
                  </a:cubicBezTo>
                  <a:cubicBezTo>
                    <a:pt x="412" y="15"/>
                    <a:pt x="408" y="18"/>
                    <a:pt x="407" y="22"/>
                  </a:cubicBezTo>
                  <a:lnTo>
                    <a:pt x="344" y="313"/>
                  </a:lnTo>
                  <a:lnTo>
                    <a:pt x="298" y="134"/>
                  </a:lnTo>
                  <a:cubicBezTo>
                    <a:pt x="297" y="130"/>
                    <a:pt x="293" y="127"/>
                    <a:pt x="288" y="127"/>
                  </a:cubicBezTo>
                  <a:cubicBezTo>
                    <a:pt x="284" y="127"/>
                    <a:pt x="280" y="130"/>
                    <a:pt x="279" y="135"/>
                  </a:cubicBezTo>
                  <a:lnTo>
                    <a:pt x="234" y="375"/>
                  </a:lnTo>
                  <a:lnTo>
                    <a:pt x="184" y="8"/>
                  </a:lnTo>
                  <a:cubicBezTo>
                    <a:pt x="184" y="3"/>
                    <a:pt x="180" y="0"/>
                    <a:pt x="175" y="0"/>
                  </a:cubicBezTo>
                  <a:cubicBezTo>
                    <a:pt x="171" y="0"/>
                    <a:pt x="167" y="2"/>
                    <a:pt x="165" y="7"/>
                  </a:cubicBezTo>
                  <a:lnTo>
                    <a:pt x="119" y="190"/>
                  </a:lnTo>
                  <a:lnTo>
                    <a:pt x="9" y="190"/>
                  </a:lnTo>
                  <a:cubicBezTo>
                    <a:pt x="4" y="190"/>
                    <a:pt x="0" y="194"/>
                    <a:pt x="0" y="199"/>
                  </a:cubicBezTo>
                  <a:cubicBezTo>
                    <a:pt x="0" y="205"/>
                    <a:pt x="4" y="209"/>
                    <a:pt x="9" y="209"/>
                  </a:cubicBezTo>
                  <a:lnTo>
                    <a:pt x="127" y="209"/>
                  </a:lnTo>
                  <a:cubicBezTo>
                    <a:pt x="132" y="209"/>
                    <a:pt x="135" y="206"/>
                    <a:pt x="137" y="202"/>
                  </a:cubicBezTo>
                  <a:lnTo>
                    <a:pt x="172" y="61"/>
                  </a:lnTo>
                  <a:lnTo>
                    <a:pt x="222" y="438"/>
                  </a:lnTo>
                  <a:cubicBezTo>
                    <a:pt x="223" y="442"/>
                    <a:pt x="227" y="446"/>
                    <a:pt x="231" y="446"/>
                  </a:cubicBezTo>
                  <a:lnTo>
                    <a:pt x="232" y="446"/>
                  </a:lnTo>
                  <a:cubicBezTo>
                    <a:pt x="237" y="446"/>
                    <a:pt x="240" y="443"/>
                    <a:pt x="242" y="438"/>
                  </a:cubicBezTo>
                  <a:lnTo>
                    <a:pt x="290" y="181"/>
                  </a:lnTo>
                  <a:lnTo>
                    <a:pt x="335" y="359"/>
                  </a:lnTo>
                  <a:cubicBezTo>
                    <a:pt x="336" y="363"/>
                    <a:pt x="340" y="366"/>
                    <a:pt x="345" y="366"/>
                  </a:cubicBezTo>
                  <a:cubicBezTo>
                    <a:pt x="349" y="366"/>
                    <a:pt x="353" y="362"/>
                    <a:pt x="354" y="358"/>
                  </a:cubicBezTo>
                  <a:lnTo>
                    <a:pt x="415" y="77"/>
                  </a:lnTo>
                  <a:lnTo>
                    <a:pt x="454" y="327"/>
                  </a:lnTo>
                  <a:cubicBezTo>
                    <a:pt x="455" y="331"/>
                    <a:pt x="458" y="335"/>
                    <a:pt x="463" y="335"/>
                  </a:cubicBezTo>
                  <a:cubicBezTo>
                    <a:pt x="468" y="336"/>
                    <a:pt x="472" y="333"/>
                    <a:pt x="473" y="329"/>
                  </a:cubicBezTo>
                  <a:lnTo>
                    <a:pt x="517" y="200"/>
                  </a:lnTo>
                  <a:lnTo>
                    <a:pt x="612" y="199"/>
                  </a:lnTo>
                  <a:cubicBezTo>
                    <a:pt x="617" y="199"/>
                    <a:pt x="622" y="195"/>
                    <a:pt x="622" y="190"/>
                  </a:cubicBezTo>
                  <a:cubicBezTo>
                    <a:pt x="622" y="185"/>
                    <a:pt x="617" y="180"/>
                    <a:pt x="612" y="18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group 66"/>
          <p:cNvGrpSpPr/>
          <p:nvPr/>
        </p:nvGrpSpPr>
        <p:grpSpPr>
          <a:xfrm rot="21600000">
            <a:off x="498424" y="6066535"/>
            <a:ext cx="591350" cy="591311"/>
            <a:chOff x="0" y="0"/>
            <a:chExt cx="591350" cy="591311"/>
          </a:xfrm>
        </p:grpSpPr>
        <p:sp>
          <p:nvSpPr>
            <p:cNvPr id="954" name="path 954"/>
            <p:cNvSpPr/>
            <p:nvPr/>
          </p:nvSpPr>
          <p:spPr>
            <a:xfrm>
              <a:off x="22225" y="22225"/>
              <a:ext cx="546900" cy="546861"/>
            </a:xfrm>
            <a:custGeom>
              <a:avLst/>
              <a:gdLst/>
              <a:ahLst/>
              <a:cxnLst/>
              <a:rect l="0" t="0" r="0" b="0"/>
              <a:pathLst>
                <a:path w="861" h="861">
                  <a:moveTo>
                    <a:pt x="0" y="430"/>
                  </a:moveTo>
                  <a:cubicBezTo>
                    <a:pt x="0" y="192"/>
                    <a:pt x="192" y="0"/>
                    <a:pt x="430" y="0"/>
                  </a:cubicBezTo>
                  <a:cubicBezTo>
                    <a:pt x="668" y="0"/>
                    <a:pt x="861" y="192"/>
                    <a:pt x="861" y="430"/>
                  </a:cubicBezTo>
                  <a:cubicBezTo>
                    <a:pt x="861" y="668"/>
                    <a:pt x="668" y="861"/>
                    <a:pt x="430" y="861"/>
                  </a:cubicBezTo>
                  <a:cubicBezTo>
                    <a:pt x="192" y="861"/>
                    <a:pt x="0" y="668"/>
                    <a:pt x="0" y="430"/>
                  </a:cubicBezTo>
                </a:path>
              </a:pathLst>
            </a:custGeom>
            <a:solidFill>
              <a:srgbClr val="BFBFB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56" name="path 956"/>
            <p:cNvSpPr/>
            <p:nvPr/>
          </p:nvSpPr>
          <p:spPr>
            <a:xfrm>
              <a:off x="0" y="0"/>
              <a:ext cx="591350" cy="591311"/>
            </a:xfrm>
            <a:custGeom>
              <a:avLst/>
              <a:gdLst/>
              <a:ahLst/>
              <a:cxnLst/>
              <a:rect l="0" t="0" r="0" b="0"/>
              <a:pathLst>
                <a:path w="931" h="931">
                  <a:moveTo>
                    <a:pt x="35" y="465"/>
                  </a:moveTo>
                  <a:cubicBezTo>
                    <a:pt x="35" y="227"/>
                    <a:pt x="227" y="35"/>
                    <a:pt x="465" y="35"/>
                  </a:cubicBezTo>
                  <a:cubicBezTo>
                    <a:pt x="703" y="35"/>
                    <a:pt x="896" y="227"/>
                    <a:pt x="896" y="465"/>
                  </a:cubicBezTo>
                  <a:cubicBezTo>
                    <a:pt x="896" y="703"/>
                    <a:pt x="703" y="896"/>
                    <a:pt x="465" y="896"/>
                  </a:cubicBezTo>
                  <a:cubicBezTo>
                    <a:pt x="227" y="896"/>
                    <a:pt x="35" y="703"/>
                    <a:pt x="35" y="465"/>
                  </a:cubicBezTo>
                </a:path>
              </a:pathLst>
            </a:custGeom>
            <a:noFill/>
            <a:ln w="44450" cap="flat">
              <a:solidFill>
                <a:srgbClr val="F2F2F2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58" name="path 958"/>
            <p:cNvSpPr/>
            <p:nvPr/>
          </p:nvSpPr>
          <p:spPr>
            <a:xfrm>
              <a:off x="113372" y="117221"/>
              <a:ext cx="377901" cy="376681"/>
            </a:xfrm>
            <a:custGeom>
              <a:avLst/>
              <a:gdLst/>
              <a:ahLst/>
              <a:cxnLst/>
              <a:rect l="0" t="0" r="0" b="0"/>
              <a:pathLst>
                <a:path w="595" h="593">
                  <a:moveTo>
                    <a:pt x="424" y="336"/>
                  </a:moveTo>
                  <a:cubicBezTo>
                    <a:pt x="423" y="336"/>
                    <a:pt x="421" y="336"/>
                    <a:pt x="420" y="336"/>
                  </a:cubicBezTo>
                  <a:cubicBezTo>
                    <a:pt x="420" y="336"/>
                    <a:pt x="420" y="336"/>
                    <a:pt x="420" y="336"/>
                  </a:cubicBezTo>
                  <a:cubicBezTo>
                    <a:pt x="410" y="336"/>
                    <a:pt x="400" y="337"/>
                    <a:pt x="391" y="339"/>
                  </a:cubicBezTo>
                  <a:cubicBezTo>
                    <a:pt x="389" y="340"/>
                    <a:pt x="387" y="340"/>
                    <a:pt x="386" y="341"/>
                  </a:cubicBezTo>
                  <a:lnTo>
                    <a:pt x="386" y="375"/>
                  </a:lnTo>
                  <a:lnTo>
                    <a:pt x="524" y="375"/>
                  </a:lnTo>
                  <a:lnTo>
                    <a:pt x="524" y="341"/>
                  </a:lnTo>
                  <a:cubicBezTo>
                    <a:pt x="523" y="340"/>
                    <a:pt x="522" y="340"/>
                    <a:pt x="520" y="340"/>
                  </a:cubicBezTo>
                  <a:cubicBezTo>
                    <a:pt x="509" y="337"/>
                    <a:pt x="497" y="336"/>
                    <a:pt x="486" y="336"/>
                  </a:cubicBezTo>
                  <a:lnTo>
                    <a:pt x="484" y="341"/>
                  </a:lnTo>
                  <a:cubicBezTo>
                    <a:pt x="482" y="343"/>
                    <a:pt x="479" y="346"/>
                    <a:pt x="475" y="346"/>
                  </a:cubicBezTo>
                  <a:lnTo>
                    <a:pt x="435" y="346"/>
                  </a:lnTo>
                  <a:cubicBezTo>
                    <a:pt x="431" y="346"/>
                    <a:pt x="428" y="343"/>
                    <a:pt x="426" y="341"/>
                  </a:cubicBezTo>
                  <a:lnTo>
                    <a:pt x="424" y="336"/>
                  </a:lnTo>
                  <a:close/>
                  <a:moveTo>
                    <a:pt x="107" y="336"/>
                  </a:moveTo>
                  <a:cubicBezTo>
                    <a:pt x="106" y="336"/>
                    <a:pt x="105" y="336"/>
                    <a:pt x="103" y="336"/>
                  </a:cubicBezTo>
                  <a:cubicBezTo>
                    <a:pt x="103" y="336"/>
                    <a:pt x="103" y="336"/>
                    <a:pt x="103" y="336"/>
                  </a:cubicBezTo>
                  <a:cubicBezTo>
                    <a:pt x="93" y="336"/>
                    <a:pt x="83" y="337"/>
                    <a:pt x="74" y="339"/>
                  </a:cubicBezTo>
                  <a:cubicBezTo>
                    <a:pt x="72" y="340"/>
                    <a:pt x="71" y="340"/>
                    <a:pt x="69" y="341"/>
                  </a:cubicBezTo>
                  <a:lnTo>
                    <a:pt x="69" y="375"/>
                  </a:lnTo>
                  <a:lnTo>
                    <a:pt x="207" y="375"/>
                  </a:lnTo>
                  <a:lnTo>
                    <a:pt x="207" y="341"/>
                  </a:lnTo>
                  <a:cubicBezTo>
                    <a:pt x="206" y="340"/>
                    <a:pt x="205" y="340"/>
                    <a:pt x="203" y="340"/>
                  </a:cubicBezTo>
                  <a:cubicBezTo>
                    <a:pt x="192" y="337"/>
                    <a:pt x="180" y="336"/>
                    <a:pt x="169" y="336"/>
                  </a:cubicBezTo>
                  <a:lnTo>
                    <a:pt x="167" y="341"/>
                  </a:lnTo>
                  <a:cubicBezTo>
                    <a:pt x="165" y="343"/>
                    <a:pt x="162" y="346"/>
                    <a:pt x="158" y="346"/>
                  </a:cubicBezTo>
                  <a:lnTo>
                    <a:pt x="118" y="346"/>
                  </a:lnTo>
                  <a:cubicBezTo>
                    <a:pt x="114" y="346"/>
                    <a:pt x="111" y="343"/>
                    <a:pt x="109" y="341"/>
                  </a:cubicBezTo>
                  <a:lnTo>
                    <a:pt x="107" y="336"/>
                  </a:lnTo>
                  <a:close/>
                  <a:moveTo>
                    <a:pt x="441" y="266"/>
                  </a:moveTo>
                  <a:lnTo>
                    <a:pt x="441" y="268"/>
                  </a:lnTo>
                  <a:cubicBezTo>
                    <a:pt x="440" y="269"/>
                    <a:pt x="440" y="270"/>
                    <a:pt x="439" y="271"/>
                  </a:cubicBezTo>
                  <a:lnTo>
                    <a:pt x="426" y="296"/>
                  </a:lnTo>
                  <a:lnTo>
                    <a:pt x="439" y="321"/>
                  </a:lnTo>
                  <a:cubicBezTo>
                    <a:pt x="440" y="322"/>
                    <a:pt x="440" y="323"/>
                    <a:pt x="440" y="324"/>
                  </a:cubicBezTo>
                  <a:lnTo>
                    <a:pt x="441" y="326"/>
                  </a:lnTo>
                  <a:lnTo>
                    <a:pt x="469" y="326"/>
                  </a:lnTo>
                  <a:lnTo>
                    <a:pt x="484" y="296"/>
                  </a:lnTo>
                  <a:lnTo>
                    <a:pt x="469" y="266"/>
                  </a:lnTo>
                  <a:lnTo>
                    <a:pt x="441" y="266"/>
                  </a:lnTo>
                  <a:close/>
                  <a:moveTo>
                    <a:pt x="124" y="266"/>
                  </a:moveTo>
                  <a:lnTo>
                    <a:pt x="109" y="296"/>
                  </a:lnTo>
                  <a:lnTo>
                    <a:pt x="122" y="321"/>
                  </a:lnTo>
                  <a:cubicBezTo>
                    <a:pt x="123" y="322"/>
                    <a:pt x="123" y="323"/>
                    <a:pt x="123" y="324"/>
                  </a:cubicBezTo>
                  <a:lnTo>
                    <a:pt x="124" y="326"/>
                  </a:lnTo>
                  <a:lnTo>
                    <a:pt x="152" y="326"/>
                  </a:lnTo>
                  <a:lnTo>
                    <a:pt x="167" y="296"/>
                  </a:lnTo>
                  <a:lnTo>
                    <a:pt x="152" y="266"/>
                  </a:lnTo>
                  <a:lnTo>
                    <a:pt x="124" y="266"/>
                  </a:lnTo>
                  <a:close/>
                  <a:moveTo>
                    <a:pt x="565" y="258"/>
                  </a:moveTo>
                  <a:cubicBezTo>
                    <a:pt x="543" y="268"/>
                    <a:pt x="520" y="274"/>
                    <a:pt x="497" y="276"/>
                  </a:cubicBezTo>
                  <a:lnTo>
                    <a:pt x="505" y="291"/>
                  </a:lnTo>
                  <a:cubicBezTo>
                    <a:pt x="506" y="294"/>
                    <a:pt x="506" y="297"/>
                    <a:pt x="505" y="300"/>
                  </a:cubicBezTo>
                  <a:lnTo>
                    <a:pt x="500" y="308"/>
                  </a:lnTo>
                  <a:lnTo>
                    <a:pt x="496" y="316"/>
                  </a:lnTo>
                  <a:cubicBezTo>
                    <a:pt x="509" y="317"/>
                    <a:pt x="522" y="319"/>
                    <a:pt x="535" y="323"/>
                  </a:cubicBezTo>
                  <a:cubicBezTo>
                    <a:pt x="545" y="326"/>
                    <a:pt x="555" y="330"/>
                    <a:pt x="565" y="335"/>
                  </a:cubicBezTo>
                  <a:cubicBezTo>
                    <a:pt x="568" y="336"/>
                    <a:pt x="571" y="335"/>
                    <a:pt x="571" y="335"/>
                  </a:cubicBezTo>
                  <a:cubicBezTo>
                    <a:pt x="572" y="334"/>
                    <a:pt x="574" y="333"/>
                    <a:pt x="574" y="329"/>
                  </a:cubicBezTo>
                  <a:lnTo>
                    <a:pt x="574" y="263"/>
                  </a:lnTo>
                  <a:cubicBezTo>
                    <a:pt x="574" y="260"/>
                    <a:pt x="572" y="258"/>
                    <a:pt x="571" y="258"/>
                  </a:cubicBezTo>
                  <a:cubicBezTo>
                    <a:pt x="570" y="256"/>
                    <a:pt x="568" y="255"/>
                    <a:pt x="565" y="258"/>
                  </a:cubicBezTo>
                  <a:moveTo>
                    <a:pt x="248" y="258"/>
                  </a:moveTo>
                  <a:cubicBezTo>
                    <a:pt x="226" y="268"/>
                    <a:pt x="203" y="274"/>
                    <a:pt x="180" y="276"/>
                  </a:cubicBezTo>
                  <a:lnTo>
                    <a:pt x="188" y="291"/>
                  </a:lnTo>
                  <a:cubicBezTo>
                    <a:pt x="189" y="294"/>
                    <a:pt x="189" y="297"/>
                    <a:pt x="188" y="300"/>
                  </a:cubicBezTo>
                  <a:lnTo>
                    <a:pt x="183" y="308"/>
                  </a:lnTo>
                  <a:lnTo>
                    <a:pt x="179" y="316"/>
                  </a:lnTo>
                  <a:cubicBezTo>
                    <a:pt x="192" y="317"/>
                    <a:pt x="205" y="319"/>
                    <a:pt x="218" y="323"/>
                  </a:cubicBezTo>
                  <a:cubicBezTo>
                    <a:pt x="228" y="326"/>
                    <a:pt x="238" y="330"/>
                    <a:pt x="248" y="335"/>
                  </a:cubicBezTo>
                  <a:cubicBezTo>
                    <a:pt x="251" y="336"/>
                    <a:pt x="254" y="335"/>
                    <a:pt x="254" y="335"/>
                  </a:cubicBezTo>
                  <a:cubicBezTo>
                    <a:pt x="254" y="335"/>
                    <a:pt x="257" y="333"/>
                    <a:pt x="257" y="329"/>
                  </a:cubicBezTo>
                  <a:lnTo>
                    <a:pt x="257" y="263"/>
                  </a:lnTo>
                  <a:cubicBezTo>
                    <a:pt x="257" y="260"/>
                    <a:pt x="255" y="258"/>
                    <a:pt x="254" y="258"/>
                  </a:cubicBezTo>
                  <a:cubicBezTo>
                    <a:pt x="253" y="256"/>
                    <a:pt x="251" y="255"/>
                    <a:pt x="248" y="258"/>
                  </a:cubicBezTo>
                  <a:moveTo>
                    <a:pt x="343" y="256"/>
                  </a:moveTo>
                  <a:cubicBezTo>
                    <a:pt x="341" y="256"/>
                    <a:pt x="340" y="258"/>
                    <a:pt x="339" y="258"/>
                  </a:cubicBezTo>
                  <a:cubicBezTo>
                    <a:pt x="338" y="258"/>
                    <a:pt x="336" y="259"/>
                    <a:pt x="336" y="263"/>
                  </a:cubicBezTo>
                  <a:lnTo>
                    <a:pt x="336" y="329"/>
                  </a:lnTo>
                  <a:cubicBezTo>
                    <a:pt x="336" y="332"/>
                    <a:pt x="338" y="334"/>
                    <a:pt x="339" y="335"/>
                  </a:cubicBezTo>
                  <a:cubicBezTo>
                    <a:pt x="340" y="336"/>
                    <a:pt x="342" y="337"/>
                    <a:pt x="345" y="335"/>
                  </a:cubicBezTo>
                  <a:cubicBezTo>
                    <a:pt x="353" y="330"/>
                    <a:pt x="362" y="327"/>
                    <a:pt x="370" y="324"/>
                  </a:cubicBezTo>
                  <a:cubicBezTo>
                    <a:pt x="371" y="324"/>
                    <a:pt x="372" y="323"/>
                    <a:pt x="373" y="323"/>
                  </a:cubicBezTo>
                  <a:cubicBezTo>
                    <a:pt x="386" y="319"/>
                    <a:pt x="400" y="316"/>
                    <a:pt x="413" y="315"/>
                  </a:cubicBezTo>
                  <a:lnTo>
                    <a:pt x="405" y="301"/>
                  </a:lnTo>
                  <a:cubicBezTo>
                    <a:pt x="404" y="298"/>
                    <a:pt x="404" y="295"/>
                    <a:pt x="405" y="292"/>
                  </a:cubicBezTo>
                  <a:lnTo>
                    <a:pt x="413" y="276"/>
                  </a:lnTo>
                  <a:cubicBezTo>
                    <a:pt x="390" y="274"/>
                    <a:pt x="366" y="268"/>
                    <a:pt x="344" y="258"/>
                  </a:cubicBezTo>
                  <a:cubicBezTo>
                    <a:pt x="345" y="256"/>
                    <a:pt x="344" y="256"/>
                    <a:pt x="343" y="256"/>
                  </a:cubicBezTo>
                  <a:moveTo>
                    <a:pt x="26" y="256"/>
                  </a:moveTo>
                  <a:cubicBezTo>
                    <a:pt x="24" y="256"/>
                    <a:pt x="23" y="258"/>
                    <a:pt x="22" y="258"/>
                  </a:cubicBezTo>
                  <a:cubicBezTo>
                    <a:pt x="21" y="258"/>
                    <a:pt x="19" y="259"/>
                    <a:pt x="19" y="263"/>
                  </a:cubicBezTo>
                  <a:lnTo>
                    <a:pt x="19" y="329"/>
                  </a:lnTo>
                  <a:cubicBezTo>
                    <a:pt x="19" y="332"/>
                    <a:pt x="21" y="334"/>
                    <a:pt x="22" y="335"/>
                  </a:cubicBezTo>
                  <a:cubicBezTo>
                    <a:pt x="23" y="336"/>
                    <a:pt x="25" y="337"/>
                    <a:pt x="28" y="335"/>
                  </a:cubicBezTo>
                  <a:cubicBezTo>
                    <a:pt x="36" y="330"/>
                    <a:pt x="45" y="327"/>
                    <a:pt x="54" y="324"/>
                  </a:cubicBezTo>
                  <a:cubicBezTo>
                    <a:pt x="54" y="324"/>
                    <a:pt x="55" y="323"/>
                    <a:pt x="56" y="323"/>
                  </a:cubicBezTo>
                  <a:cubicBezTo>
                    <a:pt x="69" y="319"/>
                    <a:pt x="83" y="316"/>
                    <a:pt x="96" y="315"/>
                  </a:cubicBezTo>
                  <a:lnTo>
                    <a:pt x="89" y="301"/>
                  </a:lnTo>
                  <a:cubicBezTo>
                    <a:pt x="88" y="298"/>
                    <a:pt x="88" y="295"/>
                    <a:pt x="89" y="292"/>
                  </a:cubicBezTo>
                  <a:lnTo>
                    <a:pt x="97" y="276"/>
                  </a:lnTo>
                  <a:cubicBezTo>
                    <a:pt x="73" y="275"/>
                    <a:pt x="49" y="268"/>
                    <a:pt x="27" y="258"/>
                  </a:cubicBezTo>
                  <a:cubicBezTo>
                    <a:pt x="28" y="256"/>
                    <a:pt x="27" y="256"/>
                    <a:pt x="26" y="256"/>
                  </a:cubicBezTo>
                  <a:moveTo>
                    <a:pt x="386" y="197"/>
                  </a:moveTo>
                  <a:lnTo>
                    <a:pt x="386" y="251"/>
                  </a:lnTo>
                  <a:cubicBezTo>
                    <a:pt x="398" y="253"/>
                    <a:pt x="412" y="255"/>
                    <a:pt x="425" y="255"/>
                  </a:cubicBezTo>
                  <a:lnTo>
                    <a:pt x="426" y="253"/>
                  </a:lnTo>
                  <a:cubicBezTo>
                    <a:pt x="428" y="250"/>
                    <a:pt x="431" y="247"/>
                    <a:pt x="435" y="247"/>
                  </a:cubicBezTo>
                  <a:lnTo>
                    <a:pt x="475" y="247"/>
                  </a:lnTo>
                  <a:cubicBezTo>
                    <a:pt x="479" y="247"/>
                    <a:pt x="482" y="249"/>
                    <a:pt x="484" y="253"/>
                  </a:cubicBezTo>
                  <a:lnTo>
                    <a:pt x="485" y="255"/>
                  </a:lnTo>
                  <a:cubicBezTo>
                    <a:pt x="487" y="255"/>
                    <a:pt x="488" y="255"/>
                    <a:pt x="490" y="255"/>
                  </a:cubicBezTo>
                  <a:cubicBezTo>
                    <a:pt x="490" y="255"/>
                    <a:pt x="490" y="255"/>
                    <a:pt x="490" y="255"/>
                  </a:cubicBezTo>
                  <a:cubicBezTo>
                    <a:pt x="498" y="255"/>
                    <a:pt x="506" y="254"/>
                    <a:pt x="514" y="253"/>
                  </a:cubicBezTo>
                  <a:cubicBezTo>
                    <a:pt x="517" y="252"/>
                    <a:pt x="521" y="251"/>
                    <a:pt x="524" y="250"/>
                  </a:cubicBezTo>
                  <a:lnTo>
                    <a:pt x="524" y="197"/>
                  </a:lnTo>
                  <a:lnTo>
                    <a:pt x="386" y="197"/>
                  </a:lnTo>
                  <a:close/>
                  <a:moveTo>
                    <a:pt x="69" y="197"/>
                  </a:moveTo>
                  <a:lnTo>
                    <a:pt x="69" y="251"/>
                  </a:lnTo>
                  <a:cubicBezTo>
                    <a:pt x="82" y="253"/>
                    <a:pt x="95" y="255"/>
                    <a:pt x="108" y="255"/>
                  </a:cubicBezTo>
                  <a:lnTo>
                    <a:pt x="109" y="253"/>
                  </a:lnTo>
                  <a:cubicBezTo>
                    <a:pt x="111" y="250"/>
                    <a:pt x="114" y="247"/>
                    <a:pt x="118" y="247"/>
                  </a:cubicBezTo>
                  <a:lnTo>
                    <a:pt x="158" y="247"/>
                  </a:lnTo>
                  <a:cubicBezTo>
                    <a:pt x="162" y="247"/>
                    <a:pt x="165" y="249"/>
                    <a:pt x="167" y="253"/>
                  </a:cubicBezTo>
                  <a:lnTo>
                    <a:pt x="168" y="255"/>
                  </a:lnTo>
                  <a:cubicBezTo>
                    <a:pt x="170" y="255"/>
                    <a:pt x="171" y="255"/>
                    <a:pt x="173" y="255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81" y="255"/>
                    <a:pt x="189" y="254"/>
                    <a:pt x="197" y="253"/>
                  </a:cubicBezTo>
                  <a:cubicBezTo>
                    <a:pt x="200" y="252"/>
                    <a:pt x="204" y="251"/>
                    <a:pt x="207" y="250"/>
                  </a:cubicBezTo>
                  <a:lnTo>
                    <a:pt x="207" y="197"/>
                  </a:lnTo>
                  <a:lnTo>
                    <a:pt x="69" y="197"/>
                  </a:lnTo>
                  <a:close/>
                  <a:moveTo>
                    <a:pt x="425" y="59"/>
                  </a:moveTo>
                  <a:lnTo>
                    <a:pt x="425" y="108"/>
                  </a:lnTo>
                  <a:lnTo>
                    <a:pt x="485" y="108"/>
                  </a:lnTo>
                  <a:lnTo>
                    <a:pt x="485" y="59"/>
                  </a:lnTo>
                  <a:lnTo>
                    <a:pt x="425" y="59"/>
                  </a:lnTo>
                  <a:close/>
                  <a:moveTo>
                    <a:pt x="108" y="59"/>
                  </a:moveTo>
                  <a:lnTo>
                    <a:pt x="108" y="108"/>
                  </a:lnTo>
                  <a:lnTo>
                    <a:pt x="168" y="108"/>
                  </a:lnTo>
                  <a:lnTo>
                    <a:pt x="168" y="59"/>
                  </a:lnTo>
                  <a:lnTo>
                    <a:pt x="108" y="59"/>
                  </a:lnTo>
                  <a:close/>
                  <a:moveTo>
                    <a:pt x="415" y="39"/>
                  </a:moveTo>
                  <a:lnTo>
                    <a:pt x="495" y="39"/>
                  </a:lnTo>
                  <a:cubicBezTo>
                    <a:pt x="501" y="39"/>
                    <a:pt x="505" y="43"/>
                    <a:pt x="505" y="49"/>
                  </a:cubicBezTo>
                  <a:lnTo>
                    <a:pt x="505" y="118"/>
                  </a:lnTo>
                  <a:cubicBezTo>
                    <a:pt x="505" y="124"/>
                    <a:pt x="501" y="128"/>
                    <a:pt x="495" y="128"/>
                  </a:cubicBezTo>
                  <a:lnTo>
                    <a:pt x="415" y="128"/>
                  </a:lnTo>
                  <a:cubicBezTo>
                    <a:pt x="409" y="128"/>
                    <a:pt x="405" y="124"/>
                    <a:pt x="405" y="118"/>
                  </a:cubicBezTo>
                  <a:lnTo>
                    <a:pt x="405" y="49"/>
                  </a:lnTo>
                  <a:cubicBezTo>
                    <a:pt x="405" y="43"/>
                    <a:pt x="409" y="39"/>
                    <a:pt x="415" y="39"/>
                  </a:cubicBezTo>
                  <a:moveTo>
                    <a:pt x="99" y="39"/>
                  </a:moveTo>
                  <a:lnTo>
                    <a:pt x="178" y="39"/>
                  </a:lnTo>
                  <a:cubicBezTo>
                    <a:pt x="184" y="39"/>
                    <a:pt x="188" y="43"/>
                    <a:pt x="188" y="49"/>
                  </a:cubicBezTo>
                  <a:lnTo>
                    <a:pt x="188" y="118"/>
                  </a:lnTo>
                  <a:cubicBezTo>
                    <a:pt x="188" y="124"/>
                    <a:pt x="184" y="128"/>
                    <a:pt x="178" y="128"/>
                  </a:cubicBezTo>
                  <a:lnTo>
                    <a:pt x="99" y="128"/>
                  </a:lnTo>
                  <a:cubicBezTo>
                    <a:pt x="93" y="128"/>
                    <a:pt x="89" y="124"/>
                    <a:pt x="89" y="118"/>
                  </a:cubicBezTo>
                  <a:lnTo>
                    <a:pt x="89" y="49"/>
                  </a:lnTo>
                  <a:cubicBezTo>
                    <a:pt x="89" y="43"/>
                    <a:pt x="93" y="39"/>
                    <a:pt x="99" y="39"/>
                  </a:cubicBezTo>
                  <a:moveTo>
                    <a:pt x="376" y="0"/>
                  </a:moveTo>
                  <a:cubicBezTo>
                    <a:pt x="382" y="0"/>
                    <a:pt x="386" y="3"/>
                    <a:pt x="386" y="10"/>
                  </a:cubicBezTo>
                  <a:lnTo>
                    <a:pt x="386" y="177"/>
                  </a:lnTo>
                  <a:lnTo>
                    <a:pt x="524" y="177"/>
                  </a:lnTo>
                  <a:lnTo>
                    <a:pt x="524" y="10"/>
                  </a:lnTo>
                  <a:cubicBezTo>
                    <a:pt x="524" y="3"/>
                    <a:pt x="528" y="0"/>
                    <a:pt x="534" y="0"/>
                  </a:cubicBezTo>
                  <a:cubicBezTo>
                    <a:pt x="540" y="0"/>
                    <a:pt x="544" y="3"/>
                    <a:pt x="544" y="10"/>
                  </a:cubicBezTo>
                  <a:lnTo>
                    <a:pt x="544" y="187"/>
                  </a:lnTo>
                  <a:lnTo>
                    <a:pt x="544" y="244"/>
                  </a:lnTo>
                  <a:cubicBezTo>
                    <a:pt x="548" y="242"/>
                    <a:pt x="552" y="241"/>
                    <a:pt x="556" y="239"/>
                  </a:cubicBezTo>
                  <a:cubicBezTo>
                    <a:pt x="564" y="235"/>
                    <a:pt x="574" y="235"/>
                    <a:pt x="582" y="240"/>
                  </a:cubicBezTo>
                  <a:cubicBezTo>
                    <a:pt x="590" y="245"/>
                    <a:pt x="595" y="253"/>
                    <a:pt x="595" y="262"/>
                  </a:cubicBezTo>
                  <a:lnTo>
                    <a:pt x="595" y="328"/>
                  </a:lnTo>
                  <a:cubicBezTo>
                    <a:pt x="595" y="337"/>
                    <a:pt x="590" y="346"/>
                    <a:pt x="582" y="350"/>
                  </a:cubicBezTo>
                  <a:cubicBezTo>
                    <a:pt x="577" y="353"/>
                    <a:pt x="572" y="355"/>
                    <a:pt x="568" y="355"/>
                  </a:cubicBezTo>
                  <a:cubicBezTo>
                    <a:pt x="564" y="355"/>
                    <a:pt x="560" y="354"/>
                    <a:pt x="556" y="352"/>
                  </a:cubicBezTo>
                  <a:cubicBezTo>
                    <a:pt x="552" y="350"/>
                    <a:pt x="548" y="349"/>
                    <a:pt x="544" y="347"/>
                  </a:cubicBezTo>
                  <a:lnTo>
                    <a:pt x="544" y="385"/>
                  </a:lnTo>
                  <a:lnTo>
                    <a:pt x="544" y="583"/>
                  </a:lnTo>
                  <a:cubicBezTo>
                    <a:pt x="544" y="589"/>
                    <a:pt x="540" y="593"/>
                    <a:pt x="534" y="593"/>
                  </a:cubicBezTo>
                  <a:cubicBezTo>
                    <a:pt x="528" y="593"/>
                    <a:pt x="524" y="589"/>
                    <a:pt x="524" y="583"/>
                  </a:cubicBezTo>
                  <a:lnTo>
                    <a:pt x="524" y="395"/>
                  </a:lnTo>
                  <a:lnTo>
                    <a:pt x="386" y="395"/>
                  </a:lnTo>
                  <a:lnTo>
                    <a:pt x="386" y="583"/>
                  </a:lnTo>
                  <a:cubicBezTo>
                    <a:pt x="386" y="589"/>
                    <a:pt x="382" y="593"/>
                    <a:pt x="376" y="593"/>
                  </a:cubicBezTo>
                  <a:cubicBezTo>
                    <a:pt x="370" y="593"/>
                    <a:pt x="366" y="589"/>
                    <a:pt x="366" y="583"/>
                  </a:cubicBezTo>
                  <a:lnTo>
                    <a:pt x="366" y="385"/>
                  </a:lnTo>
                  <a:lnTo>
                    <a:pt x="366" y="347"/>
                  </a:lnTo>
                  <a:cubicBezTo>
                    <a:pt x="362" y="349"/>
                    <a:pt x="358" y="350"/>
                    <a:pt x="354" y="352"/>
                  </a:cubicBezTo>
                  <a:cubicBezTo>
                    <a:pt x="351" y="353"/>
                    <a:pt x="347" y="354"/>
                    <a:pt x="343" y="354"/>
                  </a:cubicBezTo>
                  <a:cubicBezTo>
                    <a:pt x="338" y="354"/>
                    <a:pt x="333" y="353"/>
                    <a:pt x="329" y="350"/>
                  </a:cubicBezTo>
                  <a:cubicBezTo>
                    <a:pt x="321" y="346"/>
                    <a:pt x="316" y="338"/>
                    <a:pt x="316" y="329"/>
                  </a:cubicBezTo>
                  <a:lnTo>
                    <a:pt x="316" y="263"/>
                  </a:lnTo>
                  <a:cubicBezTo>
                    <a:pt x="316" y="255"/>
                    <a:pt x="321" y="246"/>
                    <a:pt x="329" y="241"/>
                  </a:cubicBezTo>
                  <a:cubicBezTo>
                    <a:pt x="337" y="236"/>
                    <a:pt x="347" y="236"/>
                    <a:pt x="355" y="240"/>
                  </a:cubicBezTo>
                  <a:cubicBezTo>
                    <a:pt x="359" y="241"/>
                    <a:pt x="362" y="243"/>
                    <a:pt x="366" y="245"/>
                  </a:cubicBezTo>
                  <a:lnTo>
                    <a:pt x="366" y="187"/>
                  </a:lnTo>
                  <a:lnTo>
                    <a:pt x="366" y="10"/>
                  </a:lnTo>
                  <a:cubicBezTo>
                    <a:pt x="366" y="3"/>
                    <a:pt x="370" y="0"/>
                    <a:pt x="376" y="0"/>
                  </a:cubicBezTo>
                  <a:moveTo>
                    <a:pt x="59" y="0"/>
                  </a:moveTo>
                  <a:cubicBezTo>
                    <a:pt x="65" y="0"/>
                    <a:pt x="69" y="3"/>
                    <a:pt x="69" y="10"/>
                  </a:cubicBezTo>
                  <a:lnTo>
                    <a:pt x="69" y="177"/>
                  </a:lnTo>
                  <a:lnTo>
                    <a:pt x="207" y="177"/>
                  </a:lnTo>
                  <a:lnTo>
                    <a:pt x="207" y="10"/>
                  </a:lnTo>
                  <a:cubicBezTo>
                    <a:pt x="207" y="3"/>
                    <a:pt x="211" y="0"/>
                    <a:pt x="217" y="0"/>
                  </a:cubicBezTo>
                  <a:cubicBezTo>
                    <a:pt x="223" y="0"/>
                    <a:pt x="227" y="3"/>
                    <a:pt x="227" y="10"/>
                  </a:cubicBezTo>
                  <a:lnTo>
                    <a:pt x="227" y="187"/>
                  </a:lnTo>
                  <a:lnTo>
                    <a:pt x="227" y="244"/>
                  </a:lnTo>
                  <a:cubicBezTo>
                    <a:pt x="231" y="242"/>
                    <a:pt x="235" y="241"/>
                    <a:pt x="239" y="239"/>
                  </a:cubicBezTo>
                  <a:cubicBezTo>
                    <a:pt x="247" y="235"/>
                    <a:pt x="257" y="235"/>
                    <a:pt x="265" y="240"/>
                  </a:cubicBezTo>
                  <a:cubicBezTo>
                    <a:pt x="273" y="245"/>
                    <a:pt x="278" y="253"/>
                    <a:pt x="278" y="262"/>
                  </a:cubicBezTo>
                  <a:lnTo>
                    <a:pt x="278" y="328"/>
                  </a:lnTo>
                  <a:cubicBezTo>
                    <a:pt x="278" y="337"/>
                    <a:pt x="273" y="346"/>
                    <a:pt x="265" y="350"/>
                  </a:cubicBezTo>
                  <a:cubicBezTo>
                    <a:pt x="260" y="353"/>
                    <a:pt x="255" y="355"/>
                    <a:pt x="251" y="355"/>
                  </a:cubicBezTo>
                  <a:cubicBezTo>
                    <a:pt x="247" y="355"/>
                    <a:pt x="243" y="354"/>
                    <a:pt x="239" y="352"/>
                  </a:cubicBezTo>
                  <a:cubicBezTo>
                    <a:pt x="235" y="350"/>
                    <a:pt x="231" y="349"/>
                    <a:pt x="227" y="347"/>
                  </a:cubicBezTo>
                  <a:lnTo>
                    <a:pt x="227" y="385"/>
                  </a:lnTo>
                  <a:lnTo>
                    <a:pt x="227" y="583"/>
                  </a:lnTo>
                  <a:cubicBezTo>
                    <a:pt x="227" y="589"/>
                    <a:pt x="223" y="593"/>
                    <a:pt x="217" y="593"/>
                  </a:cubicBezTo>
                  <a:cubicBezTo>
                    <a:pt x="211" y="593"/>
                    <a:pt x="207" y="589"/>
                    <a:pt x="207" y="583"/>
                  </a:cubicBezTo>
                  <a:lnTo>
                    <a:pt x="207" y="395"/>
                  </a:lnTo>
                  <a:lnTo>
                    <a:pt x="69" y="395"/>
                  </a:lnTo>
                  <a:lnTo>
                    <a:pt x="69" y="583"/>
                  </a:lnTo>
                  <a:cubicBezTo>
                    <a:pt x="69" y="589"/>
                    <a:pt x="65" y="593"/>
                    <a:pt x="59" y="593"/>
                  </a:cubicBezTo>
                  <a:cubicBezTo>
                    <a:pt x="53" y="593"/>
                    <a:pt x="49" y="589"/>
                    <a:pt x="49" y="583"/>
                  </a:cubicBezTo>
                  <a:lnTo>
                    <a:pt x="49" y="385"/>
                  </a:lnTo>
                  <a:lnTo>
                    <a:pt x="49" y="347"/>
                  </a:lnTo>
                  <a:cubicBezTo>
                    <a:pt x="45" y="349"/>
                    <a:pt x="41" y="350"/>
                    <a:pt x="37" y="352"/>
                  </a:cubicBezTo>
                  <a:cubicBezTo>
                    <a:pt x="34" y="353"/>
                    <a:pt x="30" y="354"/>
                    <a:pt x="26" y="354"/>
                  </a:cubicBezTo>
                  <a:cubicBezTo>
                    <a:pt x="21" y="354"/>
                    <a:pt x="16" y="353"/>
                    <a:pt x="12" y="350"/>
                  </a:cubicBezTo>
                  <a:cubicBezTo>
                    <a:pt x="4" y="346"/>
                    <a:pt x="0" y="338"/>
                    <a:pt x="0" y="329"/>
                  </a:cubicBezTo>
                  <a:lnTo>
                    <a:pt x="0" y="263"/>
                  </a:lnTo>
                  <a:cubicBezTo>
                    <a:pt x="0" y="255"/>
                    <a:pt x="4" y="246"/>
                    <a:pt x="12" y="241"/>
                  </a:cubicBezTo>
                  <a:cubicBezTo>
                    <a:pt x="20" y="236"/>
                    <a:pt x="30" y="236"/>
                    <a:pt x="38" y="240"/>
                  </a:cubicBezTo>
                  <a:cubicBezTo>
                    <a:pt x="42" y="241"/>
                    <a:pt x="45" y="243"/>
                    <a:pt x="49" y="245"/>
                  </a:cubicBezTo>
                  <a:lnTo>
                    <a:pt x="49" y="187"/>
                  </a:lnTo>
                  <a:lnTo>
                    <a:pt x="49" y="10"/>
                  </a:lnTo>
                  <a:cubicBezTo>
                    <a:pt x="49" y="3"/>
                    <a:pt x="53" y="0"/>
                    <a:pt x="59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group 68"/>
          <p:cNvGrpSpPr/>
          <p:nvPr/>
        </p:nvGrpSpPr>
        <p:grpSpPr>
          <a:xfrm rot="21600000">
            <a:off x="510717" y="8355457"/>
            <a:ext cx="591350" cy="591311"/>
            <a:chOff x="0" y="0"/>
            <a:chExt cx="591350" cy="591311"/>
          </a:xfrm>
        </p:grpSpPr>
        <p:sp>
          <p:nvSpPr>
            <p:cNvPr id="960" name="path 960"/>
            <p:cNvSpPr/>
            <p:nvPr/>
          </p:nvSpPr>
          <p:spPr>
            <a:xfrm>
              <a:off x="22225" y="22225"/>
              <a:ext cx="546900" cy="546861"/>
            </a:xfrm>
            <a:custGeom>
              <a:avLst/>
              <a:gdLst/>
              <a:ahLst/>
              <a:cxnLst/>
              <a:rect l="0" t="0" r="0" b="0"/>
              <a:pathLst>
                <a:path w="861" h="861">
                  <a:moveTo>
                    <a:pt x="0" y="430"/>
                  </a:moveTo>
                  <a:cubicBezTo>
                    <a:pt x="0" y="192"/>
                    <a:pt x="192" y="0"/>
                    <a:pt x="430" y="0"/>
                  </a:cubicBezTo>
                  <a:cubicBezTo>
                    <a:pt x="668" y="0"/>
                    <a:pt x="861" y="192"/>
                    <a:pt x="861" y="430"/>
                  </a:cubicBezTo>
                  <a:cubicBezTo>
                    <a:pt x="861" y="668"/>
                    <a:pt x="668" y="861"/>
                    <a:pt x="430" y="861"/>
                  </a:cubicBezTo>
                  <a:cubicBezTo>
                    <a:pt x="192" y="861"/>
                    <a:pt x="0" y="668"/>
                    <a:pt x="0" y="430"/>
                  </a:cubicBezTo>
                </a:path>
              </a:pathLst>
            </a:custGeom>
            <a:solidFill>
              <a:srgbClr val="BFBFB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62" name="path 962"/>
            <p:cNvSpPr/>
            <p:nvPr/>
          </p:nvSpPr>
          <p:spPr>
            <a:xfrm>
              <a:off x="0" y="0"/>
              <a:ext cx="591350" cy="591311"/>
            </a:xfrm>
            <a:custGeom>
              <a:avLst/>
              <a:gdLst/>
              <a:ahLst/>
              <a:cxnLst/>
              <a:rect l="0" t="0" r="0" b="0"/>
              <a:pathLst>
                <a:path w="931" h="931">
                  <a:moveTo>
                    <a:pt x="35" y="465"/>
                  </a:moveTo>
                  <a:cubicBezTo>
                    <a:pt x="35" y="227"/>
                    <a:pt x="227" y="35"/>
                    <a:pt x="465" y="35"/>
                  </a:cubicBezTo>
                  <a:cubicBezTo>
                    <a:pt x="703" y="35"/>
                    <a:pt x="896" y="227"/>
                    <a:pt x="896" y="465"/>
                  </a:cubicBezTo>
                  <a:cubicBezTo>
                    <a:pt x="896" y="703"/>
                    <a:pt x="703" y="896"/>
                    <a:pt x="465" y="896"/>
                  </a:cubicBezTo>
                  <a:cubicBezTo>
                    <a:pt x="227" y="896"/>
                    <a:pt x="35" y="703"/>
                    <a:pt x="35" y="465"/>
                  </a:cubicBezTo>
                </a:path>
              </a:pathLst>
            </a:custGeom>
            <a:noFill/>
            <a:ln w="44450" cap="flat">
              <a:solidFill>
                <a:srgbClr val="F2F2F2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64" name="path 964"/>
            <p:cNvSpPr/>
            <p:nvPr/>
          </p:nvSpPr>
          <p:spPr>
            <a:xfrm>
              <a:off x="113169" y="106933"/>
              <a:ext cx="347472" cy="385445"/>
            </a:xfrm>
            <a:custGeom>
              <a:avLst/>
              <a:gdLst/>
              <a:ahLst/>
              <a:cxnLst/>
              <a:rect l="0" t="0" r="0" b="0"/>
              <a:pathLst>
                <a:path w="547" h="607">
                  <a:moveTo>
                    <a:pt x="100" y="529"/>
                  </a:moveTo>
                  <a:lnTo>
                    <a:pt x="104" y="564"/>
                  </a:lnTo>
                  <a:cubicBezTo>
                    <a:pt x="106" y="577"/>
                    <a:pt x="117" y="587"/>
                    <a:pt x="130" y="587"/>
                  </a:cubicBezTo>
                  <a:lnTo>
                    <a:pt x="416" y="587"/>
                  </a:lnTo>
                  <a:cubicBezTo>
                    <a:pt x="429" y="587"/>
                    <a:pt x="441" y="577"/>
                    <a:pt x="442" y="564"/>
                  </a:cubicBezTo>
                  <a:lnTo>
                    <a:pt x="446" y="529"/>
                  </a:lnTo>
                  <a:lnTo>
                    <a:pt x="100" y="529"/>
                  </a:lnTo>
                  <a:close/>
                  <a:moveTo>
                    <a:pt x="399" y="274"/>
                  </a:moveTo>
                  <a:cubicBezTo>
                    <a:pt x="404" y="274"/>
                    <a:pt x="408" y="279"/>
                    <a:pt x="408" y="284"/>
                  </a:cubicBezTo>
                  <a:lnTo>
                    <a:pt x="392" y="450"/>
                  </a:lnTo>
                  <a:cubicBezTo>
                    <a:pt x="392" y="455"/>
                    <a:pt x="387" y="458"/>
                    <a:pt x="382" y="458"/>
                  </a:cubicBezTo>
                  <a:cubicBezTo>
                    <a:pt x="382" y="458"/>
                    <a:pt x="382" y="458"/>
                    <a:pt x="382" y="458"/>
                  </a:cubicBezTo>
                  <a:cubicBezTo>
                    <a:pt x="376" y="458"/>
                    <a:pt x="373" y="453"/>
                    <a:pt x="373" y="448"/>
                  </a:cubicBezTo>
                  <a:lnTo>
                    <a:pt x="389" y="282"/>
                  </a:lnTo>
                  <a:cubicBezTo>
                    <a:pt x="389" y="277"/>
                    <a:pt x="394" y="273"/>
                    <a:pt x="399" y="274"/>
                  </a:cubicBezTo>
                  <a:moveTo>
                    <a:pt x="147" y="274"/>
                  </a:moveTo>
                  <a:cubicBezTo>
                    <a:pt x="153" y="273"/>
                    <a:pt x="157" y="277"/>
                    <a:pt x="158" y="282"/>
                  </a:cubicBezTo>
                  <a:lnTo>
                    <a:pt x="173" y="448"/>
                  </a:lnTo>
                  <a:cubicBezTo>
                    <a:pt x="174" y="453"/>
                    <a:pt x="170" y="458"/>
                    <a:pt x="165" y="458"/>
                  </a:cubicBezTo>
                  <a:cubicBezTo>
                    <a:pt x="164" y="458"/>
                    <a:pt x="164" y="458"/>
                    <a:pt x="164" y="458"/>
                  </a:cubicBezTo>
                  <a:cubicBezTo>
                    <a:pt x="159" y="458"/>
                    <a:pt x="155" y="455"/>
                    <a:pt x="154" y="450"/>
                  </a:cubicBezTo>
                  <a:lnTo>
                    <a:pt x="139" y="284"/>
                  </a:lnTo>
                  <a:cubicBezTo>
                    <a:pt x="138" y="279"/>
                    <a:pt x="142" y="274"/>
                    <a:pt x="147" y="274"/>
                  </a:cubicBezTo>
                  <a:moveTo>
                    <a:pt x="273" y="274"/>
                  </a:moveTo>
                  <a:cubicBezTo>
                    <a:pt x="278" y="274"/>
                    <a:pt x="283" y="278"/>
                    <a:pt x="283" y="283"/>
                  </a:cubicBezTo>
                  <a:lnTo>
                    <a:pt x="283" y="449"/>
                  </a:lnTo>
                  <a:cubicBezTo>
                    <a:pt x="283" y="454"/>
                    <a:pt x="278" y="458"/>
                    <a:pt x="273" y="458"/>
                  </a:cubicBezTo>
                  <a:cubicBezTo>
                    <a:pt x="268" y="458"/>
                    <a:pt x="264" y="454"/>
                    <a:pt x="264" y="449"/>
                  </a:cubicBezTo>
                  <a:lnTo>
                    <a:pt x="264" y="283"/>
                  </a:lnTo>
                  <a:cubicBezTo>
                    <a:pt x="264" y="278"/>
                    <a:pt x="268" y="274"/>
                    <a:pt x="273" y="274"/>
                  </a:cubicBezTo>
                  <a:moveTo>
                    <a:pt x="64" y="197"/>
                  </a:moveTo>
                  <a:lnTo>
                    <a:pt x="98" y="510"/>
                  </a:lnTo>
                  <a:lnTo>
                    <a:pt x="448" y="510"/>
                  </a:lnTo>
                  <a:lnTo>
                    <a:pt x="482" y="197"/>
                  </a:lnTo>
                  <a:lnTo>
                    <a:pt x="64" y="197"/>
                  </a:lnTo>
                  <a:close/>
                  <a:moveTo>
                    <a:pt x="27" y="108"/>
                  </a:moveTo>
                  <a:cubicBezTo>
                    <a:pt x="22" y="108"/>
                    <a:pt x="19" y="112"/>
                    <a:pt x="19" y="117"/>
                  </a:cubicBezTo>
                  <a:lnTo>
                    <a:pt x="19" y="169"/>
                  </a:lnTo>
                  <a:cubicBezTo>
                    <a:pt x="19" y="174"/>
                    <a:pt x="22" y="178"/>
                    <a:pt x="27" y="178"/>
                  </a:cubicBezTo>
                  <a:lnTo>
                    <a:pt x="519" y="178"/>
                  </a:lnTo>
                  <a:cubicBezTo>
                    <a:pt x="524" y="178"/>
                    <a:pt x="528" y="174"/>
                    <a:pt x="528" y="169"/>
                  </a:cubicBezTo>
                  <a:lnTo>
                    <a:pt x="528" y="117"/>
                  </a:lnTo>
                  <a:cubicBezTo>
                    <a:pt x="528" y="112"/>
                    <a:pt x="524" y="108"/>
                    <a:pt x="519" y="108"/>
                  </a:cubicBezTo>
                  <a:lnTo>
                    <a:pt x="27" y="108"/>
                  </a:lnTo>
                  <a:close/>
                  <a:moveTo>
                    <a:pt x="192" y="64"/>
                  </a:moveTo>
                  <a:cubicBezTo>
                    <a:pt x="190" y="64"/>
                    <a:pt x="190" y="65"/>
                    <a:pt x="190" y="66"/>
                  </a:cubicBezTo>
                  <a:lnTo>
                    <a:pt x="190" y="89"/>
                  </a:lnTo>
                  <a:lnTo>
                    <a:pt x="356" y="89"/>
                  </a:lnTo>
                  <a:lnTo>
                    <a:pt x="356" y="66"/>
                  </a:lnTo>
                  <a:cubicBezTo>
                    <a:pt x="356" y="65"/>
                    <a:pt x="356" y="64"/>
                    <a:pt x="355" y="64"/>
                  </a:cubicBezTo>
                  <a:lnTo>
                    <a:pt x="192" y="64"/>
                  </a:lnTo>
                  <a:close/>
                  <a:moveTo>
                    <a:pt x="192" y="19"/>
                  </a:moveTo>
                  <a:cubicBezTo>
                    <a:pt x="165" y="19"/>
                    <a:pt x="144" y="40"/>
                    <a:pt x="144" y="66"/>
                  </a:cubicBezTo>
                  <a:lnTo>
                    <a:pt x="144" y="89"/>
                  </a:lnTo>
                  <a:lnTo>
                    <a:pt x="170" y="89"/>
                  </a:lnTo>
                  <a:lnTo>
                    <a:pt x="170" y="66"/>
                  </a:lnTo>
                  <a:cubicBezTo>
                    <a:pt x="170" y="55"/>
                    <a:pt x="180" y="45"/>
                    <a:pt x="192" y="45"/>
                  </a:cubicBezTo>
                  <a:lnTo>
                    <a:pt x="355" y="45"/>
                  </a:lnTo>
                  <a:cubicBezTo>
                    <a:pt x="366" y="45"/>
                    <a:pt x="376" y="55"/>
                    <a:pt x="376" y="66"/>
                  </a:cubicBezTo>
                  <a:lnTo>
                    <a:pt x="376" y="89"/>
                  </a:lnTo>
                  <a:lnTo>
                    <a:pt x="402" y="89"/>
                  </a:lnTo>
                  <a:lnTo>
                    <a:pt x="402" y="66"/>
                  </a:lnTo>
                  <a:cubicBezTo>
                    <a:pt x="402" y="40"/>
                    <a:pt x="381" y="19"/>
                    <a:pt x="355" y="19"/>
                  </a:cubicBezTo>
                  <a:lnTo>
                    <a:pt x="192" y="19"/>
                  </a:lnTo>
                  <a:close/>
                  <a:moveTo>
                    <a:pt x="192" y="0"/>
                  </a:moveTo>
                  <a:lnTo>
                    <a:pt x="355" y="0"/>
                  </a:lnTo>
                  <a:cubicBezTo>
                    <a:pt x="391" y="0"/>
                    <a:pt x="421" y="30"/>
                    <a:pt x="421" y="66"/>
                  </a:cubicBezTo>
                  <a:lnTo>
                    <a:pt x="421" y="89"/>
                  </a:lnTo>
                  <a:lnTo>
                    <a:pt x="519" y="89"/>
                  </a:lnTo>
                  <a:cubicBezTo>
                    <a:pt x="534" y="89"/>
                    <a:pt x="547" y="102"/>
                    <a:pt x="547" y="117"/>
                  </a:cubicBezTo>
                  <a:lnTo>
                    <a:pt x="547" y="169"/>
                  </a:lnTo>
                  <a:cubicBezTo>
                    <a:pt x="547" y="184"/>
                    <a:pt x="534" y="197"/>
                    <a:pt x="519" y="197"/>
                  </a:cubicBezTo>
                  <a:lnTo>
                    <a:pt x="501" y="197"/>
                  </a:lnTo>
                  <a:lnTo>
                    <a:pt x="461" y="566"/>
                  </a:lnTo>
                  <a:cubicBezTo>
                    <a:pt x="459" y="589"/>
                    <a:pt x="439" y="607"/>
                    <a:pt x="416" y="607"/>
                  </a:cubicBezTo>
                  <a:lnTo>
                    <a:pt x="130" y="607"/>
                  </a:lnTo>
                  <a:cubicBezTo>
                    <a:pt x="107" y="607"/>
                    <a:pt x="88" y="589"/>
                    <a:pt x="85" y="566"/>
                  </a:cubicBezTo>
                  <a:lnTo>
                    <a:pt x="45" y="197"/>
                  </a:lnTo>
                  <a:lnTo>
                    <a:pt x="27" y="197"/>
                  </a:lnTo>
                  <a:cubicBezTo>
                    <a:pt x="12" y="197"/>
                    <a:pt x="0" y="184"/>
                    <a:pt x="0" y="169"/>
                  </a:cubicBezTo>
                  <a:lnTo>
                    <a:pt x="0" y="117"/>
                  </a:lnTo>
                  <a:cubicBezTo>
                    <a:pt x="0" y="102"/>
                    <a:pt x="12" y="89"/>
                    <a:pt x="27" y="89"/>
                  </a:cubicBezTo>
                  <a:lnTo>
                    <a:pt x="125" y="89"/>
                  </a:lnTo>
                  <a:lnTo>
                    <a:pt x="125" y="66"/>
                  </a:lnTo>
                  <a:cubicBezTo>
                    <a:pt x="125" y="30"/>
                    <a:pt x="155" y="0"/>
                    <a:pt x="192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2" name="表格 11"/>
          <p:cNvGraphicFramePr/>
          <p:nvPr>
            <p:custDataLst>
              <p:tags r:id="rId1"/>
            </p:custDataLst>
          </p:nvPr>
        </p:nvGraphicFramePr>
        <p:xfrm>
          <a:off x="4906645" y="10583545"/>
          <a:ext cx="3836035" cy="1535430"/>
        </p:xfrm>
        <a:graphic>
          <a:graphicData uri="http://schemas.openxmlformats.org/drawingml/2006/table">
            <a:tbl>
              <a:tblPr firstRow="1" firstCol="1">
                <a:tableStyleId>{BAD5A9F9-7530-4D36-939A-416A8300D3EC}</a:tableStyleId>
              </a:tblPr>
              <a:tblGrid>
                <a:gridCol w="928370"/>
                <a:gridCol w="817245"/>
                <a:gridCol w="1210310"/>
                <a:gridCol w="880110"/>
              </a:tblGrid>
              <a:tr h="222885">
                <a:tc rowSpan="2">
                  <a:txBody>
                    <a:bodyPr/>
                    <a:p>
                      <a:pPr algn="ctr" fontAlgn="ctr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地块名称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应急避难设施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消防设施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323850"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指挥中心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应急避难场所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消防设施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505460">
                <a:tc>
                  <a:txBody>
                    <a:bodyPr/>
                    <a:p>
                      <a:pPr algn="ctr" fontAlgn="ctr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白音厂汗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村委会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周边空地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与镇区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共用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483235">
                <a:tc>
                  <a:txBody>
                    <a:bodyPr/>
                    <a:p>
                      <a:pPr algn="ctr" fontAlgn="ctr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双盛美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村委会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周边空地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与镇区共用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1026795" y="10585450"/>
          <a:ext cx="3879850" cy="1531620"/>
        </p:xfrm>
        <a:graphic>
          <a:graphicData uri="http://schemas.openxmlformats.org/drawingml/2006/table">
            <a:tbl>
              <a:tblPr firstRow="1" firstCol="1">
                <a:tableStyleId>{BAD5A9F9-7530-4D36-939A-416A8300D3EC}</a:tableStyleId>
              </a:tblPr>
              <a:tblGrid>
                <a:gridCol w="962660"/>
                <a:gridCol w="848360"/>
                <a:gridCol w="1133475"/>
                <a:gridCol w="935355"/>
              </a:tblGrid>
              <a:tr h="222885">
                <a:tc rowSpan="2">
                  <a:txBody>
                    <a:bodyPr/>
                    <a:p>
                      <a:pPr algn="ctr" fontAlgn="ctr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地块名称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应急避难设施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消防设施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499110"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指挥中心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应急避难场所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消防设施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809625">
                <a:tc>
                  <a:txBody>
                    <a:bodyPr/>
                    <a:p>
                      <a:pPr algn="ctr" fontAlgn="ctr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镇区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现状镇政府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广场、幸福互助院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2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政府专职消防队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842" marR="9842" marT="9842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JI_20260326101256_0407_D"/>
          <p:cNvPicPr>
            <a:picLocks noChangeAspect="1"/>
          </p:cNvPicPr>
          <p:nvPr/>
        </p:nvPicPr>
        <p:blipFill>
          <a:blip r:embed="rId1"/>
          <a:srcRect l="23203" r="8589" b="31561"/>
          <a:stretch>
            <a:fillRect/>
          </a:stretch>
        </p:blipFill>
        <p:spPr>
          <a:xfrm>
            <a:off x="0" y="5814695"/>
            <a:ext cx="9601200" cy="6986270"/>
          </a:xfrm>
          <a:prstGeom prst="rect">
            <a:avLst/>
          </a:prstGeom>
        </p:spPr>
      </p:pic>
      <p:sp>
        <p:nvSpPr>
          <p:cNvPr id="692" name="rect 692"/>
          <p:cNvSpPr/>
          <p:nvPr/>
        </p:nvSpPr>
        <p:spPr>
          <a:xfrm>
            <a:off x="0" y="5814695"/>
            <a:ext cx="9601200" cy="6986905"/>
          </a:xfrm>
          <a:prstGeom prst="rect">
            <a:avLst/>
          </a:prstGeom>
          <a:solidFill>
            <a:srgbClr val="17375E">
              <a:alpha val="25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8" name="rect 968"/>
          <p:cNvSpPr/>
          <p:nvPr/>
        </p:nvSpPr>
        <p:spPr>
          <a:xfrm>
            <a:off x="0" y="0"/>
            <a:ext cx="9601200" cy="5875908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970" name="picture 9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20152" y="1295136"/>
            <a:ext cx="2040433" cy="1444216"/>
          </a:xfrm>
          <a:prstGeom prst="rect">
            <a:avLst/>
          </a:prstGeom>
        </p:spPr>
      </p:pic>
      <p:sp>
        <p:nvSpPr>
          <p:cNvPr id="972" name="textbox 972"/>
          <p:cNvSpPr/>
          <p:nvPr/>
        </p:nvSpPr>
        <p:spPr>
          <a:xfrm>
            <a:off x="6394389" y="1194972"/>
            <a:ext cx="2144395" cy="1946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</a:pPr>
            <a:r>
              <a:rPr sz="14100" b="1" kern="0" spc="-3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sz="14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974" name="table 974"/>
          <p:cNvGraphicFramePr>
            <a:graphicFrameLocks noGrp="1"/>
          </p:cNvGraphicFramePr>
          <p:nvPr/>
        </p:nvGraphicFramePr>
        <p:xfrm>
          <a:off x="5956300" y="0"/>
          <a:ext cx="2946400" cy="3057525"/>
        </p:xfrm>
        <a:graphic>
          <a:graphicData uri="http://schemas.openxmlformats.org/drawingml/2006/table">
            <a:tbl>
              <a:tblPr/>
              <a:tblGrid>
                <a:gridCol w="2946400"/>
              </a:tblGrid>
              <a:tr h="3057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76" name="textbox 976"/>
          <p:cNvSpPr/>
          <p:nvPr/>
        </p:nvSpPr>
        <p:spPr>
          <a:xfrm>
            <a:off x="5960078" y="3208266"/>
            <a:ext cx="2903220" cy="16960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56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实施建议</a:t>
            </a:r>
            <a:endParaRPr sz="5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  <a:spcBef>
                <a:spcPts val="540"/>
              </a:spcBef>
            </a:pPr>
            <a:r>
              <a:rPr lang="en-US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</a:t>
            </a:r>
            <a:r>
              <a:rPr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实施监督</a:t>
            </a: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1000"/>
              </a:lnSpc>
            </a:pP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8000"/>
              </a:lnSpc>
              <a:spcBef>
                <a:spcPts val="5"/>
              </a:spcBef>
            </a:pPr>
            <a:r>
              <a:rPr lang="en-US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5.2</a:t>
            </a:r>
            <a:r>
              <a:rPr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意见建议与反馈</a:t>
            </a:r>
            <a:endParaRPr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8" name="picture 9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09650" y="1602866"/>
            <a:ext cx="8235721" cy="2620391"/>
          </a:xfrm>
          <a:prstGeom prst="rect">
            <a:avLst/>
          </a:prstGeom>
        </p:spPr>
      </p:pic>
      <p:pic>
        <p:nvPicPr>
          <p:cNvPr id="980" name="picture 9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09650" y="4425188"/>
            <a:ext cx="8235721" cy="2181986"/>
          </a:xfrm>
          <a:prstGeom prst="rect">
            <a:avLst/>
          </a:prstGeom>
        </p:spPr>
      </p:pic>
      <p:pic>
        <p:nvPicPr>
          <p:cNvPr id="982" name="picture 9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9650" y="6809105"/>
            <a:ext cx="8235721" cy="2066670"/>
          </a:xfrm>
          <a:prstGeom prst="rect">
            <a:avLst/>
          </a:prstGeom>
        </p:spPr>
      </p:pic>
      <p:sp>
        <p:nvSpPr>
          <p:cNvPr id="984" name="textbox 984"/>
          <p:cNvSpPr/>
          <p:nvPr/>
        </p:nvSpPr>
        <p:spPr>
          <a:xfrm>
            <a:off x="1598752" y="4666640"/>
            <a:ext cx="7240269" cy="1678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400" b="1" kern="0" spc="0" dirty="0">
                <a:solidFill>
                  <a:srgbClr val="3159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推动体检评估常态化，提高规划实施</a:t>
            </a:r>
            <a:r>
              <a:rPr sz="2400" b="1" kern="0" spc="-10" dirty="0">
                <a:solidFill>
                  <a:srgbClr val="3159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的科学性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0" algn="l" rtl="0" eaLnBrk="0">
              <a:lnSpc>
                <a:spcPct val="89000"/>
              </a:lnSpc>
              <a:spcBef>
                <a:spcPts val="545"/>
              </a:spcBef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建立体检一评估的常态化机制</a:t>
            </a:r>
            <a:r>
              <a:rPr sz="18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，年度体检结果作为下一年度实施计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970" indent="-1905" algn="l" rtl="0" eaLnBrk="0">
              <a:lnSpc>
                <a:spcPct val="154000"/>
              </a:lnSpc>
              <a:spcBef>
                <a:spcPts val="5"/>
              </a:spcBef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编制的重要依据</a:t>
            </a:r>
            <a:r>
              <a:rPr sz="18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，五年评估结果作为近期建设规划编制的重要依据。运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用地理信息系统、遥感等信息技术</a:t>
            </a:r>
            <a:r>
              <a:rPr sz="18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，建立规划检测评估预警管理系统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86" name="textbox 986"/>
          <p:cNvSpPr/>
          <p:nvPr/>
        </p:nvSpPr>
        <p:spPr>
          <a:xfrm>
            <a:off x="1494866" y="7059827"/>
            <a:ext cx="7258684" cy="1669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9000"/>
              </a:lnSpc>
            </a:pPr>
            <a:r>
              <a:rPr sz="2400" b="1" kern="0" spc="0" dirty="0">
                <a:solidFill>
                  <a:srgbClr val="3159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完善专家咨询和公众</a:t>
            </a:r>
            <a:r>
              <a:rPr sz="2400" b="1" kern="0" spc="-10" dirty="0">
                <a:solidFill>
                  <a:srgbClr val="3159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参与的长效机制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  <a:spcBef>
                <a:spcPts val="540"/>
              </a:spcBef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建立重大问题的政策研究机制和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专家论证制度</a:t>
            </a:r>
            <a:r>
              <a:rPr sz="18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，以及重大建设项目公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1905" algn="l" rtl="0" eaLnBrk="0">
              <a:lnSpc>
                <a:spcPct val="154000"/>
              </a:lnSpc>
              <a:spcBef>
                <a:spcPts val="10"/>
              </a:spcBef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示与听证机制</a:t>
            </a:r>
            <a:r>
              <a:rPr sz="18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，提高决策的科学性。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坚持公众参与</a:t>
            </a:r>
            <a:r>
              <a:rPr sz="18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，让公众通过法定的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程序和渠道有效地参与规划实施的决策和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监督。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88" name="textbox 988"/>
          <p:cNvSpPr/>
          <p:nvPr/>
        </p:nvSpPr>
        <p:spPr>
          <a:xfrm>
            <a:off x="1595072" y="2527478"/>
            <a:ext cx="7172959" cy="1526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6395" algn="l" rtl="0" eaLnBrk="0">
              <a:lnSpc>
                <a:spcPct val="89000"/>
              </a:lnSpc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落实上位规划要求，</a:t>
            </a:r>
            <a:r>
              <a:rPr sz="1800" kern="0" spc="-4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强化单元统筹</a:t>
            </a:r>
            <a:r>
              <a:rPr sz="18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，建立“单元—地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r>
              <a:rPr sz="18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”的规划管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152000"/>
              </a:lnSpc>
              <a:spcBef>
                <a:spcPts val="55"/>
              </a:spcBef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控传导机制。</a:t>
            </a:r>
            <a:r>
              <a:rPr sz="18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明确规划分级动态维护机制</a:t>
            </a:r>
            <a:r>
              <a:rPr sz="18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，严格执行详细规划管理规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的调整程序</a:t>
            </a:r>
            <a:r>
              <a:rPr sz="18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，及时更新成果数据汇交。健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全规划实施监管制度</a:t>
            </a:r>
            <a:r>
              <a:rPr sz="18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，建立规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划实施考核问责制度</a:t>
            </a:r>
            <a:r>
              <a:rPr sz="18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，维护规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划严肃性和权威性。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90" name="textbox 990"/>
          <p:cNvSpPr/>
          <p:nvPr/>
        </p:nvSpPr>
        <p:spPr>
          <a:xfrm>
            <a:off x="0" y="25"/>
            <a:ext cx="6191250" cy="643255"/>
          </a:xfrm>
          <a:prstGeom prst="rect">
            <a:avLst/>
          </a:prstGeom>
          <a:solidFill>
            <a:srgbClr val="ACD9E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775" algn="l" rtl="0" eaLnBrk="0">
              <a:lnSpc>
                <a:spcPct val="92000"/>
              </a:lnSpc>
              <a:spcBef>
                <a:spcPts val="5"/>
              </a:spcBef>
            </a:pPr>
            <a:r>
              <a:rPr sz="2700" b="1" kern="0" spc="50" dirty="0">
                <a:solidFill>
                  <a:srgbClr val="5863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  实施建议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92" name="textbox 992"/>
          <p:cNvSpPr/>
          <p:nvPr/>
        </p:nvSpPr>
        <p:spPr>
          <a:xfrm>
            <a:off x="1596898" y="1973351"/>
            <a:ext cx="5507990" cy="3505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2400" b="1" kern="0" spc="0" dirty="0">
                <a:solidFill>
                  <a:srgbClr val="3159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建立健全规划实施、修改与监</a:t>
            </a:r>
            <a:r>
              <a:rPr sz="2400" b="1" kern="0" spc="-10" dirty="0">
                <a:solidFill>
                  <a:srgbClr val="3159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督问责制度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94" name="textbox 994"/>
          <p:cNvSpPr/>
          <p:nvPr/>
        </p:nvSpPr>
        <p:spPr>
          <a:xfrm>
            <a:off x="664827" y="890734"/>
            <a:ext cx="3377565" cy="4038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700" b="1" kern="0" spc="60" dirty="0">
                <a:solidFill>
                  <a:srgbClr val="2562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5.1完善实施管控体系</a:t>
            </a:r>
            <a:endParaRPr sz="2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96" name="textbox 996"/>
          <p:cNvSpPr/>
          <p:nvPr/>
        </p:nvSpPr>
        <p:spPr>
          <a:xfrm>
            <a:off x="696950" y="4595114"/>
            <a:ext cx="638175" cy="638175"/>
          </a:xfrm>
          <a:prstGeom prst="roundRect">
            <a:avLst>
              <a:gd name="adj" fmla="val 19985"/>
            </a:avLst>
          </a:prstGeom>
          <a:noFill/>
          <a:ln w="25400" cap="flat">
            <a:solidFill>
              <a:srgbClr val="31597F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895" algn="l" rtl="0" eaLnBrk="0">
              <a:lnSpc>
                <a:spcPct val="72000"/>
              </a:lnSpc>
              <a:spcBef>
                <a:spcPts val="5"/>
              </a:spcBef>
            </a:pPr>
            <a:r>
              <a:rPr sz="3200" kern="0" spc="470" dirty="0">
                <a:solidFill>
                  <a:srgbClr val="4276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己</a:t>
            </a:r>
            <a:endParaRPr sz="3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98" name="path 998"/>
          <p:cNvSpPr/>
          <p:nvPr/>
        </p:nvSpPr>
        <p:spPr>
          <a:xfrm>
            <a:off x="764781" y="7070979"/>
            <a:ext cx="502412" cy="427609"/>
          </a:xfrm>
          <a:custGeom>
            <a:avLst/>
            <a:gdLst/>
            <a:ahLst/>
            <a:cxnLst/>
            <a:rect l="0" t="0" r="0" b="0"/>
            <a:pathLst>
              <a:path w="791" h="673">
                <a:moveTo>
                  <a:pt x="733" y="220"/>
                </a:moveTo>
                <a:lnTo>
                  <a:pt x="719" y="220"/>
                </a:lnTo>
                <a:lnTo>
                  <a:pt x="719" y="0"/>
                </a:lnTo>
                <a:lnTo>
                  <a:pt x="681" y="30"/>
                </a:lnTo>
                <a:cubicBezTo>
                  <a:pt x="579" y="111"/>
                  <a:pt x="474" y="160"/>
                  <a:pt x="404" y="187"/>
                </a:cubicBezTo>
                <a:cubicBezTo>
                  <a:pt x="361" y="204"/>
                  <a:pt x="326" y="214"/>
                  <a:pt x="303" y="220"/>
                </a:cubicBezTo>
                <a:lnTo>
                  <a:pt x="303" y="201"/>
                </a:lnTo>
                <a:lnTo>
                  <a:pt x="62" y="201"/>
                </a:lnTo>
                <a:lnTo>
                  <a:pt x="62" y="243"/>
                </a:lnTo>
                <a:lnTo>
                  <a:pt x="0" y="243"/>
                </a:lnTo>
                <a:lnTo>
                  <a:pt x="0" y="416"/>
                </a:lnTo>
                <a:lnTo>
                  <a:pt x="62" y="416"/>
                </a:lnTo>
                <a:lnTo>
                  <a:pt x="62" y="458"/>
                </a:lnTo>
                <a:lnTo>
                  <a:pt x="114" y="458"/>
                </a:lnTo>
                <a:lnTo>
                  <a:pt x="162" y="673"/>
                </a:lnTo>
                <a:lnTo>
                  <a:pt x="308" y="673"/>
                </a:lnTo>
                <a:lnTo>
                  <a:pt x="260" y="458"/>
                </a:lnTo>
                <a:lnTo>
                  <a:pt x="303" y="458"/>
                </a:lnTo>
                <a:lnTo>
                  <a:pt x="303" y="439"/>
                </a:lnTo>
                <a:cubicBezTo>
                  <a:pt x="326" y="445"/>
                  <a:pt x="361" y="455"/>
                  <a:pt x="404" y="472"/>
                </a:cubicBezTo>
                <a:cubicBezTo>
                  <a:pt x="474" y="498"/>
                  <a:pt x="579" y="547"/>
                  <a:pt x="681" y="629"/>
                </a:cubicBezTo>
                <a:lnTo>
                  <a:pt x="719" y="659"/>
                </a:lnTo>
                <a:lnTo>
                  <a:pt x="719" y="439"/>
                </a:lnTo>
                <a:lnTo>
                  <a:pt x="733" y="439"/>
                </a:lnTo>
                <a:cubicBezTo>
                  <a:pt x="765" y="439"/>
                  <a:pt x="791" y="413"/>
                  <a:pt x="791" y="382"/>
                </a:cubicBezTo>
                <a:lnTo>
                  <a:pt x="791" y="277"/>
                </a:lnTo>
                <a:cubicBezTo>
                  <a:pt x="791" y="245"/>
                  <a:pt x="765" y="220"/>
                  <a:pt x="733" y="220"/>
                </a:cubicBezTo>
                <a:moveTo>
                  <a:pt x="62" y="369"/>
                </a:moveTo>
                <a:lnTo>
                  <a:pt x="47" y="369"/>
                </a:lnTo>
                <a:lnTo>
                  <a:pt x="47" y="290"/>
                </a:lnTo>
                <a:lnTo>
                  <a:pt x="62" y="290"/>
                </a:lnTo>
                <a:lnTo>
                  <a:pt x="62" y="369"/>
                </a:lnTo>
                <a:close/>
                <a:moveTo>
                  <a:pt x="199" y="626"/>
                </a:moveTo>
                <a:lnTo>
                  <a:pt x="163" y="458"/>
                </a:lnTo>
                <a:lnTo>
                  <a:pt x="212" y="458"/>
                </a:lnTo>
                <a:lnTo>
                  <a:pt x="249" y="626"/>
                </a:lnTo>
                <a:lnTo>
                  <a:pt x="199" y="626"/>
                </a:lnTo>
                <a:close/>
                <a:moveTo>
                  <a:pt x="256" y="410"/>
                </a:moveTo>
                <a:lnTo>
                  <a:pt x="256" y="411"/>
                </a:lnTo>
                <a:lnTo>
                  <a:pt x="250" y="411"/>
                </a:lnTo>
                <a:lnTo>
                  <a:pt x="109" y="411"/>
                </a:lnTo>
                <a:lnTo>
                  <a:pt x="109" y="248"/>
                </a:lnTo>
                <a:lnTo>
                  <a:pt x="256" y="248"/>
                </a:lnTo>
                <a:lnTo>
                  <a:pt x="256" y="410"/>
                </a:lnTo>
                <a:close/>
                <a:moveTo>
                  <a:pt x="672" y="220"/>
                </a:moveTo>
                <a:lnTo>
                  <a:pt x="672" y="439"/>
                </a:lnTo>
                <a:lnTo>
                  <a:pt x="672" y="563"/>
                </a:lnTo>
                <a:cubicBezTo>
                  <a:pt x="578" y="495"/>
                  <a:pt x="485" y="452"/>
                  <a:pt x="420" y="427"/>
                </a:cubicBezTo>
                <a:cubicBezTo>
                  <a:pt x="367" y="407"/>
                  <a:pt x="326" y="396"/>
                  <a:pt x="303" y="391"/>
                </a:cubicBezTo>
                <a:lnTo>
                  <a:pt x="303" y="268"/>
                </a:lnTo>
                <a:cubicBezTo>
                  <a:pt x="326" y="263"/>
                  <a:pt x="367" y="251"/>
                  <a:pt x="420" y="231"/>
                </a:cubicBezTo>
                <a:cubicBezTo>
                  <a:pt x="485" y="207"/>
                  <a:pt x="578" y="164"/>
                  <a:pt x="672" y="96"/>
                </a:cubicBezTo>
                <a:lnTo>
                  <a:pt x="672" y="220"/>
                </a:lnTo>
                <a:close/>
                <a:moveTo>
                  <a:pt x="744" y="382"/>
                </a:moveTo>
                <a:cubicBezTo>
                  <a:pt x="744" y="387"/>
                  <a:pt x="739" y="392"/>
                  <a:pt x="733" y="392"/>
                </a:cubicBezTo>
                <a:lnTo>
                  <a:pt x="719" y="392"/>
                </a:lnTo>
                <a:lnTo>
                  <a:pt x="719" y="267"/>
                </a:lnTo>
                <a:lnTo>
                  <a:pt x="733" y="267"/>
                </a:lnTo>
                <a:cubicBezTo>
                  <a:pt x="739" y="267"/>
                  <a:pt x="744" y="271"/>
                  <a:pt x="744" y="277"/>
                </a:cubicBezTo>
                <a:lnTo>
                  <a:pt x="744" y="382"/>
                </a:lnTo>
                <a:close/>
              </a:path>
            </a:pathLst>
          </a:custGeom>
          <a:solidFill>
            <a:srgbClr val="4276A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00" name="path 1000"/>
          <p:cNvSpPr/>
          <p:nvPr/>
        </p:nvSpPr>
        <p:spPr>
          <a:xfrm>
            <a:off x="846404" y="1875155"/>
            <a:ext cx="371754" cy="463550"/>
          </a:xfrm>
          <a:custGeom>
            <a:avLst/>
            <a:gdLst/>
            <a:ahLst/>
            <a:cxnLst/>
            <a:rect l="0" t="0" r="0" b="0"/>
            <a:pathLst>
              <a:path w="585" h="730">
                <a:moveTo>
                  <a:pt x="540" y="36"/>
                </a:moveTo>
                <a:lnTo>
                  <a:pt x="44" y="36"/>
                </a:lnTo>
                <a:cubicBezTo>
                  <a:pt x="33" y="36"/>
                  <a:pt x="25" y="28"/>
                  <a:pt x="25" y="18"/>
                </a:cubicBezTo>
                <a:cubicBezTo>
                  <a:pt x="25" y="7"/>
                  <a:pt x="34" y="0"/>
                  <a:pt x="44" y="0"/>
                </a:cubicBezTo>
                <a:lnTo>
                  <a:pt x="540" y="0"/>
                </a:lnTo>
                <a:cubicBezTo>
                  <a:pt x="550" y="0"/>
                  <a:pt x="558" y="8"/>
                  <a:pt x="558" y="18"/>
                </a:cubicBezTo>
                <a:cubicBezTo>
                  <a:pt x="559" y="28"/>
                  <a:pt x="550" y="36"/>
                  <a:pt x="540" y="36"/>
                </a:cubicBezTo>
                <a:moveTo>
                  <a:pt x="565" y="730"/>
                </a:moveTo>
                <a:lnTo>
                  <a:pt x="20" y="730"/>
                </a:lnTo>
                <a:cubicBezTo>
                  <a:pt x="9" y="730"/>
                  <a:pt x="0" y="720"/>
                  <a:pt x="0" y="709"/>
                </a:cubicBezTo>
                <a:cubicBezTo>
                  <a:pt x="0" y="698"/>
                  <a:pt x="9" y="689"/>
                  <a:pt x="20" y="689"/>
                </a:cubicBezTo>
                <a:lnTo>
                  <a:pt x="565" y="689"/>
                </a:lnTo>
                <a:cubicBezTo>
                  <a:pt x="576" y="689"/>
                  <a:pt x="585" y="698"/>
                  <a:pt x="585" y="709"/>
                </a:cubicBezTo>
                <a:cubicBezTo>
                  <a:pt x="585" y="720"/>
                  <a:pt x="576" y="730"/>
                  <a:pt x="565" y="730"/>
                </a:cubicBezTo>
                <a:moveTo>
                  <a:pt x="488" y="478"/>
                </a:moveTo>
                <a:lnTo>
                  <a:pt x="487" y="477"/>
                </a:lnTo>
                <a:cubicBezTo>
                  <a:pt x="456" y="422"/>
                  <a:pt x="414" y="386"/>
                  <a:pt x="369" y="365"/>
                </a:cubicBezTo>
                <a:cubicBezTo>
                  <a:pt x="414" y="343"/>
                  <a:pt x="455" y="308"/>
                  <a:pt x="487" y="253"/>
                </a:cubicBezTo>
                <a:lnTo>
                  <a:pt x="488" y="252"/>
                </a:lnTo>
                <a:cubicBezTo>
                  <a:pt x="519" y="197"/>
                  <a:pt x="540" y="124"/>
                  <a:pt x="544" y="25"/>
                </a:cubicBezTo>
                <a:lnTo>
                  <a:pt x="507" y="25"/>
                </a:lnTo>
                <a:cubicBezTo>
                  <a:pt x="504" y="116"/>
                  <a:pt x="485" y="184"/>
                  <a:pt x="456" y="234"/>
                </a:cubicBezTo>
                <a:lnTo>
                  <a:pt x="456" y="235"/>
                </a:lnTo>
                <a:cubicBezTo>
                  <a:pt x="420" y="298"/>
                  <a:pt x="380" y="332"/>
                  <a:pt x="328" y="348"/>
                </a:cubicBezTo>
                <a:lnTo>
                  <a:pt x="326" y="348"/>
                </a:lnTo>
                <a:lnTo>
                  <a:pt x="325" y="348"/>
                </a:lnTo>
                <a:cubicBezTo>
                  <a:pt x="324" y="349"/>
                  <a:pt x="323" y="350"/>
                  <a:pt x="322" y="350"/>
                </a:cubicBezTo>
                <a:lnTo>
                  <a:pt x="321" y="351"/>
                </a:lnTo>
                <a:lnTo>
                  <a:pt x="320" y="352"/>
                </a:lnTo>
                <a:lnTo>
                  <a:pt x="319" y="354"/>
                </a:lnTo>
                <a:lnTo>
                  <a:pt x="319" y="354"/>
                </a:lnTo>
                <a:cubicBezTo>
                  <a:pt x="318" y="355"/>
                  <a:pt x="318" y="356"/>
                  <a:pt x="317" y="357"/>
                </a:cubicBezTo>
                <a:lnTo>
                  <a:pt x="316" y="358"/>
                </a:lnTo>
                <a:lnTo>
                  <a:pt x="315" y="362"/>
                </a:lnTo>
                <a:lnTo>
                  <a:pt x="315" y="369"/>
                </a:lnTo>
                <a:lnTo>
                  <a:pt x="316" y="373"/>
                </a:lnTo>
                <a:lnTo>
                  <a:pt x="317" y="374"/>
                </a:lnTo>
                <a:cubicBezTo>
                  <a:pt x="318" y="375"/>
                  <a:pt x="318" y="376"/>
                  <a:pt x="319" y="377"/>
                </a:cubicBezTo>
                <a:lnTo>
                  <a:pt x="319" y="377"/>
                </a:lnTo>
                <a:lnTo>
                  <a:pt x="320" y="379"/>
                </a:lnTo>
                <a:lnTo>
                  <a:pt x="320" y="378"/>
                </a:lnTo>
                <a:lnTo>
                  <a:pt x="321" y="379"/>
                </a:lnTo>
                <a:lnTo>
                  <a:pt x="322" y="380"/>
                </a:lnTo>
                <a:cubicBezTo>
                  <a:pt x="323" y="380"/>
                  <a:pt x="324" y="381"/>
                  <a:pt x="325" y="381"/>
                </a:cubicBezTo>
                <a:lnTo>
                  <a:pt x="326" y="381"/>
                </a:lnTo>
                <a:lnTo>
                  <a:pt x="328" y="382"/>
                </a:lnTo>
                <a:cubicBezTo>
                  <a:pt x="381" y="399"/>
                  <a:pt x="420" y="432"/>
                  <a:pt x="456" y="495"/>
                </a:cubicBezTo>
                <a:lnTo>
                  <a:pt x="457" y="496"/>
                </a:lnTo>
                <a:cubicBezTo>
                  <a:pt x="472" y="522"/>
                  <a:pt x="484" y="554"/>
                  <a:pt x="493" y="590"/>
                </a:cubicBezTo>
                <a:cubicBezTo>
                  <a:pt x="495" y="600"/>
                  <a:pt x="502" y="623"/>
                  <a:pt x="503" y="653"/>
                </a:cubicBezTo>
                <a:cubicBezTo>
                  <a:pt x="474" y="627"/>
                  <a:pt x="394" y="608"/>
                  <a:pt x="298" y="607"/>
                </a:cubicBezTo>
                <a:lnTo>
                  <a:pt x="298" y="322"/>
                </a:lnTo>
                <a:cubicBezTo>
                  <a:pt x="299" y="322"/>
                  <a:pt x="300" y="322"/>
                  <a:pt x="301" y="321"/>
                </a:cubicBezTo>
                <a:lnTo>
                  <a:pt x="301" y="321"/>
                </a:lnTo>
                <a:lnTo>
                  <a:pt x="306" y="319"/>
                </a:lnTo>
                <a:lnTo>
                  <a:pt x="307" y="319"/>
                </a:lnTo>
                <a:cubicBezTo>
                  <a:pt x="342" y="308"/>
                  <a:pt x="370" y="290"/>
                  <a:pt x="394" y="268"/>
                </a:cubicBezTo>
                <a:cubicBezTo>
                  <a:pt x="418" y="243"/>
                  <a:pt x="437" y="213"/>
                  <a:pt x="450" y="179"/>
                </a:cubicBezTo>
                <a:cubicBezTo>
                  <a:pt x="454" y="170"/>
                  <a:pt x="450" y="160"/>
                  <a:pt x="440" y="156"/>
                </a:cubicBezTo>
                <a:cubicBezTo>
                  <a:pt x="431" y="152"/>
                  <a:pt x="420" y="156"/>
                  <a:pt x="416" y="165"/>
                </a:cubicBezTo>
                <a:lnTo>
                  <a:pt x="416" y="166"/>
                </a:lnTo>
                <a:cubicBezTo>
                  <a:pt x="405" y="195"/>
                  <a:pt x="389" y="221"/>
                  <a:pt x="368" y="242"/>
                </a:cubicBezTo>
                <a:cubicBezTo>
                  <a:pt x="349" y="260"/>
                  <a:pt x="326" y="275"/>
                  <a:pt x="297" y="284"/>
                </a:cubicBezTo>
                <a:lnTo>
                  <a:pt x="297" y="285"/>
                </a:lnTo>
                <a:lnTo>
                  <a:pt x="295" y="285"/>
                </a:lnTo>
                <a:lnTo>
                  <a:pt x="292" y="286"/>
                </a:lnTo>
                <a:lnTo>
                  <a:pt x="290" y="285"/>
                </a:lnTo>
                <a:lnTo>
                  <a:pt x="289" y="285"/>
                </a:lnTo>
                <a:lnTo>
                  <a:pt x="287" y="284"/>
                </a:lnTo>
                <a:cubicBezTo>
                  <a:pt x="259" y="275"/>
                  <a:pt x="234" y="260"/>
                  <a:pt x="216" y="242"/>
                </a:cubicBezTo>
                <a:cubicBezTo>
                  <a:pt x="194" y="221"/>
                  <a:pt x="179" y="195"/>
                  <a:pt x="168" y="166"/>
                </a:cubicBezTo>
                <a:cubicBezTo>
                  <a:pt x="164" y="157"/>
                  <a:pt x="154" y="152"/>
                  <a:pt x="145" y="156"/>
                </a:cubicBezTo>
                <a:cubicBezTo>
                  <a:pt x="136" y="160"/>
                  <a:pt x="132" y="169"/>
                  <a:pt x="135" y="179"/>
                </a:cubicBezTo>
                <a:cubicBezTo>
                  <a:pt x="148" y="213"/>
                  <a:pt x="166" y="243"/>
                  <a:pt x="191" y="268"/>
                </a:cubicBezTo>
                <a:cubicBezTo>
                  <a:pt x="214" y="290"/>
                  <a:pt x="242" y="308"/>
                  <a:pt x="277" y="319"/>
                </a:cubicBezTo>
                <a:lnTo>
                  <a:pt x="278" y="319"/>
                </a:lnTo>
                <a:lnTo>
                  <a:pt x="283" y="321"/>
                </a:lnTo>
                <a:lnTo>
                  <a:pt x="284" y="321"/>
                </a:lnTo>
                <a:cubicBezTo>
                  <a:pt x="284" y="322"/>
                  <a:pt x="285" y="322"/>
                  <a:pt x="286" y="322"/>
                </a:cubicBezTo>
                <a:lnTo>
                  <a:pt x="286" y="607"/>
                </a:lnTo>
                <a:cubicBezTo>
                  <a:pt x="196" y="607"/>
                  <a:pt x="118" y="622"/>
                  <a:pt x="81" y="644"/>
                </a:cubicBezTo>
                <a:cubicBezTo>
                  <a:pt x="82" y="629"/>
                  <a:pt x="86" y="613"/>
                  <a:pt x="91" y="590"/>
                </a:cubicBezTo>
                <a:cubicBezTo>
                  <a:pt x="100" y="553"/>
                  <a:pt x="113" y="522"/>
                  <a:pt x="127" y="496"/>
                </a:cubicBezTo>
                <a:lnTo>
                  <a:pt x="128" y="495"/>
                </a:lnTo>
                <a:cubicBezTo>
                  <a:pt x="164" y="432"/>
                  <a:pt x="204" y="399"/>
                  <a:pt x="257" y="382"/>
                </a:cubicBezTo>
                <a:lnTo>
                  <a:pt x="259" y="381"/>
                </a:lnTo>
                <a:lnTo>
                  <a:pt x="259" y="381"/>
                </a:lnTo>
                <a:cubicBezTo>
                  <a:pt x="260" y="380"/>
                  <a:pt x="261" y="380"/>
                  <a:pt x="262" y="379"/>
                </a:cubicBezTo>
                <a:lnTo>
                  <a:pt x="263" y="378"/>
                </a:lnTo>
                <a:lnTo>
                  <a:pt x="264" y="378"/>
                </a:lnTo>
                <a:lnTo>
                  <a:pt x="264" y="377"/>
                </a:lnTo>
                <a:lnTo>
                  <a:pt x="265" y="376"/>
                </a:lnTo>
                <a:lnTo>
                  <a:pt x="265" y="375"/>
                </a:lnTo>
                <a:cubicBezTo>
                  <a:pt x="266" y="375"/>
                  <a:pt x="267" y="374"/>
                  <a:pt x="267" y="372"/>
                </a:cubicBezTo>
                <a:lnTo>
                  <a:pt x="267" y="371"/>
                </a:lnTo>
                <a:cubicBezTo>
                  <a:pt x="268" y="370"/>
                  <a:pt x="268" y="368"/>
                  <a:pt x="268" y="367"/>
                </a:cubicBezTo>
                <a:lnTo>
                  <a:pt x="268" y="361"/>
                </a:lnTo>
                <a:cubicBezTo>
                  <a:pt x="268" y="360"/>
                  <a:pt x="268" y="358"/>
                  <a:pt x="267" y="357"/>
                </a:cubicBezTo>
                <a:lnTo>
                  <a:pt x="267" y="356"/>
                </a:lnTo>
                <a:cubicBezTo>
                  <a:pt x="267" y="355"/>
                  <a:pt x="266" y="354"/>
                  <a:pt x="265" y="353"/>
                </a:cubicBezTo>
                <a:lnTo>
                  <a:pt x="265" y="352"/>
                </a:lnTo>
                <a:lnTo>
                  <a:pt x="264" y="351"/>
                </a:lnTo>
                <a:lnTo>
                  <a:pt x="263" y="350"/>
                </a:lnTo>
                <a:lnTo>
                  <a:pt x="261" y="351"/>
                </a:lnTo>
                <a:cubicBezTo>
                  <a:pt x="260" y="350"/>
                  <a:pt x="259" y="349"/>
                  <a:pt x="258" y="349"/>
                </a:cubicBezTo>
                <a:lnTo>
                  <a:pt x="257" y="349"/>
                </a:lnTo>
                <a:lnTo>
                  <a:pt x="255" y="348"/>
                </a:lnTo>
                <a:cubicBezTo>
                  <a:pt x="203" y="332"/>
                  <a:pt x="163" y="298"/>
                  <a:pt x="127" y="235"/>
                </a:cubicBezTo>
                <a:lnTo>
                  <a:pt x="126" y="234"/>
                </a:lnTo>
                <a:cubicBezTo>
                  <a:pt x="98" y="184"/>
                  <a:pt x="79" y="117"/>
                  <a:pt x="75" y="25"/>
                </a:cubicBezTo>
                <a:lnTo>
                  <a:pt x="39" y="25"/>
                </a:lnTo>
                <a:cubicBezTo>
                  <a:pt x="42" y="124"/>
                  <a:pt x="63" y="197"/>
                  <a:pt x="95" y="252"/>
                </a:cubicBezTo>
                <a:lnTo>
                  <a:pt x="95" y="253"/>
                </a:lnTo>
                <a:cubicBezTo>
                  <a:pt x="127" y="308"/>
                  <a:pt x="169" y="343"/>
                  <a:pt x="213" y="365"/>
                </a:cubicBezTo>
                <a:cubicBezTo>
                  <a:pt x="169" y="387"/>
                  <a:pt x="127" y="422"/>
                  <a:pt x="95" y="477"/>
                </a:cubicBezTo>
                <a:lnTo>
                  <a:pt x="95" y="478"/>
                </a:lnTo>
                <a:cubicBezTo>
                  <a:pt x="65" y="530"/>
                  <a:pt x="44" y="600"/>
                  <a:pt x="40" y="691"/>
                </a:cubicBezTo>
                <a:lnTo>
                  <a:pt x="542" y="691"/>
                </a:lnTo>
                <a:cubicBezTo>
                  <a:pt x="538" y="599"/>
                  <a:pt x="518" y="530"/>
                  <a:pt x="488" y="478"/>
                </a:cubicBezTo>
              </a:path>
            </a:pathLst>
          </a:custGeom>
          <a:solidFill>
            <a:srgbClr val="4276A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2" name="table 100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47420" y="1269365"/>
          <a:ext cx="7831455" cy="10394950"/>
        </p:xfrm>
        <a:graphic>
          <a:graphicData uri="http://schemas.openxmlformats.org/drawingml/2006/table">
            <a:tbl>
              <a:tblPr/>
              <a:tblGrid>
                <a:gridCol w="7831455"/>
              </a:tblGrid>
              <a:tr h="1039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8826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2700" b="1" kern="0" spc="80" dirty="0">
                          <a:solidFill>
                            <a:srgbClr val="25627D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意见建议与反馈</a:t>
                      </a:r>
                      <a:endParaRPr sz="2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58000"/>
                        </a:lnSpc>
                      </a:pPr>
                      <a:endParaRPr lang="en-US" altLang="zh-CN" sz="2000" kern="0" spc="0" dirty="0">
                        <a:solidFill>
                          <a:srgbClr val="000000">
                            <a:alpha val="99607"/>
                          </a:srgbClr>
                        </a:solidFill>
                        <a:highlight>
                          <a:srgbClr val="FFFF00"/>
                        </a:highlight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34925" cap="flat" cmpd="sng" algn="ctr">
                      <a:solidFill>
                        <a:srgbClr val="1D4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4925" cap="flat" cmpd="sng" algn="ctr">
                      <a:solidFill>
                        <a:srgbClr val="1D4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925" cap="flat" cmpd="sng" algn="ctr">
                      <a:solidFill>
                        <a:srgbClr val="1D4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925" cap="flat" cmpd="sng" algn="ctr">
                      <a:solidFill>
                        <a:srgbClr val="1D4E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04" name="picture 1004" descr="C:/Users/Administrator/Desktop/石哈河控规.png石哈河控规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21600000">
            <a:off x="2124075" y="6709410"/>
            <a:ext cx="5738495" cy="4433570"/>
          </a:xfrm>
          <a:prstGeom prst="rect">
            <a:avLst/>
          </a:prstGeom>
        </p:spPr>
      </p:pic>
      <p:sp>
        <p:nvSpPr>
          <p:cNvPr id="1006" name="rect 1006"/>
          <p:cNvSpPr/>
          <p:nvPr/>
        </p:nvSpPr>
        <p:spPr>
          <a:xfrm>
            <a:off x="1744091" y="10970386"/>
            <a:ext cx="6400800" cy="1088555"/>
          </a:xfrm>
          <a:prstGeom prst="rect">
            <a:avLst/>
          </a:prstGeom>
          <a:solidFill>
            <a:srgbClr val="DEEFF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70" name="group 70"/>
          <p:cNvGrpSpPr/>
          <p:nvPr/>
        </p:nvGrpSpPr>
        <p:grpSpPr>
          <a:xfrm rot="21600000">
            <a:off x="2041157" y="11236234"/>
            <a:ext cx="5808684" cy="259461"/>
            <a:chOff x="0" y="0"/>
            <a:chExt cx="5808684" cy="259461"/>
          </a:xfrm>
        </p:grpSpPr>
        <p:pic>
          <p:nvPicPr>
            <p:cNvPr id="1008" name="picture 100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5808684" cy="259461"/>
            </a:xfrm>
            <a:prstGeom prst="rect">
              <a:avLst/>
            </a:prstGeom>
          </p:spPr>
        </p:pic>
        <p:sp>
          <p:nvSpPr>
            <p:cNvPr id="1010" name="textbox 1010"/>
            <p:cNvSpPr/>
            <p:nvPr/>
          </p:nvSpPr>
          <p:spPr>
            <a:xfrm>
              <a:off x="-12700" y="-12700"/>
              <a:ext cx="5834379" cy="2851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94000"/>
                </a:lnSpc>
              </a:pPr>
              <a:r>
                <a:rPr sz="1500" kern="0" spc="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注：本次成果为草案版，</a:t>
              </a:r>
              <a:r>
                <a:rPr sz="1500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kern="0" spc="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所有数据、图片和内容以最终批复为准。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72" name="group 72"/>
          <p:cNvGrpSpPr/>
          <p:nvPr/>
        </p:nvGrpSpPr>
        <p:grpSpPr>
          <a:xfrm rot="21600000">
            <a:off x="2474080" y="11601994"/>
            <a:ext cx="4787284" cy="259461"/>
            <a:chOff x="0" y="0"/>
            <a:chExt cx="4787284" cy="259461"/>
          </a:xfrm>
        </p:grpSpPr>
        <p:pic>
          <p:nvPicPr>
            <p:cNvPr id="1012" name="picture 10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787284" cy="259461"/>
            </a:xfrm>
            <a:prstGeom prst="rect">
              <a:avLst/>
            </a:prstGeom>
          </p:spPr>
        </p:pic>
        <p:sp>
          <p:nvSpPr>
            <p:cNvPr id="1014" name="textbox 1014"/>
            <p:cNvSpPr/>
            <p:nvPr/>
          </p:nvSpPr>
          <p:spPr>
            <a:xfrm>
              <a:off x="-12700" y="-12700"/>
              <a:ext cx="4813300" cy="2851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5720" algn="l" rtl="0" eaLnBrk="0">
                <a:lnSpc>
                  <a:spcPct val="94000"/>
                </a:lnSpc>
                <a:spcBef>
                  <a:spcPts val="0"/>
                </a:spcBef>
              </a:pPr>
              <a:r>
                <a:rPr sz="1500" kern="0" spc="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部分图片来源于网络，如有侵权请告知，将予以删除。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275080" y="2179320"/>
            <a:ext cx="7265035" cy="55340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algn="just" rtl="0" eaLnBrk="0" fontAlgn="auto">
              <a:lnSpc>
                <a:spcPct val="158000"/>
              </a:lnSpc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为进一步提高规划的科学性、合理性、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可实施性</a:t>
            </a:r>
            <a:r>
              <a:rPr sz="20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，现将规划</a:t>
            </a:r>
            <a:r>
              <a:rPr sz="2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草案面向社会予以公示</a:t>
            </a:r>
            <a:r>
              <a:rPr sz="20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，广泛凝聚社会共识</a:t>
            </a:r>
            <a:r>
              <a:rPr sz="20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，征询社会各方面</a:t>
            </a:r>
            <a:r>
              <a:rPr sz="20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意见</a:t>
            </a:r>
            <a:r>
              <a:rPr sz="2000" kern="0" spc="-2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，热忱期待广大民</a:t>
            </a:r>
            <a:r>
              <a:rPr sz="20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众积极参与</a:t>
            </a:r>
            <a:r>
              <a:rPr sz="20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，提出您的宝贵意见和建议。</a:t>
            </a:r>
            <a:r>
              <a:rPr lang="en-US" sz="2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sz="2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提交可通过邮寄或发送电子邮件等形式。</a:t>
            </a:r>
            <a:r>
              <a:rPr sz="20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（请在邮件名称或信封上标注“石哈河镇</a:t>
            </a:r>
            <a:r>
              <a:rPr sz="20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</a:t>
            </a:r>
            <a:r>
              <a:rPr sz="2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土空间详细规划”字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样）。</a:t>
            </a:r>
            <a:endParaRPr sz="2000" kern="0" spc="-1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rtl="0" eaLnBrk="0">
              <a:lnSpc>
                <a:spcPct val="158000"/>
              </a:lnSpc>
            </a:pPr>
            <a:r>
              <a:rPr sz="2000" kern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邮寄地址：</a:t>
            </a:r>
            <a:r>
              <a:rPr sz="2000" kern="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乌拉特中旗</a:t>
            </a:r>
            <a:r>
              <a:rPr sz="2000" kern="0" spc="-1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自然资</a:t>
            </a:r>
            <a:r>
              <a:rPr sz="2000" kern="0" spc="-2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源局</a:t>
            </a:r>
            <a:r>
              <a:rPr lang="en-US" sz="2000" kern="0" spc="-2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kern="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乌拉特中旗石哈河镇</a:t>
            </a:r>
            <a:r>
              <a:rPr lang="zh-CN" sz="2000" kern="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人民</a:t>
            </a:r>
            <a:r>
              <a:rPr sz="2000" kern="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政府</a:t>
            </a:r>
            <a:r>
              <a:rPr lang="en-US" sz="2000" kern="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endParaRPr lang="en-US" sz="2000" kern="0" dirty="0">
              <a:solidFill>
                <a:srgbClr val="000000">
                  <a:alpha val="9960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rtl="0" eaLnBrk="0">
              <a:lnSpc>
                <a:spcPct val="158000"/>
              </a:lnSpc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邮政编码：</a:t>
            </a:r>
            <a:r>
              <a:rPr lang="en-US"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015309</a:t>
            </a:r>
            <a:endParaRPr lang="en-US" sz="2000" kern="0" spc="-1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rtl="0" eaLnBrk="0">
              <a:lnSpc>
                <a:spcPct val="158000"/>
              </a:lnSpc>
            </a:pPr>
            <a:r>
              <a:rPr lang="zh-CN" altLang="en-US" sz="2000" kern="0" spc="-1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电子邮箱：</a:t>
            </a:r>
            <a:r>
              <a:rPr lang="en-US" altLang="zh-CN" sz="2000" kern="0" spc="-1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  <a:hlinkClick r:id="rId5"/>
              </a:rPr>
              <a:t>wzqshhzdzb@163.com</a:t>
            </a:r>
            <a:endParaRPr lang="en-US" altLang="zh-CN" sz="2000" kern="0" spc="-10" dirty="0">
              <a:solidFill>
                <a:srgbClr val="000000">
                  <a:alpha val="9960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rtl="0" eaLnBrk="0">
              <a:lnSpc>
                <a:spcPct val="158000"/>
              </a:lnSpc>
            </a:pPr>
            <a:r>
              <a:rPr lang="zh-CN" altLang="en-US" sz="2000" kern="0" spc="-1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联系电话：</a:t>
            </a:r>
            <a:r>
              <a:rPr lang="en-US" altLang="zh-CN" sz="2000" kern="0" spc="-10" dirty="0">
                <a:solidFill>
                  <a:srgbClr val="000000">
                    <a:alpha val="9960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0478-2641230</a:t>
            </a:r>
            <a:endParaRPr lang="en-US" altLang="zh-CN" sz="2000" kern="0" spc="-10" dirty="0">
              <a:solidFill>
                <a:srgbClr val="000000">
                  <a:alpha val="9960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rtl="0" eaLnBrk="0">
              <a:lnSpc>
                <a:spcPct val="158000"/>
              </a:lnSpc>
            </a:pPr>
            <a:endParaRPr lang="zh-CN" sz="2000" kern="0" spc="-1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60.05,&quot;left&quot;:379.95,&quot;top&quot;:164,&quot;width&quot;:556.95}"/>
</p:tagLst>
</file>

<file path=ppt/tags/tag2.xml><?xml version="1.0" encoding="utf-8"?>
<p:tagLst xmlns:p="http://schemas.openxmlformats.org/presentationml/2006/main">
  <p:tag name="KSO_WM_DIAGRAM_VIRTUALLY_FRAME" val="{&quot;height&quot;:360.05,&quot;left&quot;:379.95,&quot;top&quot;:164,&quot;width&quot;:556.95}"/>
</p:tagLst>
</file>

<file path=ppt/tags/tag3.xml><?xml version="1.0" encoding="utf-8"?>
<p:tagLst xmlns:p="http://schemas.openxmlformats.org/presentationml/2006/main">
  <p:tag name="KSO_WM_DIAGRAM_VIRTUALLY_FRAME" val="{&quot;height&quot;:360.05,&quot;left&quot;:379.95,&quot;top&quot;:164,&quot;width&quot;:556.95}"/>
</p:tagLst>
</file>

<file path=ppt/tags/tag4.xml><?xml version="1.0" encoding="utf-8"?>
<p:tagLst xmlns:p="http://schemas.openxmlformats.org/presentationml/2006/main">
  <p:tag name="KSO_WM_DIAGRAM_VIRTUALLY_FRAME" val="{&quot;height&quot;:360.05,&quot;left&quot;:379.95,&quot;top&quot;:164,&quot;width&quot;:556.95}"/>
</p:tagLst>
</file>

<file path=ppt/tags/tag5.xml><?xml version="1.0" encoding="utf-8"?>
<p:tagLst xmlns:p="http://schemas.openxmlformats.org/presentationml/2006/main">
  <p:tag name="KSO_WM_DIAGRAM_VIRTUALLY_FRAME" val="{&quot;height&quot;:360.05,&quot;left&quot;:379.95,&quot;top&quot;:164,&quot;width&quot;:556.95}"/>
</p:tagLst>
</file>

<file path=ppt/tags/tag6.xml><?xml version="1.0" encoding="utf-8"?>
<p:tagLst xmlns:p="http://schemas.openxmlformats.org/presentationml/2006/main">
  <p:tag name="KSO_WM_DIAGRAM_VIRTUALLY_FRAME" val="{&quot;height&quot;:371.35,&quot;left&quot;:7.7,&quot;top&quot;:104.65,&quot;width&quot;:572.9}"/>
</p:tagLst>
</file>

<file path=ppt/tags/tag7.xml><?xml version="1.0" encoding="utf-8"?>
<p:tagLst xmlns:p="http://schemas.openxmlformats.org/presentationml/2006/main">
  <p:tag name="KSO_WM_DIAGRAM_VIRTUALLY_FRAME" val="{&quot;height&quot;:371.35,&quot;left&quot;:7.7,&quot;top&quot;:104.65,&quot;width&quot;:572.9}"/>
</p:tagLst>
</file>

<file path=ppt/tags/tag8.xml><?xml version="1.0" encoding="utf-8"?>
<p:tagLst xmlns:p="http://schemas.openxmlformats.org/presentationml/2006/main">
  <p:tag name="KSO_WM_DIAGRAM_VIRTUALLY_FRAME" val="{&quot;height&quot;:371.35,&quot;left&quot;:7.7,&quot;top&quot;:104.65,&quot;width&quot;:572.9}"/>
</p:tagLst>
</file>

<file path=ppt/tags/tag9.xml><?xml version="1.0" encoding="utf-8"?>
<p:tagLst xmlns:p="http://schemas.openxmlformats.org/presentationml/2006/main">
  <p:tag name="KSO_WM_DIAGRAM_VIRTUALLY_FRAME" val="{&quot;height&quot;:544.75,&quot;left&quot;:298.6,&quot;top&quot;:-2.2737367544323207e-14,&quot;width&quot;:890.55}"/>
</p:tagLst>
</file>

<file path=ppt/tags/tag10.xml><?xml version="1.0" encoding="utf-8"?>
<p:tagLst xmlns:p="http://schemas.openxmlformats.org/presentationml/2006/main">
  <p:tag name="KSO_WM_DIAGRAM_VIRTUALLY_FRAME" val="{&quot;height&quot;:544.75,&quot;left&quot;:298.6,&quot;top&quot;:-2.2737367544323207e-14,&quot;width&quot;:890.55}"/>
</p:tagLst>
</file>

<file path=ppt/tags/tag11.xml><?xml version="1.0" encoding="utf-8"?>
<p:tagLst xmlns:p="http://schemas.openxmlformats.org/presentationml/2006/main">
  <p:tag name="KSO_WM_DIAGRAM_VIRTUALLY_FRAME" val="{&quot;height&quot;:544.75,&quot;left&quot;:298.6,&quot;top&quot;:-2.2737367544323207e-14,&quot;width&quot;:890.55}"/>
</p:tagLst>
</file>

<file path=ppt/tags/tag12.xml><?xml version="1.0" encoding="utf-8"?>
<p:tagLst xmlns:p="http://schemas.openxmlformats.org/presentationml/2006/main">
  <p:tag name="KSO_WM_DIAGRAM_VIRTUALLY_FRAME" val="{&quot;height&quot;:544.75,&quot;left&quot;:298.6,&quot;top&quot;:-2.2737367544323207e-14,&quot;width&quot;:890.55}"/>
</p:tagLst>
</file>

<file path=ppt/tags/tag13.xml><?xml version="1.0" encoding="utf-8"?>
<p:tagLst xmlns:p="http://schemas.openxmlformats.org/presentationml/2006/main">
  <p:tag name="KSO_WM_DIAGRAM_VIRTUALLY_FRAME" val="{&quot;height&quot;:544.75,&quot;left&quot;:298.6,&quot;top&quot;:-2.2737367544323207e-14,&quot;width&quot;:890.55}"/>
</p:tagLst>
</file>

<file path=ppt/tags/tag14.xml><?xml version="1.0" encoding="utf-8"?>
<p:tagLst xmlns:p="http://schemas.openxmlformats.org/presentationml/2006/main">
  <p:tag name="KSO_WM_DIAGRAM_VIRTUALLY_FRAME" val="{&quot;height&quot;:544.75,&quot;left&quot;:298.6,&quot;top&quot;:-2.2737367544323207e-14,&quot;width&quot;:890.55}"/>
</p:tagLst>
</file>

<file path=ppt/tags/tag15.xml><?xml version="1.0" encoding="utf-8"?>
<p:tagLst xmlns:p="http://schemas.openxmlformats.org/presentationml/2006/main">
  <p:tag name="TABLE_ENDDRAG_ORIGIN_RECT" val="302*120"/>
  <p:tag name="TABLE_ENDDRAG_RECT" val="386*833*302*120"/>
</p:tagLst>
</file>

<file path=ppt/tags/tag16.xml><?xml version="1.0" encoding="utf-8"?>
<p:tagLst xmlns:p="http://schemas.openxmlformats.org/presentationml/2006/main">
  <p:tag name="TABLE_ENDDRAG_ORIGIN_RECT" val="313*118"/>
  <p:tag name="TABLE_ENDDRAG_RECT" val="80*833*313*118"/>
</p:tagLst>
</file>

<file path=ppt/tags/tag17.xml><?xml version="1.0" encoding="utf-8"?>
<p:tagLst xmlns:p="http://schemas.openxmlformats.org/presentationml/2006/main">
  <p:tag name="TABLE_ENDDRAG_ORIGIN_RECT" val="616*818"/>
  <p:tag name="TABLE_ENDDRAG_RECT" val="74*99*616*818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5001</Words>
  <Application>WPS 演示</Application>
  <PresentationFormat/>
  <Paragraphs>432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Arial</vt:lpstr>
      <vt:lpstr>宋体</vt:lpstr>
      <vt:lpstr>Wingdings</vt:lpstr>
      <vt:lpstr>Arial</vt:lpstr>
      <vt:lpstr>微软雅黑</vt:lpstr>
      <vt:lpstr>方正小标宋简体</vt:lpstr>
      <vt:lpstr>黑体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月光大人</cp:lastModifiedBy>
  <cp:revision>23</cp:revision>
  <dcterms:created xsi:type="dcterms:W3CDTF">2025-08-08T03:00:00Z</dcterms:created>
  <dcterms:modified xsi:type="dcterms:W3CDTF">2026-10-27T09:13:39Z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wqlLaW5nc29mdCBQREYgdG8gV1BTIDExNQ</vt:lpwstr>
  </property>
  <property fmtid="{D5CDD505-2E9C-101B-9397-08002B2CF9AE}" pid="3" name="Created">
    <vt:filetime>2025-08-13T02:59:34Z</vt:filetime>
  </property>
  <property fmtid="{D5CDD505-2E9C-101B-9397-08002B2CF9AE}" pid="4" name="ICV">
    <vt:lpwstr>85FD339351D14A2C88957EE1A5AD0225_13</vt:lpwstr>
  </property>
  <property fmtid="{D5CDD505-2E9C-101B-9397-08002B2CF9AE}" pid="5" name="KSOProductBuildVer">
    <vt:lpwstr>2052-12.1.0.29161</vt:lpwstr>
  </property>
</Properties>
</file>